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1" r:id="rId2"/>
    <p:sldMasterId id="2147483663" r:id="rId3"/>
    <p:sldMasterId id="2147483666" r:id="rId4"/>
    <p:sldMasterId id="2147483668" r:id="rId5"/>
    <p:sldMasterId id="2147483670" r:id="rId6"/>
    <p:sldMasterId id="2147483672" r:id="rId7"/>
    <p:sldMasterId id="2147483674" r:id="rId8"/>
    <p:sldMasterId id="2147483676" r:id="rId9"/>
    <p:sldMasterId id="2147483678" r:id="rId10"/>
    <p:sldMasterId id="2147483680" r:id="rId11"/>
    <p:sldMasterId id="2147483682" r:id="rId12"/>
  </p:sldMasterIdLst>
  <p:notesMasterIdLst>
    <p:notesMasterId r:id="rId37"/>
  </p:notesMasterIdLst>
  <p:sldIdLst>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10" autoAdjust="0"/>
  </p:normalViewPr>
  <p:slideViewPr>
    <p:cSldViewPr>
      <p:cViewPr varScale="1">
        <p:scale>
          <a:sx n="65" d="100"/>
          <a:sy n="65" d="100"/>
        </p:scale>
        <p:origin x="-130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slide" Target="slides/slide22.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ilichowskiF\AppData\Local\Microsoft\Windows\Temporary%20Internet%20Files\Content.Outlook\F1ABWJG2\DDP_wykresy_2009%20i%202011_wszystkie%20razem.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T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86604839402191E-2"/>
          <c:y val="0.12941195055714408"/>
          <c:w val="0.8411790489204497"/>
          <c:h val="0.7328180279240244"/>
        </c:manualLayout>
      </c:layout>
      <c:barChart>
        <c:barDir val="col"/>
        <c:grouping val="clustered"/>
        <c:varyColors val="0"/>
        <c:ser>
          <c:idx val="1"/>
          <c:order val="0"/>
          <c:tx>
            <c:strRef>
              <c:f>fund_pomocowy!$A$2</c:f>
              <c:strCache>
                <c:ptCount val="1"/>
                <c:pt idx="0">
                  <c:v>Amount in thousands of PLN - left scale</c:v>
                </c:pt>
              </c:strCache>
            </c:strRef>
          </c:tx>
          <c:spPr>
            <a:solidFill>
              <a:srgbClr val="0099FF"/>
            </a:solidFill>
            <a:ln w="19050">
              <a:solidFill>
                <a:schemeClr val="bg1"/>
              </a:solidFill>
            </a:ln>
          </c:spPr>
          <c:invertIfNegative val="0"/>
          <c:cat>
            <c:numRef>
              <c:f>fund_pomocowy!$B$1:$S$1</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fund_pomocowy!$B$2:$S$2</c:f>
              <c:numCache>
                <c:formatCode>General</c:formatCode>
                <c:ptCount val="18"/>
                <c:pt idx="0">
                  <c:v>129185</c:v>
                </c:pt>
                <c:pt idx="1">
                  <c:v>343725</c:v>
                </c:pt>
                <c:pt idx="2">
                  <c:v>219105</c:v>
                </c:pt>
                <c:pt idx="3">
                  <c:v>284050</c:v>
                </c:pt>
                <c:pt idx="4">
                  <c:v>205350</c:v>
                </c:pt>
                <c:pt idx="5">
                  <c:v>749000</c:v>
                </c:pt>
                <c:pt idx="6">
                  <c:v>132837</c:v>
                </c:pt>
                <c:pt idx="7">
                  <c:v>751000</c:v>
                </c:pt>
                <c:pt idx="8">
                  <c:v>450000</c:v>
                </c:pt>
                <c:pt idx="9">
                  <c:v>447000</c:v>
                </c:pt>
                <c:pt idx="10">
                  <c:v>35590</c:v>
                </c:pt>
                <c:pt idx="11">
                  <c:v>0</c:v>
                </c:pt>
                <c:pt idx="12">
                  <c:v>0</c:v>
                </c:pt>
                <c:pt idx="13">
                  <c:v>0</c:v>
                </c:pt>
                <c:pt idx="14">
                  <c:v>43500</c:v>
                </c:pt>
                <c:pt idx="15">
                  <c:v>0</c:v>
                </c:pt>
                <c:pt idx="16">
                  <c:v>0</c:v>
                </c:pt>
                <c:pt idx="17">
                  <c:v>0</c:v>
                </c:pt>
              </c:numCache>
            </c:numRef>
          </c:val>
        </c:ser>
        <c:dLbls>
          <c:showLegendKey val="0"/>
          <c:showVal val="0"/>
          <c:showCatName val="0"/>
          <c:showSerName val="0"/>
          <c:showPercent val="0"/>
          <c:showBubbleSize val="0"/>
        </c:dLbls>
        <c:gapWidth val="0"/>
        <c:axId val="95420800"/>
        <c:axId val="95422336"/>
      </c:barChart>
      <c:lineChart>
        <c:grouping val="standard"/>
        <c:varyColors val="0"/>
        <c:ser>
          <c:idx val="0"/>
          <c:order val="1"/>
          <c:tx>
            <c:strRef>
              <c:f>fund_pomocowy!$A$3</c:f>
              <c:strCache>
                <c:ptCount val="1"/>
                <c:pt idx="0">
                  <c:v>Number of loans - right scale</c:v>
                </c:pt>
              </c:strCache>
            </c:strRef>
          </c:tx>
          <c:spPr>
            <a:ln w="19050">
              <a:solidFill>
                <a:schemeClr val="accent6"/>
              </a:solidFill>
              <a:prstDash val="solid"/>
            </a:ln>
          </c:spPr>
          <c:marker>
            <c:symbol val="none"/>
          </c:marker>
          <c:dLbls>
            <c:dLbl>
              <c:idx val="0"/>
              <c:layout>
                <c:manualLayout>
                  <c:x val="-3.3980746294401051E-2"/>
                  <c:y val="-8.127494429565745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3.0183079925707734E-2"/>
                  <c:y val="-7.137275643112367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2"/>
              <c:layout>
                <c:manualLayout>
                  <c:x val="-9.0240907425778172E-3"/>
                  <c:y val="-4.676501744041922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258756491943803E-2"/>
                  <c:y val="-0.10205903793795484"/>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2.2262126659855386E-2"/>
                  <c:y val="-0.11627475188816105"/>
                </c:manualLayout>
              </c:layout>
              <c:dLblPos val="r"/>
              <c:showLegendKey val="0"/>
              <c:showVal val="1"/>
              <c:showCatName val="0"/>
              <c:showSerName val="0"/>
              <c:showPercent val="0"/>
              <c:showBubbleSize val="0"/>
              <c:extLst>
                <c:ext xmlns:c15="http://schemas.microsoft.com/office/drawing/2012/chart" uri="{CE6537A1-D6FC-4f65-9D91-7224C49458BB}"/>
              </c:extLst>
            </c:dLbl>
            <c:dLbl>
              <c:idx val="5"/>
              <c:layout>
                <c:manualLayout>
                  <c:x val="-2.7205574784763112E-2"/>
                  <c:y val="-0.1103927634045745"/>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layout>
                <c:manualLayout>
                  <c:x val="-2.1611067871807055E-2"/>
                  <c:y val="-8.9706211247369216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3.3559762998101594E-2"/>
                  <c:y val="-9.647106611673540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2.1020726174552175E-2"/>
                  <c:y val="-0.10401981002374704"/>
                </c:manualLayout>
              </c:layout>
              <c:dLblPos val="r"/>
              <c:showLegendKey val="0"/>
              <c:showVal val="1"/>
              <c:showCatName val="0"/>
              <c:showSerName val="0"/>
              <c:showPercent val="0"/>
              <c:showBubbleSize val="0"/>
              <c:extLst>
                <c:ext xmlns:c15="http://schemas.microsoft.com/office/drawing/2012/chart" uri="{CE6537A1-D6FC-4f65-9D91-7224C49458BB}"/>
              </c:extLst>
            </c:dLbl>
            <c:dLbl>
              <c:idx val="9"/>
              <c:layout>
                <c:manualLayout>
                  <c:x val="-2.8238527977347841E-2"/>
                  <c:y val="-0.10107892763404581"/>
                </c:manualLayout>
              </c:layout>
              <c:dLblPos val="r"/>
              <c:showLegendKey val="0"/>
              <c:showVal val="1"/>
              <c:showCatName val="0"/>
              <c:showSerName val="0"/>
              <c:showPercent val="0"/>
              <c:showBubbleSize val="0"/>
              <c:extLst>
                <c:ext xmlns:c15="http://schemas.microsoft.com/office/drawing/2012/chart" uri="{CE6537A1-D6FC-4f65-9D91-7224C49458BB}"/>
              </c:extLst>
            </c:dLbl>
            <c:dLbl>
              <c:idx val="10"/>
              <c:layout>
                <c:manualLayout>
                  <c:x val="-1.8451213738387866E-2"/>
                  <c:y val="-0.11000031246094238"/>
                </c:manualLayout>
              </c:layout>
              <c:dLblPos val="r"/>
              <c:showLegendKey val="0"/>
              <c:showVal val="1"/>
              <c:showCatName val="0"/>
              <c:showSerName val="0"/>
              <c:showPercent val="0"/>
              <c:showBubbleSize val="0"/>
              <c:extLst>
                <c:ext xmlns:c15="http://schemas.microsoft.com/office/drawing/2012/chart" uri="{CE6537A1-D6FC-4f65-9D91-7224C49458BB}"/>
              </c:extLst>
            </c:dLbl>
            <c:dLbl>
              <c:idx val="11"/>
              <c:layout>
                <c:manualLayout>
                  <c:x val="-2.3455557876355559E-2"/>
                  <c:y val="-9.803956380861422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2"/>
              <c:layout>
                <c:manualLayout>
                  <c:x val="-2.3130119616772915E-2"/>
                  <c:y val="-8.921602172517262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3"/>
              <c:layout>
                <c:manualLayout>
                  <c:x val="-2.280468135719016E-2"/>
                  <c:y val="-8.921602172517262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4"/>
              <c:layout>
                <c:manualLayout>
                  <c:x val="-2.7687402992390586E-2"/>
                  <c:y val="-9.81374781990810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5"/>
              <c:layout>
                <c:manualLayout>
                  <c:x val="-1.6945280405475938E-2"/>
                  <c:y val="-6.862775686380873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6"/>
              <c:layout>
                <c:manualLayout>
                  <c:x val="-1.3276434329065908E-2"/>
                  <c:y val="-6.3116370808678643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7"/>
              <c:layout>
                <c:manualLayout>
                  <c:x val="-2.0862968231389285E-2"/>
                  <c:y val="-6.3116370808678643E-2"/>
                </c:manualLayout>
              </c:layout>
              <c:dLblPos val="r"/>
              <c:showLegendKey val="0"/>
              <c:showVal val="1"/>
              <c:showCatName val="0"/>
              <c:showSerName val="0"/>
              <c:showPercent val="0"/>
              <c:showBubbleSize val="0"/>
              <c:extLst>
                <c:ext xmlns:c15="http://schemas.microsoft.com/office/drawing/2012/chart" uri="{CE6537A1-D6FC-4f65-9D91-7224C49458BB}"/>
              </c:extLst>
            </c:dLbl>
            <c:spPr>
              <a:solidFill>
                <a:srgbClr val="F79646"/>
              </a:solidFill>
              <a:ln w="25400">
                <a:noFill/>
              </a:ln>
            </c:spPr>
            <c:txPr>
              <a:bodyPr/>
              <a:lstStyle/>
              <a:p>
                <a:pPr>
                  <a:defRPr sz="1000" b="1" i="0" u="none" strike="noStrike" baseline="0">
                    <a:solidFill>
                      <a:schemeClr val="bg1"/>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fund_pomocowy!$B$1:$S$1</c:f>
              <c:numCache>
                <c:formatCode>General</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fund_pomocowy!$B$3:$S$3</c:f>
              <c:numCache>
                <c:formatCode>General</c:formatCode>
                <c:ptCount val="18"/>
                <c:pt idx="0">
                  <c:v>9</c:v>
                </c:pt>
                <c:pt idx="1">
                  <c:v>28</c:v>
                </c:pt>
                <c:pt idx="2">
                  <c:v>17</c:v>
                </c:pt>
                <c:pt idx="3">
                  <c:v>11</c:v>
                </c:pt>
                <c:pt idx="4">
                  <c:v>6</c:v>
                </c:pt>
                <c:pt idx="5">
                  <c:v>6</c:v>
                </c:pt>
                <c:pt idx="6">
                  <c:v>5</c:v>
                </c:pt>
                <c:pt idx="7">
                  <c:v>14</c:v>
                </c:pt>
                <c:pt idx="8">
                  <c:v>1</c:v>
                </c:pt>
                <c:pt idx="9">
                  <c:v>1</c:v>
                </c:pt>
                <c:pt idx="10">
                  <c:v>2</c:v>
                </c:pt>
                <c:pt idx="11">
                  <c:v>0</c:v>
                </c:pt>
                <c:pt idx="12">
                  <c:v>0</c:v>
                </c:pt>
                <c:pt idx="13">
                  <c:v>0</c:v>
                </c:pt>
                <c:pt idx="14">
                  <c:v>1</c:v>
                </c:pt>
                <c:pt idx="15">
                  <c:v>0</c:v>
                </c:pt>
                <c:pt idx="16">
                  <c:v>0</c:v>
                </c:pt>
                <c:pt idx="17">
                  <c:v>0</c:v>
                </c:pt>
              </c:numCache>
            </c:numRef>
          </c:val>
          <c:smooth val="0"/>
        </c:ser>
        <c:dLbls>
          <c:showLegendKey val="0"/>
          <c:showVal val="0"/>
          <c:showCatName val="0"/>
          <c:showSerName val="0"/>
          <c:showPercent val="0"/>
          <c:showBubbleSize val="0"/>
        </c:dLbls>
        <c:marker val="1"/>
        <c:smooth val="0"/>
        <c:axId val="95461376"/>
        <c:axId val="95462912"/>
      </c:lineChart>
      <c:catAx>
        <c:axId val="95420800"/>
        <c:scaling>
          <c:orientation val="minMax"/>
        </c:scaling>
        <c:delete val="0"/>
        <c:axPos val="b"/>
        <c:numFmt formatCode="General" sourceLinked="1"/>
        <c:majorTickMark val="cross"/>
        <c:minorTickMark val="none"/>
        <c:tickLblPos val="nextTo"/>
        <c:spPr>
          <a:ln w="3175">
            <a:solidFill>
              <a:srgbClr val="000000"/>
            </a:solidFill>
            <a:prstDash val="solid"/>
          </a:ln>
        </c:spPr>
        <c:txPr>
          <a:bodyPr rot="-5400000" vert="horz"/>
          <a:lstStyle/>
          <a:p>
            <a:pPr>
              <a:defRPr sz="1100" b="1" i="0" u="none" strike="noStrike" baseline="0">
                <a:solidFill>
                  <a:srgbClr val="000000"/>
                </a:solidFill>
                <a:latin typeface="Arial" panose="020B0604020202020204" pitchFamily="34" charset="0"/>
                <a:ea typeface="Arial"/>
                <a:cs typeface="Arial" panose="020B0604020202020204" pitchFamily="34" charset="0"/>
              </a:defRPr>
            </a:pPr>
            <a:endParaRPr lang="en-US"/>
          </a:p>
        </c:txPr>
        <c:crossAx val="95422336"/>
        <c:crosses val="autoZero"/>
        <c:auto val="0"/>
        <c:lblAlgn val="ctr"/>
        <c:lblOffset val="100"/>
        <c:tickLblSkip val="1"/>
        <c:tickMarkSkip val="1"/>
        <c:noMultiLvlLbl val="0"/>
      </c:catAx>
      <c:valAx>
        <c:axId val="95422336"/>
        <c:scaling>
          <c:orientation val="minMax"/>
        </c:scaling>
        <c:delete val="0"/>
        <c:axPos val="l"/>
        <c:majorGridlines>
          <c:spPr>
            <a:ln w="3175">
              <a:solidFill>
                <a:schemeClr val="bg1">
                  <a:lumMod val="75000"/>
                </a:schemeClr>
              </a:solidFill>
              <a:prstDash val="sysDash"/>
            </a:ln>
          </c:spPr>
        </c:majorGridlines>
        <c:title>
          <c:tx>
            <c:rich>
              <a:bodyPr rot="0" vert="horz"/>
              <a:lstStyle/>
              <a:p>
                <a:pPr algn="ctr">
                  <a:defRPr sz="1100" b="1" i="0" u="none" strike="noStrike" baseline="0">
                    <a:solidFill>
                      <a:srgbClr val="000000"/>
                    </a:solidFill>
                    <a:latin typeface="Arial" panose="020B0604020202020204" pitchFamily="34" charset="0"/>
                    <a:ea typeface="Arial"/>
                    <a:cs typeface="Arial" panose="020B0604020202020204" pitchFamily="34" charset="0"/>
                  </a:defRPr>
                </a:pPr>
                <a:r>
                  <a:rPr lang="pl-PL" sz="1100" b="1" baseline="0">
                    <a:latin typeface="Arial" panose="020B0604020202020204" pitchFamily="34" charset="0"/>
                    <a:cs typeface="Arial" panose="020B0604020202020204" pitchFamily="34" charset="0"/>
                  </a:rPr>
                  <a:t>thousands of PLN</a:t>
                </a:r>
              </a:p>
            </c:rich>
          </c:tx>
          <c:layout>
            <c:manualLayout>
              <c:xMode val="edge"/>
              <c:yMode val="edge"/>
              <c:x val="3.7615987912490163E-2"/>
              <c:y val="3.3333474825080832E-2"/>
            </c:manualLayout>
          </c:layout>
          <c:overlay val="0"/>
          <c:spPr>
            <a:noFill/>
            <a:ln w="25400">
              <a:noFill/>
            </a:ln>
          </c:spPr>
        </c:title>
        <c:numFmt formatCode="#,##0" sourceLinked="0"/>
        <c:majorTickMark val="cross"/>
        <c:minorTickMark val="none"/>
        <c:tickLblPos val="nextTo"/>
        <c:spPr>
          <a:ln w="3175">
            <a:solidFill>
              <a:srgbClr val="000000"/>
            </a:solidFill>
            <a:prstDash val="solid"/>
          </a:ln>
        </c:spPr>
        <c:txPr>
          <a:bodyPr rot="0" vert="horz"/>
          <a:lstStyle/>
          <a:p>
            <a:pPr>
              <a:defRPr sz="1100" b="1" i="0" u="none" strike="noStrike" baseline="0">
                <a:solidFill>
                  <a:srgbClr val="000000"/>
                </a:solidFill>
                <a:latin typeface="Arial" panose="020B0604020202020204" pitchFamily="34" charset="0"/>
                <a:ea typeface="Arial"/>
                <a:cs typeface="Arial" panose="020B0604020202020204" pitchFamily="34" charset="0"/>
              </a:defRPr>
            </a:pPr>
            <a:endParaRPr lang="en-US"/>
          </a:p>
        </c:txPr>
        <c:crossAx val="95420800"/>
        <c:crosses val="autoZero"/>
        <c:crossBetween val="between"/>
      </c:valAx>
      <c:catAx>
        <c:axId val="95461376"/>
        <c:scaling>
          <c:orientation val="minMax"/>
        </c:scaling>
        <c:delete val="1"/>
        <c:axPos val="b"/>
        <c:numFmt formatCode="General" sourceLinked="1"/>
        <c:majorTickMark val="out"/>
        <c:minorTickMark val="none"/>
        <c:tickLblPos val="nextTo"/>
        <c:crossAx val="95462912"/>
        <c:crosses val="autoZero"/>
        <c:auto val="0"/>
        <c:lblAlgn val="ctr"/>
        <c:lblOffset val="100"/>
        <c:noMultiLvlLbl val="0"/>
      </c:catAx>
      <c:valAx>
        <c:axId val="95462912"/>
        <c:scaling>
          <c:orientation val="minMax"/>
        </c:scaling>
        <c:delete val="0"/>
        <c:axPos val="r"/>
        <c:title>
          <c:tx>
            <c:rich>
              <a:bodyPr rot="0" vert="horz"/>
              <a:lstStyle/>
              <a:p>
                <a:pPr algn="ctr">
                  <a:defRPr sz="1100" b="1" i="0" u="none" strike="noStrike" baseline="0">
                    <a:solidFill>
                      <a:srgbClr val="000000"/>
                    </a:solidFill>
                    <a:latin typeface="Arial" panose="020B0604020202020204" pitchFamily="34" charset="0"/>
                    <a:ea typeface="Arial"/>
                    <a:cs typeface="Arial" panose="020B0604020202020204" pitchFamily="34" charset="0"/>
                  </a:defRPr>
                </a:pPr>
                <a:r>
                  <a:rPr lang="pl-PL" sz="1100" b="1" baseline="0">
                    <a:latin typeface="Arial" panose="020B0604020202020204" pitchFamily="34" charset="0"/>
                    <a:cs typeface="Arial" panose="020B0604020202020204" pitchFamily="34" charset="0"/>
                  </a:rPr>
                  <a:t>number of loans</a:t>
                </a:r>
              </a:p>
            </c:rich>
          </c:tx>
          <c:layout>
            <c:manualLayout>
              <c:xMode val="edge"/>
              <c:yMode val="edge"/>
              <c:x val="0.84021994283355528"/>
              <c:y val="3.725477711512476E-2"/>
            </c:manualLayout>
          </c:layout>
          <c:overlay val="0"/>
          <c:spPr>
            <a:noFill/>
            <a:ln w="25400">
              <a:noFill/>
            </a:ln>
          </c:spPr>
        </c:title>
        <c:numFmt formatCode="General" sourceLinked="1"/>
        <c:majorTickMark val="cross"/>
        <c:minorTickMark val="none"/>
        <c:tickLblPos val="nextTo"/>
        <c:spPr>
          <a:ln w="3175">
            <a:solidFill>
              <a:srgbClr val="000000"/>
            </a:solidFill>
            <a:prstDash val="solid"/>
          </a:ln>
        </c:spPr>
        <c:txPr>
          <a:bodyPr rot="0" vert="horz"/>
          <a:lstStyle/>
          <a:p>
            <a:pPr>
              <a:defRPr sz="1100" b="1" i="0" u="none" strike="noStrike" baseline="0">
                <a:solidFill>
                  <a:srgbClr val="000000"/>
                </a:solidFill>
                <a:latin typeface="Arial" panose="020B0604020202020204" pitchFamily="34" charset="0"/>
                <a:ea typeface="Arial"/>
                <a:cs typeface="Arial" panose="020B0604020202020204" pitchFamily="34" charset="0"/>
              </a:defRPr>
            </a:pPr>
            <a:endParaRPr lang="en-US"/>
          </a:p>
        </c:txPr>
        <c:crossAx val="95461376"/>
        <c:crosses val="max"/>
        <c:crossBetween val="between"/>
      </c:valAx>
      <c:spPr>
        <a:solidFill>
          <a:srgbClr val="FFFFFF"/>
        </a:solidFill>
        <a:ln w="12700">
          <a:solidFill>
            <a:srgbClr val="FFFFFF"/>
          </a:solidFill>
          <a:prstDash val="solid"/>
        </a:ln>
      </c:spPr>
    </c:plotArea>
    <c:legend>
      <c:legendPos val="b"/>
      <c:layout>
        <c:manualLayout>
          <c:xMode val="edge"/>
          <c:yMode val="edge"/>
          <c:x val="0.57456576088226352"/>
          <c:y val="0.16228226188707542"/>
          <c:w val="0.34143087455314369"/>
          <c:h val="0.25725406965638731"/>
        </c:manualLayout>
      </c:layout>
      <c:overlay val="0"/>
      <c:spPr>
        <a:solidFill>
          <a:srgbClr val="FFFFFF"/>
        </a:solidFill>
        <a:ln w="25400">
          <a:noFill/>
        </a:ln>
      </c:spPr>
      <c:txPr>
        <a:bodyPr/>
        <a:lstStyle/>
        <a:p>
          <a:pPr>
            <a:defRPr sz="1100" b="1" i="0" u="none" strike="noStrike" baseline="0">
              <a:solidFill>
                <a:srgbClr val="000000"/>
              </a:solidFill>
              <a:latin typeface="Arial" panose="020B0604020202020204" pitchFamily="34" charset="0"/>
              <a:ea typeface="Arial"/>
              <a:cs typeface="Arial" panose="020B0604020202020204" pitchFamily="34" charset="0"/>
            </a:defRPr>
          </a:pPr>
          <a:endParaRPr lang="en-US"/>
        </a:p>
      </c:txPr>
    </c:legend>
    <c:plotVisOnly val="1"/>
    <c:dispBlanksAs val="gap"/>
    <c:showDLblsOverMax val="0"/>
  </c:chart>
  <c:spPr>
    <a:solidFill>
      <a:srgbClr val="FFFFFF"/>
    </a:solidFill>
    <a:ln w="9525">
      <a:noFill/>
    </a:ln>
  </c:spPr>
  <c:txPr>
    <a:bodyPr/>
    <a:lstStyle/>
    <a:p>
      <a:pPr>
        <a:defRPr sz="900" b="0" i="0" u="none" strike="noStrike" baseline="0">
          <a:solidFill>
            <a:srgbClr val="000000"/>
          </a:solidFill>
          <a:latin typeface="Arial"/>
          <a:ea typeface="Arial"/>
          <a:cs typeface="Arial"/>
        </a:defRPr>
      </a:pPr>
      <a:endParaRPr lang="en-US"/>
    </a:p>
  </c:txPr>
  <c:externalData r:id="rId1">
    <c:autoUpdate val="0"/>
  </c:externalData>
</c:chartSpace>
</file>

<file path=ppt/diagrams/_rels/data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image" Target="../media/image27.png"/><Relationship Id="rId4" Type="http://schemas.openxmlformats.org/officeDocument/2006/relationships/image" Target="../media/image30.png"/></Relationships>
</file>

<file path=ppt/diagrams/_rels/drawing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image" Target="../media/image27.png"/><Relationship Id="rId4"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AF0FBD-40A0-45B2-B3A5-99ECFEA951B3}" type="doc">
      <dgm:prSet loTypeId="urn:microsoft.com/office/officeart/2005/8/layout/process1" loCatId="process" qsTypeId="urn:microsoft.com/office/officeart/2005/8/quickstyle/simple1" qsCatId="simple" csTypeId="urn:microsoft.com/office/officeart/2005/8/colors/accent1_2" csCatId="accent1" phldr="1"/>
      <dgm:spPr/>
    </dgm:pt>
    <dgm:pt modelId="{384C72D9-A9DF-43DA-97F1-53A6E9E8E08D}">
      <dgm:prSet phldrT="[Tekst]"/>
      <dgm:spPr/>
      <dgm:t>
        <a:bodyPr/>
        <a:lstStyle/>
        <a:p>
          <a:r>
            <a:rPr lang="pl-PL" b="1" cap="small" baseline="0" dirty="0" smtClean="0"/>
            <a:t>Commercial </a:t>
          </a:r>
          <a:r>
            <a:rPr lang="pl-PL" b="1" cap="small" baseline="0" dirty="0" err="1" smtClean="0"/>
            <a:t>banks</a:t>
          </a:r>
          <a:endParaRPr lang="pl-PL" dirty="0"/>
        </a:p>
      </dgm:t>
    </dgm:pt>
    <dgm:pt modelId="{2E17F08B-084A-46B6-823D-7FDDF5A10D89}" type="parTrans" cxnId="{33CEB1BA-9DE1-4D7C-B78F-7A886532A9C9}">
      <dgm:prSet/>
      <dgm:spPr/>
      <dgm:t>
        <a:bodyPr/>
        <a:lstStyle/>
        <a:p>
          <a:endParaRPr lang="pl-PL"/>
        </a:p>
      </dgm:t>
    </dgm:pt>
    <dgm:pt modelId="{A00CE39A-4846-43B1-9734-2CE4A8ED7D7D}" type="sibTrans" cxnId="{33CEB1BA-9DE1-4D7C-B78F-7A886532A9C9}">
      <dgm:prSet/>
      <dgm:spPr>
        <a:noFill/>
        <a:ln>
          <a:noFill/>
        </a:ln>
      </dgm:spPr>
      <dgm:t>
        <a:bodyPr/>
        <a:lstStyle/>
        <a:p>
          <a:endParaRPr lang="pl-PL"/>
        </a:p>
      </dgm:t>
    </dgm:pt>
    <dgm:pt modelId="{AE0F6295-38C5-4AC5-AA27-388C265EBE04}">
      <dgm:prSet phldrT="[Tekst]"/>
      <dgm:spPr/>
      <dgm:t>
        <a:bodyPr/>
        <a:lstStyle/>
        <a:p>
          <a:r>
            <a:rPr lang="pl-PL" b="1" cap="small" baseline="0" dirty="0" err="1" smtClean="0"/>
            <a:t>Cooperative</a:t>
          </a:r>
          <a:r>
            <a:rPr lang="pl-PL" b="1" cap="small" baseline="0" dirty="0" smtClean="0"/>
            <a:t> </a:t>
          </a:r>
          <a:r>
            <a:rPr lang="pl-PL" b="1" cap="small" baseline="0" dirty="0" err="1" smtClean="0"/>
            <a:t>banks</a:t>
          </a:r>
          <a:endParaRPr lang="pl-PL" dirty="0"/>
        </a:p>
      </dgm:t>
    </dgm:pt>
    <dgm:pt modelId="{05958A3C-2200-424B-92B1-DE674D8F64FD}" type="parTrans" cxnId="{F265EF2D-BE8C-42B9-9606-E7B6EAFF11DC}">
      <dgm:prSet/>
      <dgm:spPr/>
      <dgm:t>
        <a:bodyPr/>
        <a:lstStyle/>
        <a:p>
          <a:endParaRPr lang="pl-PL"/>
        </a:p>
      </dgm:t>
    </dgm:pt>
    <dgm:pt modelId="{E2FD3560-0EA3-41A0-BEF6-5A60FE6B5B78}" type="sibTrans" cxnId="{F265EF2D-BE8C-42B9-9606-E7B6EAFF11DC}">
      <dgm:prSet/>
      <dgm:spPr>
        <a:noFill/>
        <a:ln>
          <a:noFill/>
        </a:ln>
      </dgm:spPr>
      <dgm:t>
        <a:bodyPr/>
        <a:lstStyle/>
        <a:p>
          <a:endParaRPr lang="pl-PL"/>
        </a:p>
      </dgm:t>
    </dgm:pt>
    <dgm:pt modelId="{A8D7D534-27DE-4ECC-912A-C0613FD0B4A3}">
      <dgm:prSet phldrT="[Tekst]"/>
      <dgm:spPr/>
      <dgm:t>
        <a:bodyPr/>
        <a:lstStyle/>
        <a:p>
          <a:r>
            <a:rPr lang="pl-PL" b="1" cap="small" baseline="0" dirty="0" err="1" smtClean="0"/>
            <a:t>Credit</a:t>
          </a:r>
          <a:r>
            <a:rPr lang="pl-PL" b="1" cap="small" baseline="0" dirty="0" smtClean="0"/>
            <a:t> unions</a:t>
          </a:r>
          <a:endParaRPr lang="pl-PL" dirty="0"/>
        </a:p>
      </dgm:t>
    </dgm:pt>
    <dgm:pt modelId="{8E349770-7B44-4BFF-AF19-B01E95BC3B2D}" type="parTrans" cxnId="{49190979-ED4F-4CA8-A9E2-C2FFE087F9E9}">
      <dgm:prSet/>
      <dgm:spPr/>
      <dgm:t>
        <a:bodyPr/>
        <a:lstStyle/>
        <a:p>
          <a:endParaRPr lang="pl-PL"/>
        </a:p>
      </dgm:t>
    </dgm:pt>
    <dgm:pt modelId="{54E56241-BE70-4F52-A780-366E12038B75}" type="sibTrans" cxnId="{49190979-ED4F-4CA8-A9E2-C2FFE087F9E9}">
      <dgm:prSet/>
      <dgm:spPr/>
      <dgm:t>
        <a:bodyPr/>
        <a:lstStyle/>
        <a:p>
          <a:endParaRPr lang="pl-PL"/>
        </a:p>
      </dgm:t>
    </dgm:pt>
    <dgm:pt modelId="{D57514AA-D87F-4507-BBB6-ACF0CD6A0C70}" type="pres">
      <dgm:prSet presAssocID="{D9AF0FBD-40A0-45B2-B3A5-99ECFEA951B3}" presName="Name0" presStyleCnt="0">
        <dgm:presLayoutVars>
          <dgm:dir/>
          <dgm:resizeHandles val="exact"/>
        </dgm:presLayoutVars>
      </dgm:prSet>
      <dgm:spPr/>
    </dgm:pt>
    <dgm:pt modelId="{1EE625BA-4F4D-4D92-98A6-64B50E5EAE64}" type="pres">
      <dgm:prSet presAssocID="{384C72D9-A9DF-43DA-97F1-53A6E9E8E08D}" presName="node" presStyleLbl="node1" presStyleIdx="0" presStyleCnt="3">
        <dgm:presLayoutVars>
          <dgm:bulletEnabled val="1"/>
        </dgm:presLayoutVars>
      </dgm:prSet>
      <dgm:spPr/>
      <dgm:t>
        <a:bodyPr/>
        <a:lstStyle/>
        <a:p>
          <a:endParaRPr lang="pl-PL"/>
        </a:p>
      </dgm:t>
    </dgm:pt>
    <dgm:pt modelId="{1C7BF523-9C1C-423E-8058-233797C25BB7}" type="pres">
      <dgm:prSet presAssocID="{A00CE39A-4846-43B1-9734-2CE4A8ED7D7D}" presName="sibTrans" presStyleLbl="sibTrans2D1" presStyleIdx="0" presStyleCnt="2"/>
      <dgm:spPr/>
      <dgm:t>
        <a:bodyPr/>
        <a:lstStyle/>
        <a:p>
          <a:endParaRPr lang="pl-PL"/>
        </a:p>
      </dgm:t>
    </dgm:pt>
    <dgm:pt modelId="{52DE4361-781B-4481-B9E2-56F7009C43F5}" type="pres">
      <dgm:prSet presAssocID="{A00CE39A-4846-43B1-9734-2CE4A8ED7D7D}" presName="connectorText" presStyleLbl="sibTrans2D1" presStyleIdx="0" presStyleCnt="2"/>
      <dgm:spPr/>
      <dgm:t>
        <a:bodyPr/>
        <a:lstStyle/>
        <a:p>
          <a:endParaRPr lang="pl-PL"/>
        </a:p>
      </dgm:t>
    </dgm:pt>
    <dgm:pt modelId="{66FBDCEE-B693-4116-A525-9FA203E0F830}" type="pres">
      <dgm:prSet presAssocID="{AE0F6295-38C5-4AC5-AA27-388C265EBE04}" presName="node" presStyleLbl="node1" presStyleIdx="1" presStyleCnt="3">
        <dgm:presLayoutVars>
          <dgm:bulletEnabled val="1"/>
        </dgm:presLayoutVars>
      </dgm:prSet>
      <dgm:spPr/>
      <dgm:t>
        <a:bodyPr/>
        <a:lstStyle/>
        <a:p>
          <a:endParaRPr lang="pl-PL"/>
        </a:p>
      </dgm:t>
    </dgm:pt>
    <dgm:pt modelId="{414F44BE-9B43-49FC-8A85-BD4882289DFD}" type="pres">
      <dgm:prSet presAssocID="{E2FD3560-0EA3-41A0-BEF6-5A60FE6B5B78}" presName="sibTrans" presStyleLbl="sibTrans2D1" presStyleIdx="1" presStyleCnt="2"/>
      <dgm:spPr/>
      <dgm:t>
        <a:bodyPr/>
        <a:lstStyle/>
        <a:p>
          <a:endParaRPr lang="pl-PL"/>
        </a:p>
      </dgm:t>
    </dgm:pt>
    <dgm:pt modelId="{32BB0141-C507-4F23-BE7F-0F260641DA61}" type="pres">
      <dgm:prSet presAssocID="{E2FD3560-0EA3-41A0-BEF6-5A60FE6B5B78}" presName="connectorText" presStyleLbl="sibTrans2D1" presStyleIdx="1" presStyleCnt="2"/>
      <dgm:spPr/>
      <dgm:t>
        <a:bodyPr/>
        <a:lstStyle/>
        <a:p>
          <a:endParaRPr lang="pl-PL"/>
        </a:p>
      </dgm:t>
    </dgm:pt>
    <dgm:pt modelId="{B7A1EE90-73E8-49F3-B2CC-4D0868E17463}" type="pres">
      <dgm:prSet presAssocID="{A8D7D534-27DE-4ECC-912A-C0613FD0B4A3}" presName="node" presStyleLbl="node1" presStyleIdx="2" presStyleCnt="3">
        <dgm:presLayoutVars>
          <dgm:bulletEnabled val="1"/>
        </dgm:presLayoutVars>
      </dgm:prSet>
      <dgm:spPr/>
      <dgm:t>
        <a:bodyPr/>
        <a:lstStyle/>
        <a:p>
          <a:endParaRPr lang="pl-PL"/>
        </a:p>
      </dgm:t>
    </dgm:pt>
  </dgm:ptLst>
  <dgm:cxnLst>
    <dgm:cxn modelId="{49190979-ED4F-4CA8-A9E2-C2FFE087F9E9}" srcId="{D9AF0FBD-40A0-45B2-B3A5-99ECFEA951B3}" destId="{A8D7D534-27DE-4ECC-912A-C0613FD0B4A3}" srcOrd="2" destOrd="0" parTransId="{8E349770-7B44-4BFF-AF19-B01E95BC3B2D}" sibTransId="{54E56241-BE70-4F52-A780-366E12038B75}"/>
    <dgm:cxn modelId="{07101E66-7515-43E8-A410-DE605CD27CE9}" type="presOf" srcId="{D9AF0FBD-40A0-45B2-B3A5-99ECFEA951B3}" destId="{D57514AA-D87F-4507-BBB6-ACF0CD6A0C70}" srcOrd="0" destOrd="0" presId="urn:microsoft.com/office/officeart/2005/8/layout/process1"/>
    <dgm:cxn modelId="{A477ED1F-400F-46E8-ABB1-687D0E3EFDA1}" type="presOf" srcId="{A8D7D534-27DE-4ECC-912A-C0613FD0B4A3}" destId="{B7A1EE90-73E8-49F3-B2CC-4D0868E17463}" srcOrd="0" destOrd="0" presId="urn:microsoft.com/office/officeart/2005/8/layout/process1"/>
    <dgm:cxn modelId="{F265EF2D-BE8C-42B9-9606-E7B6EAFF11DC}" srcId="{D9AF0FBD-40A0-45B2-B3A5-99ECFEA951B3}" destId="{AE0F6295-38C5-4AC5-AA27-388C265EBE04}" srcOrd="1" destOrd="0" parTransId="{05958A3C-2200-424B-92B1-DE674D8F64FD}" sibTransId="{E2FD3560-0EA3-41A0-BEF6-5A60FE6B5B78}"/>
    <dgm:cxn modelId="{BA17F461-66DE-442E-8A4B-540D8F890CC6}" type="presOf" srcId="{E2FD3560-0EA3-41A0-BEF6-5A60FE6B5B78}" destId="{32BB0141-C507-4F23-BE7F-0F260641DA61}" srcOrd="1" destOrd="0" presId="urn:microsoft.com/office/officeart/2005/8/layout/process1"/>
    <dgm:cxn modelId="{8DCC08B5-9B4C-4C27-93FC-8470638D9532}" type="presOf" srcId="{AE0F6295-38C5-4AC5-AA27-388C265EBE04}" destId="{66FBDCEE-B693-4116-A525-9FA203E0F830}" srcOrd="0" destOrd="0" presId="urn:microsoft.com/office/officeart/2005/8/layout/process1"/>
    <dgm:cxn modelId="{36B457AB-CE90-461D-B995-61953B6AD79C}" type="presOf" srcId="{E2FD3560-0EA3-41A0-BEF6-5A60FE6B5B78}" destId="{414F44BE-9B43-49FC-8A85-BD4882289DFD}" srcOrd="0" destOrd="0" presId="urn:microsoft.com/office/officeart/2005/8/layout/process1"/>
    <dgm:cxn modelId="{33CEB1BA-9DE1-4D7C-B78F-7A886532A9C9}" srcId="{D9AF0FBD-40A0-45B2-B3A5-99ECFEA951B3}" destId="{384C72D9-A9DF-43DA-97F1-53A6E9E8E08D}" srcOrd="0" destOrd="0" parTransId="{2E17F08B-084A-46B6-823D-7FDDF5A10D89}" sibTransId="{A00CE39A-4846-43B1-9734-2CE4A8ED7D7D}"/>
    <dgm:cxn modelId="{4E5196A3-171B-4210-93B2-57719AC0E35A}" type="presOf" srcId="{A00CE39A-4846-43B1-9734-2CE4A8ED7D7D}" destId="{1C7BF523-9C1C-423E-8058-233797C25BB7}" srcOrd="0" destOrd="0" presId="urn:microsoft.com/office/officeart/2005/8/layout/process1"/>
    <dgm:cxn modelId="{684C20F2-32EE-4B06-9972-AA4DF4E120EB}" type="presOf" srcId="{384C72D9-A9DF-43DA-97F1-53A6E9E8E08D}" destId="{1EE625BA-4F4D-4D92-98A6-64B50E5EAE64}" srcOrd="0" destOrd="0" presId="urn:microsoft.com/office/officeart/2005/8/layout/process1"/>
    <dgm:cxn modelId="{BC3FD784-86FF-4C06-8940-28A058B83245}" type="presOf" srcId="{A00CE39A-4846-43B1-9734-2CE4A8ED7D7D}" destId="{52DE4361-781B-4481-B9E2-56F7009C43F5}" srcOrd="1" destOrd="0" presId="urn:microsoft.com/office/officeart/2005/8/layout/process1"/>
    <dgm:cxn modelId="{504EEB50-D78F-4792-8E18-1E6C5E5361B4}" type="presParOf" srcId="{D57514AA-D87F-4507-BBB6-ACF0CD6A0C70}" destId="{1EE625BA-4F4D-4D92-98A6-64B50E5EAE64}" srcOrd="0" destOrd="0" presId="urn:microsoft.com/office/officeart/2005/8/layout/process1"/>
    <dgm:cxn modelId="{B214ADB1-10E5-4080-9C92-B5A49B467D60}" type="presParOf" srcId="{D57514AA-D87F-4507-BBB6-ACF0CD6A0C70}" destId="{1C7BF523-9C1C-423E-8058-233797C25BB7}" srcOrd="1" destOrd="0" presId="urn:microsoft.com/office/officeart/2005/8/layout/process1"/>
    <dgm:cxn modelId="{719A7FB2-7735-45F8-938A-4898ABC453A3}" type="presParOf" srcId="{1C7BF523-9C1C-423E-8058-233797C25BB7}" destId="{52DE4361-781B-4481-B9E2-56F7009C43F5}" srcOrd="0" destOrd="0" presId="urn:microsoft.com/office/officeart/2005/8/layout/process1"/>
    <dgm:cxn modelId="{B98DC504-AB9C-4692-9BE9-9D74CC0E533F}" type="presParOf" srcId="{D57514AA-D87F-4507-BBB6-ACF0CD6A0C70}" destId="{66FBDCEE-B693-4116-A525-9FA203E0F830}" srcOrd="2" destOrd="0" presId="urn:microsoft.com/office/officeart/2005/8/layout/process1"/>
    <dgm:cxn modelId="{D9E22F59-37EA-4BC3-B551-E2326C78511F}" type="presParOf" srcId="{D57514AA-D87F-4507-BBB6-ACF0CD6A0C70}" destId="{414F44BE-9B43-49FC-8A85-BD4882289DFD}" srcOrd="3" destOrd="0" presId="urn:microsoft.com/office/officeart/2005/8/layout/process1"/>
    <dgm:cxn modelId="{8B0A3F66-16AE-4460-A3F3-E686F1789916}" type="presParOf" srcId="{414F44BE-9B43-49FC-8A85-BD4882289DFD}" destId="{32BB0141-C507-4F23-BE7F-0F260641DA61}" srcOrd="0" destOrd="0" presId="urn:microsoft.com/office/officeart/2005/8/layout/process1"/>
    <dgm:cxn modelId="{DAABA5D7-C4A5-4697-BCBD-16706BF39A76}" type="presParOf" srcId="{D57514AA-D87F-4507-BBB6-ACF0CD6A0C70}" destId="{B7A1EE90-73E8-49F3-B2CC-4D0868E17463}" srcOrd="4" destOrd="0" presId="urn:microsoft.com/office/officeart/2005/8/layout/process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AF0FBD-40A0-45B2-B3A5-99ECFEA951B3}" type="doc">
      <dgm:prSet loTypeId="urn:microsoft.com/office/officeart/2005/8/layout/process1" loCatId="process" qsTypeId="urn:microsoft.com/office/officeart/2005/8/quickstyle/simple1" qsCatId="simple" csTypeId="urn:microsoft.com/office/officeart/2005/8/colors/accent1_2" csCatId="accent1" phldr="1"/>
      <dgm:spPr/>
    </dgm:pt>
    <dgm:pt modelId="{384C72D9-A9DF-43DA-97F1-53A6E9E8E08D}">
      <dgm:prSet phldrT="[Tekst]"/>
      <dgm:spPr/>
      <dgm:t>
        <a:bodyPr/>
        <a:lstStyle/>
        <a:p>
          <a:r>
            <a:rPr lang="pl-PL" b="1" cap="small" baseline="0" dirty="0" smtClean="0"/>
            <a:t>Commercial </a:t>
          </a:r>
          <a:r>
            <a:rPr lang="pl-PL" b="1" cap="small" baseline="0" dirty="0" err="1" smtClean="0"/>
            <a:t>banks</a:t>
          </a:r>
          <a:endParaRPr lang="pl-PL" dirty="0"/>
        </a:p>
      </dgm:t>
    </dgm:pt>
    <dgm:pt modelId="{2E17F08B-084A-46B6-823D-7FDDF5A10D89}" type="parTrans" cxnId="{33CEB1BA-9DE1-4D7C-B78F-7A886532A9C9}">
      <dgm:prSet/>
      <dgm:spPr/>
      <dgm:t>
        <a:bodyPr/>
        <a:lstStyle/>
        <a:p>
          <a:endParaRPr lang="pl-PL"/>
        </a:p>
      </dgm:t>
    </dgm:pt>
    <dgm:pt modelId="{A00CE39A-4846-43B1-9734-2CE4A8ED7D7D}" type="sibTrans" cxnId="{33CEB1BA-9DE1-4D7C-B78F-7A886532A9C9}">
      <dgm:prSet/>
      <dgm:spPr>
        <a:noFill/>
        <a:ln>
          <a:noFill/>
        </a:ln>
      </dgm:spPr>
      <dgm:t>
        <a:bodyPr/>
        <a:lstStyle/>
        <a:p>
          <a:endParaRPr lang="pl-PL"/>
        </a:p>
      </dgm:t>
    </dgm:pt>
    <dgm:pt modelId="{AE0F6295-38C5-4AC5-AA27-388C265EBE04}">
      <dgm:prSet phldrT="[Tekst]"/>
      <dgm:spPr/>
      <dgm:t>
        <a:bodyPr/>
        <a:lstStyle/>
        <a:p>
          <a:r>
            <a:rPr lang="pl-PL" b="1" cap="small" baseline="0" dirty="0" err="1" smtClean="0"/>
            <a:t>Cooperative</a:t>
          </a:r>
          <a:r>
            <a:rPr lang="pl-PL" b="1" cap="small" baseline="0" dirty="0" smtClean="0"/>
            <a:t> </a:t>
          </a:r>
          <a:r>
            <a:rPr lang="pl-PL" b="1" cap="small" baseline="0" dirty="0" err="1" smtClean="0"/>
            <a:t>banks</a:t>
          </a:r>
          <a:endParaRPr lang="pl-PL" dirty="0"/>
        </a:p>
      </dgm:t>
    </dgm:pt>
    <dgm:pt modelId="{05958A3C-2200-424B-92B1-DE674D8F64FD}" type="parTrans" cxnId="{F265EF2D-BE8C-42B9-9606-E7B6EAFF11DC}">
      <dgm:prSet/>
      <dgm:spPr/>
      <dgm:t>
        <a:bodyPr/>
        <a:lstStyle/>
        <a:p>
          <a:endParaRPr lang="pl-PL"/>
        </a:p>
      </dgm:t>
    </dgm:pt>
    <dgm:pt modelId="{E2FD3560-0EA3-41A0-BEF6-5A60FE6B5B78}" type="sibTrans" cxnId="{F265EF2D-BE8C-42B9-9606-E7B6EAFF11DC}">
      <dgm:prSet/>
      <dgm:spPr>
        <a:noFill/>
        <a:ln>
          <a:noFill/>
        </a:ln>
      </dgm:spPr>
      <dgm:t>
        <a:bodyPr/>
        <a:lstStyle/>
        <a:p>
          <a:endParaRPr lang="pl-PL"/>
        </a:p>
      </dgm:t>
    </dgm:pt>
    <dgm:pt modelId="{A8D7D534-27DE-4ECC-912A-C0613FD0B4A3}">
      <dgm:prSet phldrT="[Tekst]"/>
      <dgm:spPr/>
      <dgm:t>
        <a:bodyPr/>
        <a:lstStyle/>
        <a:p>
          <a:r>
            <a:rPr lang="pl-PL" b="1" cap="small" baseline="0" dirty="0" err="1" smtClean="0"/>
            <a:t>Credit</a:t>
          </a:r>
          <a:r>
            <a:rPr lang="pl-PL" b="1" cap="small" baseline="0" dirty="0" smtClean="0"/>
            <a:t> unions</a:t>
          </a:r>
          <a:endParaRPr lang="pl-PL" dirty="0"/>
        </a:p>
      </dgm:t>
    </dgm:pt>
    <dgm:pt modelId="{8E349770-7B44-4BFF-AF19-B01E95BC3B2D}" type="parTrans" cxnId="{49190979-ED4F-4CA8-A9E2-C2FFE087F9E9}">
      <dgm:prSet/>
      <dgm:spPr/>
      <dgm:t>
        <a:bodyPr/>
        <a:lstStyle/>
        <a:p>
          <a:endParaRPr lang="pl-PL"/>
        </a:p>
      </dgm:t>
    </dgm:pt>
    <dgm:pt modelId="{54E56241-BE70-4F52-A780-366E12038B75}" type="sibTrans" cxnId="{49190979-ED4F-4CA8-A9E2-C2FFE087F9E9}">
      <dgm:prSet/>
      <dgm:spPr/>
      <dgm:t>
        <a:bodyPr/>
        <a:lstStyle/>
        <a:p>
          <a:endParaRPr lang="pl-PL"/>
        </a:p>
      </dgm:t>
    </dgm:pt>
    <dgm:pt modelId="{D57514AA-D87F-4507-BBB6-ACF0CD6A0C70}" type="pres">
      <dgm:prSet presAssocID="{D9AF0FBD-40A0-45B2-B3A5-99ECFEA951B3}" presName="Name0" presStyleCnt="0">
        <dgm:presLayoutVars>
          <dgm:dir/>
          <dgm:resizeHandles val="exact"/>
        </dgm:presLayoutVars>
      </dgm:prSet>
      <dgm:spPr/>
    </dgm:pt>
    <dgm:pt modelId="{1EE625BA-4F4D-4D92-98A6-64B50E5EAE64}" type="pres">
      <dgm:prSet presAssocID="{384C72D9-A9DF-43DA-97F1-53A6E9E8E08D}" presName="node" presStyleLbl="node1" presStyleIdx="0" presStyleCnt="3">
        <dgm:presLayoutVars>
          <dgm:bulletEnabled val="1"/>
        </dgm:presLayoutVars>
      </dgm:prSet>
      <dgm:spPr/>
      <dgm:t>
        <a:bodyPr/>
        <a:lstStyle/>
        <a:p>
          <a:endParaRPr lang="pl-PL"/>
        </a:p>
      </dgm:t>
    </dgm:pt>
    <dgm:pt modelId="{1C7BF523-9C1C-423E-8058-233797C25BB7}" type="pres">
      <dgm:prSet presAssocID="{A00CE39A-4846-43B1-9734-2CE4A8ED7D7D}" presName="sibTrans" presStyleLbl="sibTrans2D1" presStyleIdx="0" presStyleCnt="2"/>
      <dgm:spPr/>
      <dgm:t>
        <a:bodyPr/>
        <a:lstStyle/>
        <a:p>
          <a:endParaRPr lang="pl-PL"/>
        </a:p>
      </dgm:t>
    </dgm:pt>
    <dgm:pt modelId="{52DE4361-781B-4481-B9E2-56F7009C43F5}" type="pres">
      <dgm:prSet presAssocID="{A00CE39A-4846-43B1-9734-2CE4A8ED7D7D}" presName="connectorText" presStyleLbl="sibTrans2D1" presStyleIdx="0" presStyleCnt="2"/>
      <dgm:spPr/>
      <dgm:t>
        <a:bodyPr/>
        <a:lstStyle/>
        <a:p>
          <a:endParaRPr lang="pl-PL"/>
        </a:p>
      </dgm:t>
    </dgm:pt>
    <dgm:pt modelId="{66FBDCEE-B693-4116-A525-9FA203E0F830}" type="pres">
      <dgm:prSet presAssocID="{AE0F6295-38C5-4AC5-AA27-388C265EBE04}" presName="node" presStyleLbl="node1" presStyleIdx="1" presStyleCnt="3">
        <dgm:presLayoutVars>
          <dgm:bulletEnabled val="1"/>
        </dgm:presLayoutVars>
      </dgm:prSet>
      <dgm:spPr/>
      <dgm:t>
        <a:bodyPr/>
        <a:lstStyle/>
        <a:p>
          <a:endParaRPr lang="pl-PL"/>
        </a:p>
      </dgm:t>
    </dgm:pt>
    <dgm:pt modelId="{414F44BE-9B43-49FC-8A85-BD4882289DFD}" type="pres">
      <dgm:prSet presAssocID="{E2FD3560-0EA3-41A0-BEF6-5A60FE6B5B78}" presName="sibTrans" presStyleLbl="sibTrans2D1" presStyleIdx="1" presStyleCnt="2"/>
      <dgm:spPr/>
      <dgm:t>
        <a:bodyPr/>
        <a:lstStyle/>
        <a:p>
          <a:endParaRPr lang="pl-PL"/>
        </a:p>
      </dgm:t>
    </dgm:pt>
    <dgm:pt modelId="{32BB0141-C507-4F23-BE7F-0F260641DA61}" type="pres">
      <dgm:prSet presAssocID="{E2FD3560-0EA3-41A0-BEF6-5A60FE6B5B78}" presName="connectorText" presStyleLbl="sibTrans2D1" presStyleIdx="1" presStyleCnt="2"/>
      <dgm:spPr/>
      <dgm:t>
        <a:bodyPr/>
        <a:lstStyle/>
        <a:p>
          <a:endParaRPr lang="pl-PL"/>
        </a:p>
      </dgm:t>
    </dgm:pt>
    <dgm:pt modelId="{B7A1EE90-73E8-49F3-B2CC-4D0868E17463}" type="pres">
      <dgm:prSet presAssocID="{A8D7D534-27DE-4ECC-912A-C0613FD0B4A3}" presName="node" presStyleLbl="node1" presStyleIdx="2" presStyleCnt="3">
        <dgm:presLayoutVars>
          <dgm:bulletEnabled val="1"/>
        </dgm:presLayoutVars>
      </dgm:prSet>
      <dgm:spPr/>
      <dgm:t>
        <a:bodyPr/>
        <a:lstStyle/>
        <a:p>
          <a:endParaRPr lang="pl-PL"/>
        </a:p>
      </dgm:t>
    </dgm:pt>
  </dgm:ptLst>
  <dgm:cxnLst>
    <dgm:cxn modelId="{10FBCE5E-31CD-40B6-8E47-9918214082F9}" type="presOf" srcId="{D9AF0FBD-40A0-45B2-B3A5-99ECFEA951B3}" destId="{D57514AA-D87F-4507-BBB6-ACF0CD6A0C70}" srcOrd="0" destOrd="0" presId="urn:microsoft.com/office/officeart/2005/8/layout/process1"/>
    <dgm:cxn modelId="{4CCBFDBA-743C-4463-8466-6E957D79C25E}" type="presOf" srcId="{384C72D9-A9DF-43DA-97F1-53A6E9E8E08D}" destId="{1EE625BA-4F4D-4D92-98A6-64B50E5EAE64}" srcOrd="0" destOrd="0" presId="urn:microsoft.com/office/officeart/2005/8/layout/process1"/>
    <dgm:cxn modelId="{01F0FAA7-8111-4BB0-92C5-EDE3BE2B9722}" type="presOf" srcId="{E2FD3560-0EA3-41A0-BEF6-5A60FE6B5B78}" destId="{32BB0141-C507-4F23-BE7F-0F260641DA61}" srcOrd="1" destOrd="0" presId="urn:microsoft.com/office/officeart/2005/8/layout/process1"/>
    <dgm:cxn modelId="{FD28C1BF-2135-4E65-A9B0-0152E4AD315B}" type="presOf" srcId="{AE0F6295-38C5-4AC5-AA27-388C265EBE04}" destId="{66FBDCEE-B693-4116-A525-9FA203E0F830}" srcOrd="0" destOrd="0" presId="urn:microsoft.com/office/officeart/2005/8/layout/process1"/>
    <dgm:cxn modelId="{46DF962F-50E5-44DD-A4FE-0CD0C4A41575}" type="presOf" srcId="{A8D7D534-27DE-4ECC-912A-C0613FD0B4A3}" destId="{B7A1EE90-73E8-49F3-B2CC-4D0868E17463}" srcOrd="0" destOrd="0" presId="urn:microsoft.com/office/officeart/2005/8/layout/process1"/>
    <dgm:cxn modelId="{F265EF2D-BE8C-42B9-9606-E7B6EAFF11DC}" srcId="{D9AF0FBD-40A0-45B2-B3A5-99ECFEA951B3}" destId="{AE0F6295-38C5-4AC5-AA27-388C265EBE04}" srcOrd="1" destOrd="0" parTransId="{05958A3C-2200-424B-92B1-DE674D8F64FD}" sibTransId="{E2FD3560-0EA3-41A0-BEF6-5A60FE6B5B78}"/>
    <dgm:cxn modelId="{49190979-ED4F-4CA8-A9E2-C2FFE087F9E9}" srcId="{D9AF0FBD-40A0-45B2-B3A5-99ECFEA951B3}" destId="{A8D7D534-27DE-4ECC-912A-C0613FD0B4A3}" srcOrd="2" destOrd="0" parTransId="{8E349770-7B44-4BFF-AF19-B01E95BC3B2D}" sibTransId="{54E56241-BE70-4F52-A780-366E12038B75}"/>
    <dgm:cxn modelId="{939F5C3C-9FEB-4F4D-81BC-6FFA5D6F7642}" type="presOf" srcId="{A00CE39A-4846-43B1-9734-2CE4A8ED7D7D}" destId="{52DE4361-781B-4481-B9E2-56F7009C43F5}" srcOrd="1" destOrd="0" presId="urn:microsoft.com/office/officeart/2005/8/layout/process1"/>
    <dgm:cxn modelId="{33CEB1BA-9DE1-4D7C-B78F-7A886532A9C9}" srcId="{D9AF0FBD-40A0-45B2-B3A5-99ECFEA951B3}" destId="{384C72D9-A9DF-43DA-97F1-53A6E9E8E08D}" srcOrd="0" destOrd="0" parTransId="{2E17F08B-084A-46B6-823D-7FDDF5A10D89}" sibTransId="{A00CE39A-4846-43B1-9734-2CE4A8ED7D7D}"/>
    <dgm:cxn modelId="{AE5DDA5F-B5EF-485B-8834-2C4AC594CCCC}" type="presOf" srcId="{A00CE39A-4846-43B1-9734-2CE4A8ED7D7D}" destId="{1C7BF523-9C1C-423E-8058-233797C25BB7}" srcOrd="0" destOrd="0" presId="urn:microsoft.com/office/officeart/2005/8/layout/process1"/>
    <dgm:cxn modelId="{77B28731-134A-40AC-806F-340875E6A43E}" type="presOf" srcId="{E2FD3560-0EA3-41A0-BEF6-5A60FE6B5B78}" destId="{414F44BE-9B43-49FC-8A85-BD4882289DFD}" srcOrd="0" destOrd="0" presId="urn:microsoft.com/office/officeart/2005/8/layout/process1"/>
    <dgm:cxn modelId="{09A4A9E8-CC0F-4B38-B62E-374047756F9E}" type="presParOf" srcId="{D57514AA-D87F-4507-BBB6-ACF0CD6A0C70}" destId="{1EE625BA-4F4D-4D92-98A6-64B50E5EAE64}" srcOrd="0" destOrd="0" presId="urn:microsoft.com/office/officeart/2005/8/layout/process1"/>
    <dgm:cxn modelId="{F6C4420A-8202-4EE6-ABFA-370772CCD0DF}" type="presParOf" srcId="{D57514AA-D87F-4507-BBB6-ACF0CD6A0C70}" destId="{1C7BF523-9C1C-423E-8058-233797C25BB7}" srcOrd="1" destOrd="0" presId="urn:microsoft.com/office/officeart/2005/8/layout/process1"/>
    <dgm:cxn modelId="{BB7FD243-0520-40C4-9F02-31873734FDE1}" type="presParOf" srcId="{1C7BF523-9C1C-423E-8058-233797C25BB7}" destId="{52DE4361-781B-4481-B9E2-56F7009C43F5}" srcOrd="0" destOrd="0" presId="urn:microsoft.com/office/officeart/2005/8/layout/process1"/>
    <dgm:cxn modelId="{F10CF1C2-6297-4780-ACF6-C7D967D0BBE4}" type="presParOf" srcId="{D57514AA-D87F-4507-BBB6-ACF0CD6A0C70}" destId="{66FBDCEE-B693-4116-A525-9FA203E0F830}" srcOrd="2" destOrd="0" presId="urn:microsoft.com/office/officeart/2005/8/layout/process1"/>
    <dgm:cxn modelId="{670990C1-5343-4E22-80B4-2B39DDEA0B07}" type="presParOf" srcId="{D57514AA-D87F-4507-BBB6-ACF0CD6A0C70}" destId="{414F44BE-9B43-49FC-8A85-BD4882289DFD}" srcOrd="3" destOrd="0" presId="urn:microsoft.com/office/officeart/2005/8/layout/process1"/>
    <dgm:cxn modelId="{0B694166-3040-47DE-A2D2-7C6A22E18D8F}" type="presParOf" srcId="{414F44BE-9B43-49FC-8A85-BD4882289DFD}" destId="{32BB0141-C507-4F23-BE7F-0F260641DA61}" srcOrd="0" destOrd="0" presId="urn:microsoft.com/office/officeart/2005/8/layout/process1"/>
    <dgm:cxn modelId="{E692F1F1-9129-4D03-B538-DA5F13032A84}" type="presParOf" srcId="{D57514AA-D87F-4507-BBB6-ACF0CD6A0C70}" destId="{B7A1EE90-73E8-49F3-B2CC-4D0868E17463}" srcOrd="4"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2D8273-A5CB-41AC-A89B-6244CA186C23}" type="doc">
      <dgm:prSet loTypeId="urn:microsoft.com/office/officeart/2005/8/layout/hList7#1" loCatId="process" qsTypeId="urn:microsoft.com/office/officeart/2005/8/quickstyle/simple1" qsCatId="simple" csTypeId="urn:microsoft.com/office/officeart/2005/8/colors/accent1_2" csCatId="accent1" phldr="1"/>
      <dgm:spPr/>
    </dgm:pt>
    <dgm:pt modelId="{B08C6800-8644-48A3-86B2-A037AB0FECDB}">
      <dgm:prSet phldrT="[Tekst]" custT="1"/>
      <dgm:spPr>
        <a:xfrm>
          <a:off x="4221725" y="0"/>
          <a:ext cx="2048432" cy="2435124"/>
        </a:xfr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Financial Supervision Authority</a:t>
          </a:r>
          <a:endParaRPr lang="en-US" sz="1800" b="1" cap="small" baseline="0" noProof="0" dirty="0">
            <a:solidFill>
              <a:sysClr val="window" lastClr="FFFFFF"/>
            </a:solidFill>
            <a:latin typeface="Arial" panose="020B0604020202020204" pitchFamily="34" charset="0"/>
            <a:ea typeface="ＭＳ Ｐゴシック"/>
            <a:cs typeface="Arial" panose="020B0604020202020204" pitchFamily="34" charset="0"/>
          </a:endParaRPr>
        </a:p>
      </dgm:t>
    </dgm:pt>
    <dgm:pt modelId="{C8E396AC-10FC-430D-9275-220117D84FA2}" type="parTrans" cxnId="{B94C9BA1-DE55-4A45-B9A8-B54B4AB4C45F}">
      <dgm:prSet/>
      <dgm:spPr/>
      <dgm:t>
        <a:bodyPr/>
        <a:lstStyle/>
        <a:p>
          <a:endParaRPr lang="pl-PL"/>
        </a:p>
      </dgm:t>
    </dgm:pt>
    <dgm:pt modelId="{375940C3-8C31-47E3-B1FD-AABA2F70930F}" type="sibTrans" cxnId="{B94C9BA1-DE55-4A45-B9A8-B54B4AB4C45F}">
      <dgm:prSet/>
      <dgm:spPr/>
      <dgm:t>
        <a:bodyPr/>
        <a:lstStyle/>
        <a:p>
          <a:endParaRPr lang="pl-PL"/>
        </a:p>
      </dgm:t>
    </dgm:pt>
    <dgm:pt modelId="{1D950757-1BFD-468C-8D98-13A2D220E80E}">
      <dgm:prSet phldrT="[Tekst]" custT="1"/>
      <dgm:spPr>
        <a:xfrm>
          <a:off x="6331611" y="0"/>
          <a:ext cx="2048432" cy="2435124"/>
        </a:xfr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Bank Guarantee Fund</a:t>
          </a:r>
          <a:r>
            <a:rPr lang="en-US" sz="1800" b="1" cap="small" baseline="30000" noProof="0" dirty="0" smtClean="0">
              <a:solidFill>
                <a:sysClr val="window" lastClr="FFFFFF"/>
              </a:solidFill>
              <a:latin typeface="Arial" panose="020B0604020202020204" pitchFamily="34" charset="0"/>
              <a:ea typeface="ＭＳ Ｐゴシック"/>
              <a:cs typeface="Arial" panose="020B0604020202020204" pitchFamily="34" charset="0"/>
            </a:rPr>
            <a:t>*</a:t>
          </a:r>
          <a:endParaRPr lang="en-US" sz="1800" b="1" cap="small" baseline="30000" noProof="0" dirty="0">
            <a:solidFill>
              <a:sysClr val="window" lastClr="FFFFFF"/>
            </a:solidFill>
            <a:latin typeface="Arial" panose="020B0604020202020204" pitchFamily="34" charset="0"/>
            <a:ea typeface="ＭＳ Ｐゴシック"/>
            <a:cs typeface="Arial" panose="020B0604020202020204" pitchFamily="34" charset="0"/>
          </a:endParaRPr>
        </a:p>
      </dgm:t>
    </dgm:pt>
    <dgm:pt modelId="{FCF745C8-12E2-4894-8903-B65E252F5FA1}" type="parTrans" cxnId="{CC7F2366-BF71-41C4-A0BF-41D24069AE0F}">
      <dgm:prSet/>
      <dgm:spPr/>
      <dgm:t>
        <a:bodyPr/>
        <a:lstStyle/>
        <a:p>
          <a:endParaRPr lang="pl-PL"/>
        </a:p>
      </dgm:t>
    </dgm:pt>
    <dgm:pt modelId="{E5F9C480-224A-4EE8-9723-BC1CA20A79EE}" type="sibTrans" cxnId="{CC7F2366-BF71-41C4-A0BF-41D24069AE0F}">
      <dgm:prSet/>
      <dgm:spPr/>
      <dgm:t>
        <a:bodyPr/>
        <a:lstStyle/>
        <a:p>
          <a:endParaRPr lang="pl-PL"/>
        </a:p>
      </dgm:t>
    </dgm:pt>
    <dgm:pt modelId="{CFB1E125-FAA7-4140-979B-481F30E65FBC}">
      <dgm:prSet phldrT="[Tekst]" custT="1"/>
      <dgm:spPr>
        <a:xfrm>
          <a:off x="2111840" y="0"/>
          <a:ext cx="2048432" cy="2435124"/>
        </a:xfr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National </a:t>
          </a:r>
          <a:b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br>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Bank </a:t>
          </a:r>
          <a:b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br>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of Poland</a:t>
          </a:r>
          <a:endParaRPr lang="en-US" sz="1800" b="1" cap="small" baseline="0" noProof="0" dirty="0">
            <a:solidFill>
              <a:sysClr val="window" lastClr="FFFFFF"/>
            </a:solidFill>
            <a:latin typeface="Arial" panose="020B0604020202020204" pitchFamily="34" charset="0"/>
            <a:ea typeface="ＭＳ Ｐゴシック"/>
            <a:cs typeface="Arial" panose="020B0604020202020204" pitchFamily="34" charset="0"/>
          </a:endParaRPr>
        </a:p>
      </dgm:t>
    </dgm:pt>
    <dgm:pt modelId="{B56CF5CD-1F05-4877-BC3F-F0FEE3AC318A}" type="sibTrans" cxnId="{F82CC3C6-7583-4CD9-94AA-7ECBC937AD23}">
      <dgm:prSet/>
      <dgm:spPr/>
      <dgm:t>
        <a:bodyPr/>
        <a:lstStyle/>
        <a:p>
          <a:endParaRPr lang="pl-PL"/>
        </a:p>
      </dgm:t>
    </dgm:pt>
    <dgm:pt modelId="{DB84D28A-B2B5-4A4D-BCE2-33DCE4F4CAEA}" type="parTrans" cxnId="{F82CC3C6-7583-4CD9-94AA-7ECBC937AD23}">
      <dgm:prSet/>
      <dgm:spPr/>
      <dgm:t>
        <a:bodyPr/>
        <a:lstStyle/>
        <a:p>
          <a:endParaRPr lang="pl-PL"/>
        </a:p>
      </dgm:t>
    </dgm:pt>
    <dgm:pt modelId="{FFCB1D55-E0AA-41E2-AF23-0810DCA5A01E}">
      <dgm:prSet phldrT="[Tekst]" custT="1"/>
      <dgm:spPr>
        <a:xfrm>
          <a:off x="1954" y="0"/>
          <a:ext cx="2048432" cy="2435124"/>
        </a:xfr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Ministry </a:t>
          </a:r>
          <a:b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br>
          <a:r>
            <a:rPr lang="en-US" sz="1800" b="1"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of Finance</a:t>
          </a:r>
          <a:endParaRPr lang="en-US" sz="1800" b="1" cap="small" baseline="0" noProof="0" dirty="0">
            <a:solidFill>
              <a:sysClr val="window" lastClr="FFFFFF"/>
            </a:solidFill>
            <a:latin typeface="Arial" panose="020B0604020202020204" pitchFamily="34" charset="0"/>
            <a:ea typeface="ＭＳ Ｐゴシック"/>
            <a:cs typeface="Arial" panose="020B0604020202020204" pitchFamily="34" charset="0"/>
          </a:endParaRPr>
        </a:p>
      </dgm:t>
    </dgm:pt>
    <dgm:pt modelId="{BA4DEF0B-AB7C-4EDC-917F-DDC64FCEE4EA}" type="sibTrans" cxnId="{12712C14-7398-45D6-886E-66EB73D8A279}">
      <dgm:prSet/>
      <dgm:spPr/>
      <dgm:t>
        <a:bodyPr/>
        <a:lstStyle/>
        <a:p>
          <a:endParaRPr lang="pl-PL"/>
        </a:p>
      </dgm:t>
    </dgm:pt>
    <dgm:pt modelId="{223090F6-B36D-4D17-B42B-42F6384A0BE2}" type="parTrans" cxnId="{12712C14-7398-45D6-886E-66EB73D8A279}">
      <dgm:prSet/>
      <dgm:spPr/>
      <dgm:t>
        <a:bodyPr/>
        <a:lstStyle/>
        <a:p>
          <a:endParaRPr lang="pl-PL"/>
        </a:p>
      </dgm:t>
    </dgm:pt>
    <dgm:pt modelId="{BF72F681-9806-4696-819F-2588CBAAA130}" type="pres">
      <dgm:prSet presAssocID="{F32D8273-A5CB-41AC-A89B-6244CA186C23}" presName="Name0" presStyleCnt="0">
        <dgm:presLayoutVars>
          <dgm:dir/>
          <dgm:resizeHandles val="exact"/>
        </dgm:presLayoutVars>
      </dgm:prSet>
      <dgm:spPr/>
    </dgm:pt>
    <dgm:pt modelId="{3B6D9725-D748-4115-A15B-BA904E4CC4BE}" type="pres">
      <dgm:prSet presAssocID="{F32D8273-A5CB-41AC-A89B-6244CA186C23}" presName="fgShape" presStyleLbl="fgShp" presStyleIdx="0" presStyleCnt="1"/>
      <dgm:spPr>
        <a:xfrm>
          <a:off x="335279" y="1948099"/>
          <a:ext cx="7711439" cy="365268"/>
        </a:xfrm>
        <a:prstGeom prst="leftRightArrow">
          <a:avLst/>
        </a:prstGeom>
        <a:noFill/>
        <a:ln w="25400" cap="flat" cmpd="sng" algn="ctr">
          <a:noFill/>
          <a:prstDash val="solid"/>
        </a:ln>
        <a:effectLst/>
      </dgm:spPr>
      <dgm:t>
        <a:bodyPr/>
        <a:lstStyle/>
        <a:p>
          <a:endParaRPr lang="pl-PL"/>
        </a:p>
      </dgm:t>
    </dgm:pt>
    <dgm:pt modelId="{2D82BC81-483C-457C-99E6-08046886B6A1}" type="pres">
      <dgm:prSet presAssocID="{F32D8273-A5CB-41AC-A89B-6244CA186C23}" presName="linComp" presStyleCnt="0"/>
      <dgm:spPr/>
    </dgm:pt>
    <dgm:pt modelId="{F863FC83-B925-4BA7-89E0-08675CA56F02}" type="pres">
      <dgm:prSet presAssocID="{FFCB1D55-E0AA-41E2-AF23-0810DCA5A01E}" presName="compNode" presStyleCnt="0"/>
      <dgm:spPr/>
    </dgm:pt>
    <dgm:pt modelId="{BB80BE0F-4CB2-4099-B1D3-68E63B202C6B}" type="pres">
      <dgm:prSet presAssocID="{FFCB1D55-E0AA-41E2-AF23-0810DCA5A01E}" presName="bkgdShape" presStyleLbl="node1" presStyleIdx="0" presStyleCnt="4" custLinFactNeighborX="-22196"/>
      <dgm:spPr>
        <a:prstGeom prst="roundRect">
          <a:avLst>
            <a:gd name="adj" fmla="val 10000"/>
          </a:avLst>
        </a:prstGeom>
      </dgm:spPr>
      <dgm:t>
        <a:bodyPr/>
        <a:lstStyle/>
        <a:p>
          <a:endParaRPr lang="pl-PL"/>
        </a:p>
      </dgm:t>
    </dgm:pt>
    <dgm:pt modelId="{2675E057-E1A4-446C-A57C-CFD41B16E5D7}" type="pres">
      <dgm:prSet presAssocID="{FFCB1D55-E0AA-41E2-AF23-0810DCA5A01E}" presName="nodeTx" presStyleLbl="node1" presStyleIdx="0" presStyleCnt="4">
        <dgm:presLayoutVars>
          <dgm:bulletEnabled val="1"/>
        </dgm:presLayoutVars>
      </dgm:prSet>
      <dgm:spPr/>
      <dgm:t>
        <a:bodyPr/>
        <a:lstStyle/>
        <a:p>
          <a:endParaRPr lang="pl-PL"/>
        </a:p>
      </dgm:t>
    </dgm:pt>
    <dgm:pt modelId="{3142BB5A-E310-489E-BEB8-E84545719DEB}" type="pres">
      <dgm:prSet presAssocID="{FFCB1D55-E0AA-41E2-AF23-0810DCA5A01E}" presName="invisiNode" presStyleLbl="node1" presStyleIdx="0" presStyleCnt="4"/>
      <dgm:spPr/>
    </dgm:pt>
    <dgm:pt modelId="{F7A00D59-7488-4ADF-A4E8-DF67582E3C7D}" type="pres">
      <dgm:prSet presAssocID="{FFCB1D55-E0AA-41E2-AF23-0810DCA5A01E}" presName="imagNode" presStyleLbl="fgImgPlace1" presStyleIdx="0" presStyleCnt="4"/>
      <dgm:spPr>
        <a:xfrm>
          <a:off x="620722" y="146107"/>
          <a:ext cx="810896" cy="810896"/>
        </a:xfrm>
        <a:prstGeom prst="ellipse">
          <a:avLst/>
        </a:prstGeom>
        <a:blipFill rotWithShape="1">
          <a:blip xmlns:r="http://schemas.openxmlformats.org/officeDocument/2006/relationships" r:embed="rId1"/>
          <a:stretch>
            <a:fillRect/>
          </a:stretch>
        </a:blipFill>
        <a:ln w="25400" cap="flat" cmpd="sng" algn="ctr">
          <a:solidFill>
            <a:sysClr val="window" lastClr="FFFFFF">
              <a:hueOff val="0"/>
              <a:satOff val="0"/>
              <a:lumOff val="0"/>
              <a:alphaOff val="0"/>
            </a:sysClr>
          </a:solidFill>
          <a:prstDash val="solid"/>
        </a:ln>
        <a:effectLst/>
      </dgm:spPr>
    </dgm:pt>
    <dgm:pt modelId="{6DF21233-F806-4CD3-899E-848A287317BE}" type="pres">
      <dgm:prSet presAssocID="{BA4DEF0B-AB7C-4EDC-917F-DDC64FCEE4EA}" presName="sibTrans" presStyleLbl="sibTrans2D1" presStyleIdx="0" presStyleCnt="0"/>
      <dgm:spPr/>
      <dgm:t>
        <a:bodyPr/>
        <a:lstStyle/>
        <a:p>
          <a:endParaRPr lang="pl-PL"/>
        </a:p>
      </dgm:t>
    </dgm:pt>
    <dgm:pt modelId="{30CAF3A2-126C-47ED-A227-2B55BD4E8951}" type="pres">
      <dgm:prSet presAssocID="{CFB1E125-FAA7-4140-979B-481F30E65FBC}" presName="compNode" presStyleCnt="0"/>
      <dgm:spPr/>
    </dgm:pt>
    <dgm:pt modelId="{AE39EB2D-6E8C-424E-9DBB-F7EE2323B527}" type="pres">
      <dgm:prSet presAssocID="{CFB1E125-FAA7-4140-979B-481F30E65FBC}" presName="bkgdShape" presStyleLbl="node1" presStyleIdx="1" presStyleCnt="4"/>
      <dgm:spPr>
        <a:prstGeom prst="roundRect">
          <a:avLst>
            <a:gd name="adj" fmla="val 10000"/>
          </a:avLst>
        </a:prstGeom>
      </dgm:spPr>
      <dgm:t>
        <a:bodyPr/>
        <a:lstStyle/>
        <a:p>
          <a:endParaRPr lang="pl-PL"/>
        </a:p>
      </dgm:t>
    </dgm:pt>
    <dgm:pt modelId="{BB95BED3-B8FA-4B1C-B769-5D718F3F0189}" type="pres">
      <dgm:prSet presAssocID="{CFB1E125-FAA7-4140-979B-481F30E65FBC}" presName="nodeTx" presStyleLbl="node1" presStyleIdx="1" presStyleCnt="4">
        <dgm:presLayoutVars>
          <dgm:bulletEnabled val="1"/>
        </dgm:presLayoutVars>
      </dgm:prSet>
      <dgm:spPr/>
      <dgm:t>
        <a:bodyPr/>
        <a:lstStyle/>
        <a:p>
          <a:endParaRPr lang="pl-PL"/>
        </a:p>
      </dgm:t>
    </dgm:pt>
    <dgm:pt modelId="{7F17A103-DA57-4D35-8342-9A6F1FA5CFB8}" type="pres">
      <dgm:prSet presAssocID="{CFB1E125-FAA7-4140-979B-481F30E65FBC}" presName="invisiNode" presStyleLbl="node1" presStyleIdx="1" presStyleCnt="4"/>
      <dgm:spPr/>
    </dgm:pt>
    <dgm:pt modelId="{53F1D7F6-EA90-493C-9849-4764F402F29E}" type="pres">
      <dgm:prSet presAssocID="{CFB1E125-FAA7-4140-979B-481F30E65FBC}" presName="imagNode" presStyleLbl="fgImgPlace1" presStyleIdx="1" presStyleCnt="4"/>
      <dgm:spPr>
        <a:xfrm>
          <a:off x="2730608" y="146107"/>
          <a:ext cx="810896" cy="810896"/>
        </a:xfrm>
        <a:prstGeom prst="ellipse">
          <a:avLst/>
        </a:prstGeom>
        <a:blipFill rotWithShape="1">
          <a:blip xmlns:r="http://schemas.openxmlformats.org/officeDocument/2006/relationships" r:embed="rId2"/>
          <a:stretch>
            <a:fillRect/>
          </a:stretch>
        </a:blipFill>
        <a:ln w="25400" cap="flat" cmpd="sng" algn="ctr">
          <a:solidFill>
            <a:sysClr val="window" lastClr="FFFFFF">
              <a:hueOff val="0"/>
              <a:satOff val="0"/>
              <a:lumOff val="0"/>
              <a:alphaOff val="0"/>
            </a:sysClr>
          </a:solidFill>
          <a:prstDash val="solid"/>
        </a:ln>
        <a:effectLst/>
      </dgm:spPr>
    </dgm:pt>
    <dgm:pt modelId="{947A1946-2899-45DF-AB43-EB524304CDB6}" type="pres">
      <dgm:prSet presAssocID="{B56CF5CD-1F05-4877-BC3F-F0FEE3AC318A}" presName="sibTrans" presStyleLbl="sibTrans2D1" presStyleIdx="0" presStyleCnt="0"/>
      <dgm:spPr/>
      <dgm:t>
        <a:bodyPr/>
        <a:lstStyle/>
        <a:p>
          <a:endParaRPr lang="pl-PL"/>
        </a:p>
      </dgm:t>
    </dgm:pt>
    <dgm:pt modelId="{DF00EBDA-0F98-485B-B6A1-3B746630E36E}" type="pres">
      <dgm:prSet presAssocID="{B08C6800-8644-48A3-86B2-A037AB0FECDB}" presName="compNode" presStyleCnt="0"/>
      <dgm:spPr/>
    </dgm:pt>
    <dgm:pt modelId="{61F7ED07-9CF9-41EE-B961-DB0DB3FB563F}" type="pres">
      <dgm:prSet presAssocID="{B08C6800-8644-48A3-86B2-A037AB0FECDB}" presName="bkgdShape" presStyleLbl="node1" presStyleIdx="2" presStyleCnt="4"/>
      <dgm:spPr>
        <a:prstGeom prst="roundRect">
          <a:avLst>
            <a:gd name="adj" fmla="val 10000"/>
          </a:avLst>
        </a:prstGeom>
      </dgm:spPr>
      <dgm:t>
        <a:bodyPr/>
        <a:lstStyle/>
        <a:p>
          <a:endParaRPr lang="pl-PL"/>
        </a:p>
      </dgm:t>
    </dgm:pt>
    <dgm:pt modelId="{DDF678C9-64AD-4DF7-9454-B0D07B743350}" type="pres">
      <dgm:prSet presAssocID="{B08C6800-8644-48A3-86B2-A037AB0FECDB}" presName="nodeTx" presStyleLbl="node1" presStyleIdx="2" presStyleCnt="4">
        <dgm:presLayoutVars>
          <dgm:bulletEnabled val="1"/>
        </dgm:presLayoutVars>
      </dgm:prSet>
      <dgm:spPr/>
      <dgm:t>
        <a:bodyPr/>
        <a:lstStyle/>
        <a:p>
          <a:endParaRPr lang="pl-PL"/>
        </a:p>
      </dgm:t>
    </dgm:pt>
    <dgm:pt modelId="{3242CD83-6004-4B11-8AA7-2E6BD1D81382}" type="pres">
      <dgm:prSet presAssocID="{B08C6800-8644-48A3-86B2-A037AB0FECDB}" presName="invisiNode" presStyleLbl="node1" presStyleIdx="2" presStyleCnt="4"/>
      <dgm:spPr/>
    </dgm:pt>
    <dgm:pt modelId="{C4F71550-5A3D-442C-8C54-0BAF2BB7770A}" type="pres">
      <dgm:prSet presAssocID="{B08C6800-8644-48A3-86B2-A037AB0FECDB}" presName="imagNode" presStyleLbl="fgImgPlace1" presStyleIdx="2" presStyleCnt="4"/>
      <dgm:spPr>
        <a:xfrm>
          <a:off x="4840494" y="146107"/>
          <a:ext cx="810896" cy="810896"/>
        </a:xfrm>
        <a:prstGeom prst="ellipse">
          <a:avLst/>
        </a:prstGeom>
        <a:blipFill rotWithShape="1">
          <a:blip xmlns:r="http://schemas.openxmlformats.org/officeDocument/2006/relationships" r:embed="rId3"/>
          <a:stretch>
            <a:fillRect/>
          </a:stretch>
        </a:blipFill>
        <a:ln w="25400" cap="flat" cmpd="sng" algn="ctr">
          <a:solidFill>
            <a:sysClr val="window" lastClr="FFFFFF">
              <a:hueOff val="0"/>
              <a:satOff val="0"/>
              <a:lumOff val="0"/>
              <a:alphaOff val="0"/>
            </a:sysClr>
          </a:solidFill>
          <a:prstDash val="solid"/>
        </a:ln>
        <a:effectLst/>
      </dgm:spPr>
    </dgm:pt>
    <dgm:pt modelId="{6011E78B-4D77-46B1-B33F-BA0ED65CDA21}" type="pres">
      <dgm:prSet presAssocID="{375940C3-8C31-47E3-B1FD-AABA2F70930F}" presName="sibTrans" presStyleLbl="sibTrans2D1" presStyleIdx="0" presStyleCnt="0"/>
      <dgm:spPr/>
      <dgm:t>
        <a:bodyPr/>
        <a:lstStyle/>
        <a:p>
          <a:endParaRPr lang="pl-PL"/>
        </a:p>
      </dgm:t>
    </dgm:pt>
    <dgm:pt modelId="{45C54C80-8CC6-41B9-9CC2-FE2DA5008B43}" type="pres">
      <dgm:prSet presAssocID="{1D950757-1BFD-468C-8D98-13A2D220E80E}" presName="compNode" presStyleCnt="0"/>
      <dgm:spPr/>
    </dgm:pt>
    <dgm:pt modelId="{B37D19D9-18C7-43B9-883B-F35748BC3A39}" type="pres">
      <dgm:prSet presAssocID="{1D950757-1BFD-468C-8D98-13A2D220E80E}" presName="bkgdShape" presStyleLbl="node1" presStyleIdx="3" presStyleCnt="4"/>
      <dgm:spPr>
        <a:prstGeom prst="roundRect">
          <a:avLst>
            <a:gd name="adj" fmla="val 10000"/>
          </a:avLst>
        </a:prstGeom>
      </dgm:spPr>
      <dgm:t>
        <a:bodyPr/>
        <a:lstStyle/>
        <a:p>
          <a:endParaRPr lang="pl-PL"/>
        </a:p>
      </dgm:t>
    </dgm:pt>
    <dgm:pt modelId="{AF2911F2-CB64-4589-850C-B26D3BCADE4D}" type="pres">
      <dgm:prSet presAssocID="{1D950757-1BFD-468C-8D98-13A2D220E80E}" presName="nodeTx" presStyleLbl="node1" presStyleIdx="3" presStyleCnt="4">
        <dgm:presLayoutVars>
          <dgm:bulletEnabled val="1"/>
        </dgm:presLayoutVars>
      </dgm:prSet>
      <dgm:spPr/>
      <dgm:t>
        <a:bodyPr/>
        <a:lstStyle/>
        <a:p>
          <a:endParaRPr lang="pl-PL"/>
        </a:p>
      </dgm:t>
    </dgm:pt>
    <dgm:pt modelId="{8E22BD1B-A813-428A-AA52-FBE6A0955EC1}" type="pres">
      <dgm:prSet presAssocID="{1D950757-1BFD-468C-8D98-13A2D220E80E}" presName="invisiNode" presStyleLbl="node1" presStyleIdx="3" presStyleCnt="4"/>
      <dgm:spPr/>
    </dgm:pt>
    <dgm:pt modelId="{CC18F11E-EDA6-46C9-AAF7-16F037261AC4}" type="pres">
      <dgm:prSet presAssocID="{1D950757-1BFD-468C-8D98-13A2D220E80E}" presName="imagNode" presStyleLbl="fgImgPlace1" presStyleIdx="3" presStyleCnt="4"/>
      <dgm:spPr>
        <a:xfrm>
          <a:off x="6950380" y="146107"/>
          <a:ext cx="810896" cy="810896"/>
        </a:xfrm>
        <a:prstGeom prst="ellipse">
          <a:avLst/>
        </a:prstGeom>
        <a:blipFill rotWithShape="1">
          <a:blip xmlns:r="http://schemas.openxmlformats.org/officeDocument/2006/relationships" r:embed="rId4"/>
          <a:stretch>
            <a:fillRect/>
          </a:stretch>
        </a:blipFill>
        <a:ln w="25400" cap="flat" cmpd="sng" algn="ctr">
          <a:solidFill>
            <a:sysClr val="window" lastClr="FFFFFF">
              <a:hueOff val="0"/>
              <a:satOff val="0"/>
              <a:lumOff val="0"/>
              <a:alphaOff val="0"/>
            </a:sysClr>
          </a:solidFill>
          <a:prstDash val="solid"/>
        </a:ln>
        <a:effectLst/>
      </dgm:spPr>
    </dgm:pt>
  </dgm:ptLst>
  <dgm:cxnLst>
    <dgm:cxn modelId="{12712C14-7398-45D6-886E-66EB73D8A279}" srcId="{F32D8273-A5CB-41AC-A89B-6244CA186C23}" destId="{FFCB1D55-E0AA-41E2-AF23-0810DCA5A01E}" srcOrd="0" destOrd="0" parTransId="{223090F6-B36D-4D17-B42B-42F6384A0BE2}" sibTransId="{BA4DEF0B-AB7C-4EDC-917F-DDC64FCEE4EA}"/>
    <dgm:cxn modelId="{CC7F2366-BF71-41C4-A0BF-41D24069AE0F}" srcId="{F32D8273-A5CB-41AC-A89B-6244CA186C23}" destId="{1D950757-1BFD-468C-8D98-13A2D220E80E}" srcOrd="3" destOrd="0" parTransId="{FCF745C8-12E2-4894-8903-B65E252F5FA1}" sibTransId="{E5F9C480-224A-4EE8-9723-BC1CA20A79EE}"/>
    <dgm:cxn modelId="{53D7BA5E-79A7-433A-BF40-BB0DAC3885E9}" type="presOf" srcId="{375940C3-8C31-47E3-B1FD-AABA2F70930F}" destId="{6011E78B-4D77-46B1-B33F-BA0ED65CDA21}" srcOrd="0" destOrd="0" presId="urn:microsoft.com/office/officeart/2005/8/layout/hList7#1"/>
    <dgm:cxn modelId="{64E13DDA-DFD3-46A6-AF5F-2738748F007C}" type="presOf" srcId="{BA4DEF0B-AB7C-4EDC-917F-DDC64FCEE4EA}" destId="{6DF21233-F806-4CD3-899E-848A287317BE}" srcOrd="0" destOrd="0" presId="urn:microsoft.com/office/officeart/2005/8/layout/hList7#1"/>
    <dgm:cxn modelId="{FF6F0E4A-7BE3-47B4-9D0A-32DCDC0EC11C}" type="presOf" srcId="{FFCB1D55-E0AA-41E2-AF23-0810DCA5A01E}" destId="{2675E057-E1A4-446C-A57C-CFD41B16E5D7}" srcOrd="1" destOrd="0" presId="urn:microsoft.com/office/officeart/2005/8/layout/hList7#1"/>
    <dgm:cxn modelId="{B94C9BA1-DE55-4A45-B9A8-B54B4AB4C45F}" srcId="{F32D8273-A5CB-41AC-A89B-6244CA186C23}" destId="{B08C6800-8644-48A3-86B2-A037AB0FECDB}" srcOrd="2" destOrd="0" parTransId="{C8E396AC-10FC-430D-9275-220117D84FA2}" sibTransId="{375940C3-8C31-47E3-B1FD-AABA2F70930F}"/>
    <dgm:cxn modelId="{04438194-4061-4202-8AC5-77A87165E32A}" type="presOf" srcId="{CFB1E125-FAA7-4140-979B-481F30E65FBC}" destId="{BB95BED3-B8FA-4B1C-B769-5D718F3F0189}" srcOrd="1" destOrd="0" presId="urn:microsoft.com/office/officeart/2005/8/layout/hList7#1"/>
    <dgm:cxn modelId="{E961009B-F7AC-45CB-8427-95C3E2E6CEA8}" type="presOf" srcId="{1D950757-1BFD-468C-8D98-13A2D220E80E}" destId="{AF2911F2-CB64-4589-850C-B26D3BCADE4D}" srcOrd="1" destOrd="0" presId="urn:microsoft.com/office/officeart/2005/8/layout/hList7#1"/>
    <dgm:cxn modelId="{D442DCCB-4541-41BC-871A-F8DF806E6864}" type="presOf" srcId="{1D950757-1BFD-468C-8D98-13A2D220E80E}" destId="{B37D19D9-18C7-43B9-883B-F35748BC3A39}" srcOrd="0" destOrd="0" presId="urn:microsoft.com/office/officeart/2005/8/layout/hList7#1"/>
    <dgm:cxn modelId="{C1369676-DBEB-457B-B2B9-9762022E93D0}" type="presOf" srcId="{B08C6800-8644-48A3-86B2-A037AB0FECDB}" destId="{61F7ED07-9CF9-41EE-B961-DB0DB3FB563F}" srcOrd="0" destOrd="0" presId="urn:microsoft.com/office/officeart/2005/8/layout/hList7#1"/>
    <dgm:cxn modelId="{A6621E77-C4A4-46B8-864D-D908772582B5}" type="presOf" srcId="{CFB1E125-FAA7-4140-979B-481F30E65FBC}" destId="{AE39EB2D-6E8C-424E-9DBB-F7EE2323B527}" srcOrd="0" destOrd="0" presId="urn:microsoft.com/office/officeart/2005/8/layout/hList7#1"/>
    <dgm:cxn modelId="{F82CC3C6-7583-4CD9-94AA-7ECBC937AD23}" srcId="{F32D8273-A5CB-41AC-A89B-6244CA186C23}" destId="{CFB1E125-FAA7-4140-979B-481F30E65FBC}" srcOrd="1" destOrd="0" parTransId="{DB84D28A-B2B5-4A4D-BCE2-33DCE4F4CAEA}" sibTransId="{B56CF5CD-1F05-4877-BC3F-F0FEE3AC318A}"/>
    <dgm:cxn modelId="{E7308F07-D376-4C8D-BCBB-8C6234BC1EAE}" type="presOf" srcId="{FFCB1D55-E0AA-41E2-AF23-0810DCA5A01E}" destId="{BB80BE0F-4CB2-4099-B1D3-68E63B202C6B}" srcOrd="0" destOrd="0" presId="urn:microsoft.com/office/officeart/2005/8/layout/hList7#1"/>
    <dgm:cxn modelId="{A60D9BF5-7ED3-49B1-8E40-BAD590504B18}" type="presOf" srcId="{B08C6800-8644-48A3-86B2-A037AB0FECDB}" destId="{DDF678C9-64AD-4DF7-9454-B0D07B743350}" srcOrd="1" destOrd="0" presId="urn:microsoft.com/office/officeart/2005/8/layout/hList7#1"/>
    <dgm:cxn modelId="{EC3B6D14-8F1D-4C3C-9D3B-3582137C0A27}" type="presOf" srcId="{F32D8273-A5CB-41AC-A89B-6244CA186C23}" destId="{BF72F681-9806-4696-819F-2588CBAAA130}" srcOrd="0" destOrd="0" presId="urn:microsoft.com/office/officeart/2005/8/layout/hList7#1"/>
    <dgm:cxn modelId="{663DF4DC-577A-4E25-B804-8C69C4623794}" type="presOf" srcId="{B56CF5CD-1F05-4877-BC3F-F0FEE3AC318A}" destId="{947A1946-2899-45DF-AB43-EB524304CDB6}" srcOrd="0" destOrd="0" presId="urn:microsoft.com/office/officeart/2005/8/layout/hList7#1"/>
    <dgm:cxn modelId="{0B270189-CD3F-4AFC-95DB-04C3BA1F62F9}" type="presParOf" srcId="{BF72F681-9806-4696-819F-2588CBAAA130}" destId="{3B6D9725-D748-4115-A15B-BA904E4CC4BE}" srcOrd="0" destOrd="0" presId="urn:microsoft.com/office/officeart/2005/8/layout/hList7#1"/>
    <dgm:cxn modelId="{E8811F27-DB1C-49A9-A634-CF989B930C2C}" type="presParOf" srcId="{BF72F681-9806-4696-819F-2588CBAAA130}" destId="{2D82BC81-483C-457C-99E6-08046886B6A1}" srcOrd="1" destOrd="0" presId="urn:microsoft.com/office/officeart/2005/8/layout/hList7#1"/>
    <dgm:cxn modelId="{997044AE-1722-479F-B5B1-E03A4F816B1C}" type="presParOf" srcId="{2D82BC81-483C-457C-99E6-08046886B6A1}" destId="{F863FC83-B925-4BA7-89E0-08675CA56F02}" srcOrd="0" destOrd="0" presId="urn:microsoft.com/office/officeart/2005/8/layout/hList7#1"/>
    <dgm:cxn modelId="{DED03EA8-8380-42D2-82F5-5BE8D0736394}" type="presParOf" srcId="{F863FC83-B925-4BA7-89E0-08675CA56F02}" destId="{BB80BE0F-4CB2-4099-B1D3-68E63B202C6B}" srcOrd="0" destOrd="0" presId="urn:microsoft.com/office/officeart/2005/8/layout/hList7#1"/>
    <dgm:cxn modelId="{CF491DD1-CFA9-4A47-B1AF-5E536895B47D}" type="presParOf" srcId="{F863FC83-B925-4BA7-89E0-08675CA56F02}" destId="{2675E057-E1A4-446C-A57C-CFD41B16E5D7}" srcOrd="1" destOrd="0" presId="urn:microsoft.com/office/officeart/2005/8/layout/hList7#1"/>
    <dgm:cxn modelId="{EC6177B5-CD70-4C60-B4E0-1D56F2C0CB70}" type="presParOf" srcId="{F863FC83-B925-4BA7-89E0-08675CA56F02}" destId="{3142BB5A-E310-489E-BEB8-E84545719DEB}" srcOrd="2" destOrd="0" presId="urn:microsoft.com/office/officeart/2005/8/layout/hList7#1"/>
    <dgm:cxn modelId="{70BECA3B-1E4D-4893-B203-E5C1EBB00FF0}" type="presParOf" srcId="{F863FC83-B925-4BA7-89E0-08675CA56F02}" destId="{F7A00D59-7488-4ADF-A4E8-DF67582E3C7D}" srcOrd="3" destOrd="0" presId="urn:microsoft.com/office/officeart/2005/8/layout/hList7#1"/>
    <dgm:cxn modelId="{C377A910-5425-499F-B3FD-5AEEE8041245}" type="presParOf" srcId="{2D82BC81-483C-457C-99E6-08046886B6A1}" destId="{6DF21233-F806-4CD3-899E-848A287317BE}" srcOrd="1" destOrd="0" presId="urn:microsoft.com/office/officeart/2005/8/layout/hList7#1"/>
    <dgm:cxn modelId="{E5B11BA9-3FB2-427F-BBC8-B88D2D075CEF}" type="presParOf" srcId="{2D82BC81-483C-457C-99E6-08046886B6A1}" destId="{30CAF3A2-126C-47ED-A227-2B55BD4E8951}" srcOrd="2" destOrd="0" presId="urn:microsoft.com/office/officeart/2005/8/layout/hList7#1"/>
    <dgm:cxn modelId="{FB94DAEA-014D-464B-AF74-E07549C60B73}" type="presParOf" srcId="{30CAF3A2-126C-47ED-A227-2B55BD4E8951}" destId="{AE39EB2D-6E8C-424E-9DBB-F7EE2323B527}" srcOrd="0" destOrd="0" presId="urn:microsoft.com/office/officeart/2005/8/layout/hList7#1"/>
    <dgm:cxn modelId="{A5D42418-3762-41BA-94B2-3A7CF3584CEE}" type="presParOf" srcId="{30CAF3A2-126C-47ED-A227-2B55BD4E8951}" destId="{BB95BED3-B8FA-4B1C-B769-5D718F3F0189}" srcOrd="1" destOrd="0" presId="urn:microsoft.com/office/officeart/2005/8/layout/hList7#1"/>
    <dgm:cxn modelId="{31FD6BDC-9B4B-4A47-9239-5AA780933C7B}" type="presParOf" srcId="{30CAF3A2-126C-47ED-A227-2B55BD4E8951}" destId="{7F17A103-DA57-4D35-8342-9A6F1FA5CFB8}" srcOrd="2" destOrd="0" presId="urn:microsoft.com/office/officeart/2005/8/layout/hList7#1"/>
    <dgm:cxn modelId="{1BC44FB2-8162-403E-BF92-06CA601836E2}" type="presParOf" srcId="{30CAF3A2-126C-47ED-A227-2B55BD4E8951}" destId="{53F1D7F6-EA90-493C-9849-4764F402F29E}" srcOrd="3" destOrd="0" presId="urn:microsoft.com/office/officeart/2005/8/layout/hList7#1"/>
    <dgm:cxn modelId="{2F144CCF-53DC-4076-A364-B7C4E658449B}" type="presParOf" srcId="{2D82BC81-483C-457C-99E6-08046886B6A1}" destId="{947A1946-2899-45DF-AB43-EB524304CDB6}" srcOrd="3" destOrd="0" presId="urn:microsoft.com/office/officeart/2005/8/layout/hList7#1"/>
    <dgm:cxn modelId="{61D8B5E3-69A5-4884-B686-F6D7ED55B8F8}" type="presParOf" srcId="{2D82BC81-483C-457C-99E6-08046886B6A1}" destId="{DF00EBDA-0F98-485B-B6A1-3B746630E36E}" srcOrd="4" destOrd="0" presId="urn:microsoft.com/office/officeart/2005/8/layout/hList7#1"/>
    <dgm:cxn modelId="{2CF045A2-A51D-4845-8944-C5880035E87D}" type="presParOf" srcId="{DF00EBDA-0F98-485B-B6A1-3B746630E36E}" destId="{61F7ED07-9CF9-41EE-B961-DB0DB3FB563F}" srcOrd="0" destOrd="0" presId="urn:microsoft.com/office/officeart/2005/8/layout/hList7#1"/>
    <dgm:cxn modelId="{D383FCFC-A911-4B62-ADF1-BF882C1683D8}" type="presParOf" srcId="{DF00EBDA-0F98-485B-B6A1-3B746630E36E}" destId="{DDF678C9-64AD-4DF7-9454-B0D07B743350}" srcOrd="1" destOrd="0" presId="urn:microsoft.com/office/officeart/2005/8/layout/hList7#1"/>
    <dgm:cxn modelId="{3DC31D2E-926C-450B-A5E8-D0BAAF8B61E6}" type="presParOf" srcId="{DF00EBDA-0F98-485B-B6A1-3B746630E36E}" destId="{3242CD83-6004-4B11-8AA7-2E6BD1D81382}" srcOrd="2" destOrd="0" presId="urn:microsoft.com/office/officeart/2005/8/layout/hList7#1"/>
    <dgm:cxn modelId="{D0D8BF51-5DF7-49BD-BC55-63AD6C15D74E}" type="presParOf" srcId="{DF00EBDA-0F98-485B-B6A1-3B746630E36E}" destId="{C4F71550-5A3D-442C-8C54-0BAF2BB7770A}" srcOrd="3" destOrd="0" presId="urn:microsoft.com/office/officeart/2005/8/layout/hList7#1"/>
    <dgm:cxn modelId="{E26F5347-560A-4E80-945A-209BBE7309BB}" type="presParOf" srcId="{2D82BC81-483C-457C-99E6-08046886B6A1}" destId="{6011E78B-4D77-46B1-B33F-BA0ED65CDA21}" srcOrd="5" destOrd="0" presId="urn:microsoft.com/office/officeart/2005/8/layout/hList7#1"/>
    <dgm:cxn modelId="{CAF5563C-714B-46DA-BCBE-DC58C631B2D6}" type="presParOf" srcId="{2D82BC81-483C-457C-99E6-08046886B6A1}" destId="{45C54C80-8CC6-41B9-9CC2-FE2DA5008B43}" srcOrd="6" destOrd="0" presId="urn:microsoft.com/office/officeart/2005/8/layout/hList7#1"/>
    <dgm:cxn modelId="{7B0F28D5-A825-48F1-BAE1-0F0897AF3B18}" type="presParOf" srcId="{45C54C80-8CC6-41B9-9CC2-FE2DA5008B43}" destId="{B37D19D9-18C7-43B9-883B-F35748BC3A39}" srcOrd="0" destOrd="0" presId="urn:microsoft.com/office/officeart/2005/8/layout/hList7#1"/>
    <dgm:cxn modelId="{1EC35012-2204-4CCA-84A2-30BAB62BEB3E}" type="presParOf" srcId="{45C54C80-8CC6-41B9-9CC2-FE2DA5008B43}" destId="{AF2911F2-CB64-4589-850C-B26D3BCADE4D}" srcOrd="1" destOrd="0" presId="urn:microsoft.com/office/officeart/2005/8/layout/hList7#1"/>
    <dgm:cxn modelId="{0E38FED5-193E-4892-A978-C2646C9E6675}" type="presParOf" srcId="{45C54C80-8CC6-41B9-9CC2-FE2DA5008B43}" destId="{8E22BD1B-A813-428A-AA52-FBE6A0955EC1}" srcOrd="2" destOrd="0" presId="urn:microsoft.com/office/officeart/2005/8/layout/hList7#1"/>
    <dgm:cxn modelId="{7819F67C-F431-47B7-B0FC-BD2C128736BC}" type="presParOf" srcId="{45C54C80-8CC6-41B9-9CC2-FE2DA5008B43}" destId="{CC18F11E-EDA6-46C9-AAF7-16F037261AC4}" srcOrd="3" destOrd="0" presId="urn:microsoft.com/office/officeart/2005/8/layout/hList7#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5C26A9-3210-4A30-85FC-453CAA1492DB}" type="doc">
      <dgm:prSet loTypeId="urn:diagrams.loki3.com/VaryingWidthList+Icon#1" loCatId="list" qsTypeId="urn:microsoft.com/office/officeart/2005/8/quickstyle/simple1" qsCatId="simple" csTypeId="urn:microsoft.com/office/officeart/2005/8/colors/accent1_1" csCatId="accent1" phldr="1"/>
      <dgm:spPr/>
    </dgm:pt>
    <dgm:pt modelId="{3EB70E83-1530-4F90-B921-817098D1E600}">
      <dgm:prSet phldrT="[Tekst]" custT="1"/>
      <dgm:spPr>
        <a:xfrm>
          <a:off x="0" y="1103"/>
          <a:ext cx="7543800" cy="555637"/>
        </a:xfr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gm:spPr>
      <dgm:t>
        <a:bodyPr/>
        <a:lstStyle/>
        <a:p>
          <a:pPr algn="l"/>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Crisis management and coordinating the activities of members in situations that constitute a threat to the stability of the financial system</a:t>
          </a:r>
          <a:endParaRPr lang="en-US" sz="1600" b="1" noProof="0" dirty="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endParaRPr>
        </a:p>
      </dgm:t>
    </dgm:pt>
    <dgm:pt modelId="{F511CCE3-BD87-47EC-9982-109668EE351A}" type="parTrans" cxnId="{35CA9746-AD9E-4749-83F4-414CDF733844}">
      <dgm:prSet/>
      <dgm:spPr/>
      <dgm:t>
        <a:bodyPr/>
        <a:lstStyle/>
        <a:p>
          <a:pPr algn="l"/>
          <a:endParaRPr lang="en-US" noProof="0" dirty="0"/>
        </a:p>
      </dgm:t>
    </dgm:pt>
    <dgm:pt modelId="{95EE970F-B3DC-4EDA-8ABB-E3E605DB8392}" type="sibTrans" cxnId="{35CA9746-AD9E-4749-83F4-414CDF733844}">
      <dgm:prSet/>
      <dgm:spPr/>
      <dgm:t>
        <a:bodyPr/>
        <a:lstStyle/>
        <a:p>
          <a:pPr algn="l"/>
          <a:endParaRPr lang="en-US" noProof="0" dirty="0"/>
        </a:p>
      </dgm:t>
    </dgm:pt>
    <dgm:pt modelId="{1F4F686E-6C09-496A-B335-A7654532BE90}">
      <dgm:prSet custT="1"/>
      <dgm:spPr>
        <a:xfrm>
          <a:off x="0" y="575167"/>
          <a:ext cx="7543800" cy="555637"/>
        </a:xfr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gm:spPr>
      <dgm:t>
        <a:bodyPr/>
        <a:lstStyle/>
        <a:p>
          <a:pPr algn="l"/>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Ensuring a proper flow of information with respect </a:t>
          </a:r>
          <a:b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br>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to major events and trends that may pose a threat to financial stability</a:t>
          </a:r>
        </a:p>
      </dgm:t>
    </dgm:pt>
    <dgm:pt modelId="{9774083F-AE42-4022-8E78-0FB8941313A8}" type="parTrans" cxnId="{57172844-9079-4AF9-BFFD-7CC01A25ABE7}">
      <dgm:prSet/>
      <dgm:spPr/>
      <dgm:t>
        <a:bodyPr/>
        <a:lstStyle/>
        <a:p>
          <a:pPr algn="l"/>
          <a:endParaRPr lang="en-US" noProof="0" dirty="0"/>
        </a:p>
      </dgm:t>
    </dgm:pt>
    <dgm:pt modelId="{A18F6822-1DC9-47CC-99B3-29887ED7F87D}" type="sibTrans" cxnId="{57172844-9079-4AF9-BFFD-7CC01A25ABE7}">
      <dgm:prSet/>
      <dgm:spPr/>
      <dgm:t>
        <a:bodyPr/>
        <a:lstStyle/>
        <a:p>
          <a:pPr algn="l"/>
          <a:endParaRPr lang="en-US" noProof="0" dirty="0"/>
        </a:p>
      </dgm:t>
    </dgm:pt>
    <dgm:pt modelId="{D66282C6-A6F5-4CA0-9A2E-138A8A983C42}">
      <dgm:prSet custT="1"/>
      <dgm:spPr>
        <a:xfrm>
          <a:off x="0" y="1149232"/>
          <a:ext cx="7543800" cy="555637"/>
        </a:xfr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gm:spPr>
      <dgm:t>
        <a:bodyPr/>
        <a:lstStyle/>
        <a:p>
          <a:pPr algn="l"/>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The development and adoption of procedures in case of the emergence of a threat to financial stability</a:t>
          </a:r>
        </a:p>
      </dgm:t>
    </dgm:pt>
    <dgm:pt modelId="{68816D13-F760-4834-8242-F23BBF8BE235}" type="parTrans" cxnId="{48E783DA-BEF2-4CB1-BE76-272B6E2A3F5E}">
      <dgm:prSet/>
      <dgm:spPr/>
      <dgm:t>
        <a:bodyPr/>
        <a:lstStyle/>
        <a:p>
          <a:pPr algn="l"/>
          <a:endParaRPr lang="en-US" noProof="0" dirty="0"/>
        </a:p>
      </dgm:t>
    </dgm:pt>
    <dgm:pt modelId="{02C88B69-EFE1-4386-B53D-11BD6B9BA42E}" type="sibTrans" cxnId="{48E783DA-BEF2-4CB1-BE76-272B6E2A3F5E}">
      <dgm:prSet/>
      <dgm:spPr/>
      <dgm:t>
        <a:bodyPr/>
        <a:lstStyle/>
        <a:p>
          <a:pPr algn="l"/>
          <a:endParaRPr lang="en-US" noProof="0" dirty="0"/>
        </a:p>
      </dgm:t>
    </dgm:pt>
    <dgm:pt modelId="{D8F3A104-AC3D-415C-B540-82D590084B72}">
      <dgm:prSet custT="1"/>
      <dgm:spPr>
        <a:xfrm>
          <a:off x="6" y="1723296"/>
          <a:ext cx="7543787" cy="555637"/>
        </a:xfr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gm:spPr>
      <dgm:t>
        <a:bodyPr/>
        <a:lstStyle/>
        <a:p>
          <a:pPr algn="l"/>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On-going assessment of the situation in the domestic financial system</a:t>
          </a:r>
          <a:endParaRPr lang="en-US" sz="1600" b="1" noProof="0" dirty="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endParaRPr>
        </a:p>
      </dgm:t>
    </dgm:pt>
    <dgm:pt modelId="{6234D265-CEFC-4499-97FC-8B01A88557EB}" type="parTrans" cxnId="{64409DEF-669B-4EE7-8504-831A28E90A82}">
      <dgm:prSet/>
      <dgm:spPr/>
      <dgm:t>
        <a:bodyPr/>
        <a:lstStyle/>
        <a:p>
          <a:pPr algn="l"/>
          <a:endParaRPr lang="en-US" noProof="0" dirty="0"/>
        </a:p>
      </dgm:t>
    </dgm:pt>
    <dgm:pt modelId="{E08FC834-56C3-4DF3-BCCE-02C060C14074}" type="sibTrans" cxnId="{64409DEF-669B-4EE7-8504-831A28E90A82}">
      <dgm:prSet/>
      <dgm:spPr/>
      <dgm:t>
        <a:bodyPr/>
        <a:lstStyle/>
        <a:p>
          <a:pPr algn="l"/>
          <a:endParaRPr lang="en-US" noProof="0" dirty="0"/>
        </a:p>
      </dgm:t>
    </dgm:pt>
    <dgm:pt modelId="{FE469AC6-141C-4B82-89D3-6F1DF9733DC3}">
      <dgm:prSet custT="1"/>
      <dgm:spPr>
        <a:xfrm>
          <a:off x="0" y="2297360"/>
          <a:ext cx="7543800" cy="368535"/>
        </a:xfr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gm:spPr>
      <dgm:t>
        <a:bodyPr/>
        <a:lstStyle/>
        <a:p>
          <a:pPr algn="l"/>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Preventing crisis</a:t>
          </a:r>
          <a:r>
            <a:rPr lang="pl-PL"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 </a:t>
          </a:r>
          <a:r>
            <a:rPr lang="pl-PL" sz="1600" b="1" noProof="0" dirty="0" err="1"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escalation</a:t>
          </a:r>
          <a:r>
            <a:rPr lang="en-US" sz="1600" b="1"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 in the domestic financial system</a:t>
          </a:r>
          <a:r>
            <a:rPr lang="en-US" sz="1400" b="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a:t>
          </a:r>
          <a:endParaRPr lang="en-US" sz="1400" b="0" noProof="0" dirty="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endParaRPr>
        </a:p>
      </dgm:t>
    </dgm:pt>
    <dgm:pt modelId="{98B62E0F-B6B3-48B4-A2CA-CAF4C58A570C}" type="parTrans" cxnId="{12240F90-DB31-421F-9A9F-955C3BAE3880}">
      <dgm:prSet/>
      <dgm:spPr/>
      <dgm:t>
        <a:bodyPr/>
        <a:lstStyle/>
        <a:p>
          <a:pPr algn="l"/>
          <a:endParaRPr lang="en-US" noProof="0" dirty="0"/>
        </a:p>
      </dgm:t>
    </dgm:pt>
    <dgm:pt modelId="{81F40638-CECF-4D7B-9C7B-66C794AE6AB3}" type="sibTrans" cxnId="{12240F90-DB31-421F-9A9F-955C3BAE3880}">
      <dgm:prSet/>
      <dgm:spPr/>
      <dgm:t>
        <a:bodyPr/>
        <a:lstStyle/>
        <a:p>
          <a:pPr algn="l"/>
          <a:endParaRPr lang="en-US" noProof="0" dirty="0"/>
        </a:p>
      </dgm:t>
    </dgm:pt>
    <dgm:pt modelId="{EA1CC23C-1293-43AF-B8FC-755880DB3B6C}" type="pres">
      <dgm:prSet presAssocID="{D25C26A9-3210-4A30-85FC-453CAA1492DB}" presName="Name0" presStyleCnt="0">
        <dgm:presLayoutVars>
          <dgm:resizeHandles/>
        </dgm:presLayoutVars>
      </dgm:prSet>
      <dgm:spPr/>
    </dgm:pt>
    <dgm:pt modelId="{BA15E5D3-AC05-4630-8E8D-649D411196A6}" type="pres">
      <dgm:prSet presAssocID="{3EB70E83-1530-4F90-B921-817098D1E600}" presName="text" presStyleLbl="node1" presStyleIdx="0" presStyleCnt="5" custScaleX="283788" custScaleY="150769">
        <dgm:presLayoutVars>
          <dgm:bulletEnabled val="1"/>
        </dgm:presLayoutVars>
      </dgm:prSet>
      <dgm:spPr>
        <a:prstGeom prst="rect">
          <a:avLst/>
        </a:prstGeom>
      </dgm:spPr>
      <dgm:t>
        <a:bodyPr/>
        <a:lstStyle/>
        <a:p>
          <a:endParaRPr lang="pl-PL"/>
        </a:p>
      </dgm:t>
    </dgm:pt>
    <dgm:pt modelId="{EA2E006B-661F-4588-9E37-AA403F9CEA7A}" type="pres">
      <dgm:prSet presAssocID="{95EE970F-B3DC-4EDA-8ABB-E3E605DB8392}" presName="space" presStyleCnt="0"/>
      <dgm:spPr/>
    </dgm:pt>
    <dgm:pt modelId="{A97CB13D-37C7-4190-B68B-34147737849F}" type="pres">
      <dgm:prSet presAssocID="{1F4F686E-6C09-496A-B335-A7654532BE90}" presName="text" presStyleLbl="node1" presStyleIdx="1" presStyleCnt="5" custScaleX="147086" custScaleY="150769">
        <dgm:presLayoutVars>
          <dgm:bulletEnabled val="1"/>
        </dgm:presLayoutVars>
      </dgm:prSet>
      <dgm:spPr>
        <a:prstGeom prst="rect">
          <a:avLst/>
        </a:prstGeom>
      </dgm:spPr>
      <dgm:t>
        <a:bodyPr/>
        <a:lstStyle/>
        <a:p>
          <a:endParaRPr lang="pl-PL"/>
        </a:p>
      </dgm:t>
    </dgm:pt>
    <dgm:pt modelId="{5BC3FB64-CFF3-49DC-A5CE-C6926BF9AD65}" type="pres">
      <dgm:prSet presAssocID="{A18F6822-1DC9-47CC-99B3-29887ED7F87D}" presName="space" presStyleCnt="0"/>
      <dgm:spPr/>
    </dgm:pt>
    <dgm:pt modelId="{06C46BA5-4B41-4731-88C0-92FB7AE1B27A}" type="pres">
      <dgm:prSet presAssocID="{D66282C6-A6F5-4CA0-9A2E-138A8A983C42}" presName="text" presStyleLbl="node1" presStyleIdx="2" presStyleCnt="5" custScaleX="178340" custScaleY="150769">
        <dgm:presLayoutVars>
          <dgm:bulletEnabled val="1"/>
        </dgm:presLayoutVars>
      </dgm:prSet>
      <dgm:spPr>
        <a:prstGeom prst="rect">
          <a:avLst/>
        </a:prstGeom>
      </dgm:spPr>
      <dgm:t>
        <a:bodyPr/>
        <a:lstStyle/>
        <a:p>
          <a:endParaRPr lang="pl-PL"/>
        </a:p>
      </dgm:t>
    </dgm:pt>
    <dgm:pt modelId="{30A49123-ADDB-4D55-9B82-567F1E4B2C6D}" type="pres">
      <dgm:prSet presAssocID="{02C88B69-EFE1-4386-B53D-11BD6B9BA42E}" presName="space" presStyleCnt="0"/>
      <dgm:spPr/>
    </dgm:pt>
    <dgm:pt modelId="{EBECCADC-031B-490C-AEA9-F9B67577809E}" type="pres">
      <dgm:prSet presAssocID="{D8F3A104-AC3D-415C-B540-82D590084B72}" presName="text" presStyleLbl="node1" presStyleIdx="3" presStyleCnt="5" custScaleX="268846" custScaleY="150769">
        <dgm:presLayoutVars>
          <dgm:bulletEnabled val="1"/>
        </dgm:presLayoutVars>
      </dgm:prSet>
      <dgm:spPr>
        <a:prstGeom prst="rect">
          <a:avLst/>
        </a:prstGeom>
      </dgm:spPr>
      <dgm:t>
        <a:bodyPr/>
        <a:lstStyle/>
        <a:p>
          <a:endParaRPr lang="pl-PL"/>
        </a:p>
      </dgm:t>
    </dgm:pt>
    <dgm:pt modelId="{3829C481-FA46-4FD0-AAF9-42ABCB7EADC5}" type="pres">
      <dgm:prSet presAssocID="{E08FC834-56C3-4DF3-BCCE-02C060C14074}" presName="space" presStyleCnt="0"/>
      <dgm:spPr/>
    </dgm:pt>
    <dgm:pt modelId="{F9D68354-7AE4-453D-A9D9-B4E927F11701}" type="pres">
      <dgm:prSet presAssocID="{FE469AC6-141C-4B82-89D3-6F1DF9733DC3}" presName="text" presStyleLbl="node1" presStyleIdx="4" presStyleCnt="5" custScaleX="144723">
        <dgm:presLayoutVars>
          <dgm:bulletEnabled val="1"/>
        </dgm:presLayoutVars>
      </dgm:prSet>
      <dgm:spPr>
        <a:prstGeom prst="rect">
          <a:avLst/>
        </a:prstGeom>
      </dgm:spPr>
      <dgm:t>
        <a:bodyPr/>
        <a:lstStyle/>
        <a:p>
          <a:endParaRPr lang="en-GB"/>
        </a:p>
      </dgm:t>
    </dgm:pt>
  </dgm:ptLst>
  <dgm:cxnLst>
    <dgm:cxn modelId="{48E783DA-BEF2-4CB1-BE76-272B6E2A3F5E}" srcId="{D25C26A9-3210-4A30-85FC-453CAA1492DB}" destId="{D66282C6-A6F5-4CA0-9A2E-138A8A983C42}" srcOrd="2" destOrd="0" parTransId="{68816D13-F760-4834-8242-F23BBF8BE235}" sibTransId="{02C88B69-EFE1-4386-B53D-11BD6B9BA42E}"/>
    <dgm:cxn modelId="{25337AD4-739A-4F06-B3EF-6BD83F9B2451}" type="presOf" srcId="{D8F3A104-AC3D-415C-B540-82D590084B72}" destId="{EBECCADC-031B-490C-AEA9-F9B67577809E}" srcOrd="0" destOrd="0" presId="urn:diagrams.loki3.com/VaryingWidthList+Icon#1"/>
    <dgm:cxn modelId="{524D560B-2984-48D7-A34E-A8DE5FE523E7}" type="presOf" srcId="{D25C26A9-3210-4A30-85FC-453CAA1492DB}" destId="{EA1CC23C-1293-43AF-B8FC-755880DB3B6C}" srcOrd="0" destOrd="0" presId="urn:diagrams.loki3.com/VaryingWidthList+Icon#1"/>
    <dgm:cxn modelId="{56A9C146-9AC0-477E-BB10-0EF25AE905FA}" type="presOf" srcId="{1F4F686E-6C09-496A-B335-A7654532BE90}" destId="{A97CB13D-37C7-4190-B68B-34147737849F}" srcOrd="0" destOrd="0" presId="urn:diagrams.loki3.com/VaryingWidthList+Icon#1"/>
    <dgm:cxn modelId="{85059DB0-ECD4-42C0-9C8E-9E1942E2E79A}" type="presOf" srcId="{3EB70E83-1530-4F90-B921-817098D1E600}" destId="{BA15E5D3-AC05-4630-8E8D-649D411196A6}" srcOrd="0" destOrd="0" presId="urn:diagrams.loki3.com/VaryingWidthList+Icon#1"/>
    <dgm:cxn modelId="{35CA9746-AD9E-4749-83F4-414CDF733844}" srcId="{D25C26A9-3210-4A30-85FC-453CAA1492DB}" destId="{3EB70E83-1530-4F90-B921-817098D1E600}" srcOrd="0" destOrd="0" parTransId="{F511CCE3-BD87-47EC-9982-109668EE351A}" sibTransId="{95EE970F-B3DC-4EDA-8ABB-E3E605DB8392}"/>
    <dgm:cxn modelId="{EA17AAD0-FEC8-4F13-8449-C0B90706D068}" type="presOf" srcId="{FE469AC6-141C-4B82-89D3-6F1DF9733DC3}" destId="{F9D68354-7AE4-453D-A9D9-B4E927F11701}" srcOrd="0" destOrd="0" presId="urn:diagrams.loki3.com/VaryingWidthList+Icon#1"/>
    <dgm:cxn modelId="{64409DEF-669B-4EE7-8504-831A28E90A82}" srcId="{D25C26A9-3210-4A30-85FC-453CAA1492DB}" destId="{D8F3A104-AC3D-415C-B540-82D590084B72}" srcOrd="3" destOrd="0" parTransId="{6234D265-CEFC-4499-97FC-8B01A88557EB}" sibTransId="{E08FC834-56C3-4DF3-BCCE-02C060C14074}"/>
    <dgm:cxn modelId="{12240F90-DB31-421F-9A9F-955C3BAE3880}" srcId="{D25C26A9-3210-4A30-85FC-453CAA1492DB}" destId="{FE469AC6-141C-4B82-89D3-6F1DF9733DC3}" srcOrd="4" destOrd="0" parTransId="{98B62E0F-B6B3-48B4-A2CA-CAF4C58A570C}" sibTransId="{81F40638-CECF-4D7B-9C7B-66C794AE6AB3}"/>
    <dgm:cxn modelId="{57172844-9079-4AF9-BFFD-7CC01A25ABE7}" srcId="{D25C26A9-3210-4A30-85FC-453CAA1492DB}" destId="{1F4F686E-6C09-496A-B335-A7654532BE90}" srcOrd="1" destOrd="0" parTransId="{9774083F-AE42-4022-8E78-0FB8941313A8}" sibTransId="{A18F6822-1DC9-47CC-99B3-29887ED7F87D}"/>
    <dgm:cxn modelId="{C947181E-B989-4C69-B411-55D37A6CBF77}" type="presOf" srcId="{D66282C6-A6F5-4CA0-9A2E-138A8A983C42}" destId="{06C46BA5-4B41-4731-88C0-92FB7AE1B27A}" srcOrd="0" destOrd="0" presId="urn:diagrams.loki3.com/VaryingWidthList+Icon#1"/>
    <dgm:cxn modelId="{09F0D83E-CCF9-4099-9257-11D72FF487C8}" type="presParOf" srcId="{EA1CC23C-1293-43AF-B8FC-755880DB3B6C}" destId="{BA15E5D3-AC05-4630-8E8D-649D411196A6}" srcOrd="0" destOrd="0" presId="urn:diagrams.loki3.com/VaryingWidthList+Icon#1"/>
    <dgm:cxn modelId="{2F7EA8D8-210E-4E84-91AF-8EEF6D5213B8}" type="presParOf" srcId="{EA1CC23C-1293-43AF-B8FC-755880DB3B6C}" destId="{EA2E006B-661F-4588-9E37-AA403F9CEA7A}" srcOrd="1" destOrd="0" presId="urn:diagrams.loki3.com/VaryingWidthList+Icon#1"/>
    <dgm:cxn modelId="{337CC57B-462A-429E-946D-B42475F5AA0F}" type="presParOf" srcId="{EA1CC23C-1293-43AF-B8FC-755880DB3B6C}" destId="{A97CB13D-37C7-4190-B68B-34147737849F}" srcOrd="2" destOrd="0" presId="urn:diagrams.loki3.com/VaryingWidthList+Icon#1"/>
    <dgm:cxn modelId="{73EB9718-9149-47E7-B932-E56F51AB3D76}" type="presParOf" srcId="{EA1CC23C-1293-43AF-B8FC-755880DB3B6C}" destId="{5BC3FB64-CFF3-49DC-A5CE-C6926BF9AD65}" srcOrd="3" destOrd="0" presId="urn:diagrams.loki3.com/VaryingWidthList+Icon#1"/>
    <dgm:cxn modelId="{4101987B-5B09-4901-8A35-1F12C46FB7AD}" type="presParOf" srcId="{EA1CC23C-1293-43AF-B8FC-755880DB3B6C}" destId="{06C46BA5-4B41-4731-88C0-92FB7AE1B27A}" srcOrd="4" destOrd="0" presId="urn:diagrams.loki3.com/VaryingWidthList+Icon#1"/>
    <dgm:cxn modelId="{7FA9C4D7-0796-4920-8643-B08E178F2E05}" type="presParOf" srcId="{EA1CC23C-1293-43AF-B8FC-755880DB3B6C}" destId="{30A49123-ADDB-4D55-9B82-567F1E4B2C6D}" srcOrd="5" destOrd="0" presId="urn:diagrams.loki3.com/VaryingWidthList+Icon#1"/>
    <dgm:cxn modelId="{4320DADA-9FC6-4B27-95D8-1F827B24E805}" type="presParOf" srcId="{EA1CC23C-1293-43AF-B8FC-755880DB3B6C}" destId="{EBECCADC-031B-490C-AEA9-F9B67577809E}" srcOrd="6" destOrd="0" presId="urn:diagrams.loki3.com/VaryingWidthList+Icon#1"/>
    <dgm:cxn modelId="{DEA71063-0CE9-4823-83E1-543FB4DAA428}" type="presParOf" srcId="{EA1CC23C-1293-43AF-B8FC-755880DB3B6C}" destId="{3829C481-FA46-4FD0-AAF9-42ABCB7EADC5}" srcOrd="7" destOrd="0" presId="urn:diagrams.loki3.com/VaryingWidthList+Icon#1"/>
    <dgm:cxn modelId="{07CA3D9B-2F96-4C7E-B0A0-765F1E18E679}" type="presParOf" srcId="{EA1CC23C-1293-43AF-B8FC-755880DB3B6C}" destId="{F9D68354-7AE4-453D-A9D9-B4E927F11701}" srcOrd="8" destOrd="0" presId="urn:diagrams.loki3.com/VaryingWidthList+Icon#1"/>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625BA-4F4D-4D92-98A6-64B50E5EAE64}">
      <dsp:nvSpPr>
        <dsp:cNvPr id="0" name=""/>
        <dsp:cNvSpPr/>
      </dsp:nvSpPr>
      <dsp:spPr>
        <a:xfrm>
          <a:off x="5357" y="0"/>
          <a:ext cx="1601390" cy="9311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b="1" kern="1200" cap="small" baseline="0" dirty="0" smtClean="0"/>
            <a:t>Commercial </a:t>
          </a:r>
          <a:r>
            <a:rPr lang="pl-PL" sz="2200" b="1" kern="1200" cap="small" baseline="0" dirty="0" err="1" smtClean="0"/>
            <a:t>banks</a:t>
          </a:r>
          <a:endParaRPr lang="pl-PL" sz="2200" kern="1200" dirty="0"/>
        </a:p>
      </dsp:txBody>
      <dsp:txXfrm>
        <a:off x="32630" y="27273"/>
        <a:ext cx="1546844" cy="876622"/>
      </dsp:txXfrm>
    </dsp:sp>
    <dsp:sp modelId="{1C7BF523-9C1C-423E-8058-233797C25BB7}">
      <dsp:nvSpPr>
        <dsp:cNvPr id="0" name=""/>
        <dsp:cNvSpPr/>
      </dsp:nvSpPr>
      <dsp:spPr>
        <a:xfrm>
          <a:off x="1766887" y="267011"/>
          <a:ext cx="339494" cy="397144"/>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pl-PL" sz="1700" kern="1200"/>
        </a:p>
      </dsp:txBody>
      <dsp:txXfrm>
        <a:off x="1766887" y="346440"/>
        <a:ext cx="237646" cy="238286"/>
      </dsp:txXfrm>
    </dsp:sp>
    <dsp:sp modelId="{66FBDCEE-B693-4116-A525-9FA203E0F830}">
      <dsp:nvSpPr>
        <dsp:cNvPr id="0" name=""/>
        <dsp:cNvSpPr/>
      </dsp:nvSpPr>
      <dsp:spPr>
        <a:xfrm>
          <a:off x="2247304" y="0"/>
          <a:ext cx="1601390" cy="9311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b="1" kern="1200" cap="small" baseline="0" dirty="0" err="1" smtClean="0"/>
            <a:t>Cooperative</a:t>
          </a:r>
          <a:r>
            <a:rPr lang="pl-PL" sz="2200" b="1" kern="1200" cap="small" baseline="0" dirty="0" smtClean="0"/>
            <a:t> </a:t>
          </a:r>
          <a:r>
            <a:rPr lang="pl-PL" sz="2200" b="1" kern="1200" cap="small" baseline="0" dirty="0" err="1" smtClean="0"/>
            <a:t>banks</a:t>
          </a:r>
          <a:endParaRPr lang="pl-PL" sz="2200" kern="1200" dirty="0"/>
        </a:p>
      </dsp:txBody>
      <dsp:txXfrm>
        <a:off x="2274577" y="27273"/>
        <a:ext cx="1546844" cy="876622"/>
      </dsp:txXfrm>
    </dsp:sp>
    <dsp:sp modelId="{414F44BE-9B43-49FC-8A85-BD4882289DFD}">
      <dsp:nvSpPr>
        <dsp:cNvPr id="0" name=""/>
        <dsp:cNvSpPr/>
      </dsp:nvSpPr>
      <dsp:spPr>
        <a:xfrm>
          <a:off x="4008834" y="267011"/>
          <a:ext cx="339494" cy="397144"/>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pl-PL" sz="1700" kern="1200"/>
        </a:p>
      </dsp:txBody>
      <dsp:txXfrm>
        <a:off x="4008834" y="346440"/>
        <a:ext cx="237646" cy="238286"/>
      </dsp:txXfrm>
    </dsp:sp>
    <dsp:sp modelId="{B7A1EE90-73E8-49F3-B2CC-4D0868E17463}">
      <dsp:nvSpPr>
        <dsp:cNvPr id="0" name=""/>
        <dsp:cNvSpPr/>
      </dsp:nvSpPr>
      <dsp:spPr>
        <a:xfrm>
          <a:off x="4489251" y="0"/>
          <a:ext cx="1601390" cy="9311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b="1" kern="1200" cap="small" baseline="0" dirty="0" err="1" smtClean="0"/>
            <a:t>Credit</a:t>
          </a:r>
          <a:r>
            <a:rPr lang="pl-PL" sz="2200" b="1" kern="1200" cap="small" baseline="0" dirty="0" smtClean="0"/>
            <a:t> unions</a:t>
          </a:r>
          <a:endParaRPr lang="pl-PL" sz="2200" kern="1200" dirty="0"/>
        </a:p>
      </dsp:txBody>
      <dsp:txXfrm>
        <a:off x="4516524" y="27273"/>
        <a:ext cx="1546844" cy="876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625BA-4F4D-4D92-98A6-64B50E5EAE64}">
      <dsp:nvSpPr>
        <dsp:cNvPr id="0" name=""/>
        <dsp:cNvSpPr/>
      </dsp:nvSpPr>
      <dsp:spPr>
        <a:xfrm>
          <a:off x="5357" y="103782"/>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b="1" kern="1200" cap="small" baseline="0" dirty="0" smtClean="0"/>
            <a:t>Commercial </a:t>
          </a:r>
          <a:r>
            <a:rPr lang="pl-PL" sz="2200" b="1" kern="1200" cap="small" baseline="0" dirty="0" err="1" smtClean="0"/>
            <a:t>banks</a:t>
          </a:r>
          <a:endParaRPr lang="pl-PL" sz="2200" kern="1200" dirty="0"/>
        </a:p>
      </dsp:txBody>
      <dsp:txXfrm>
        <a:off x="33499" y="131924"/>
        <a:ext cx="1545106" cy="904550"/>
      </dsp:txXfrm>
    </dsp:sp>
    <dsp:sp modelId="{1C7BF523-9C1C-423E-8058-233797C25BB7}">
      <dsp:nvSpPr>
        <dsp:cNvPr id="0" name=""/>
        <dsp:cNvSpPr/>
      </dsp:nvSpPr>
      <dsp:spPr>
        <a:xfrm>
          <a:off x="1766887" y="385627"/>
          <a:ext cx="339494" cy="397144"/>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pl-PL" sz="1700" kern="1200"/>
        </a:p>
      </dsp:txBody>
      <dsp:txXfrm>
        <a:off x="1766887" y="465056"/>
        <a:ext cx="237646" cy="238286"/>
      </dsp:txXfrm>
    </dsp:sp>
    <dsp:sp modelId="{66FBDCEE-B693-4116-A525-9FA203E0F830}">
      <dsp:nvSpPr>
        <dsp:cNvPr id="0" name=""/>
        <dsp:cNvSpPr/>
      </dsp:nvSpPr>
      <dsp:spPr>
        <a:xfrm>
          <a:off x="2247304" y="103782"/>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b="1" kern="1200" cap="small" baseline="0" dirty="0" err="1" smtClean="0"/>
            <a:t>Cooperative</a:t>
          </a:r>
          <a:r>
            <a:rPr lang="pl-PL" sz="2200" b="1" kern="1200" cap="small" baseline="0" dirty="0" smtClean="0"/>
            <a:t> </a:t>
          </a:r>
          <a:r>
            <a:rPr lang="pl-PL" sz="2200" b="1" kern="1200" cap="small" baseline="0" dirty="0" err="1" smtClean="0"/>
            <a:t>banks</a:t>
          </a:r>
          <a:endParaRPr lang="pl-PL" sz="2200" kern="1200" dirty="0"/>
        </a:p>
      </dsp:txBody>
      <dsp:txXfrm>
        <a:off x="2275446" y="131924"/>
        <a:ext cx="1545106" cy="904550"/>
      </dsp:txXfrm>
    </dsp:sp>
    <dsp:sp modelId="{414F44BE-9B43-49FC-8A85-BD4882289DFD}">
      <dsp:nvSpPr>
        <dsp:cNvPr id="0" name=""/>
        <dsp:cNvSpPr/>
      </dsp:nvSpPr>
      <dsp:spPr>
        <a:xfrm>
          <a:off x="4008834" y="385627"/>
          <a:ext cx="339494" cy="397144"/>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pl-PL" sz="1700" kern="1200"/>
        </a:p>
      </dsp:txBody>
      <dsp:txXfrm>
        <a:off x="4008834" y="465056"/>
        <a:ext cx="237646" cy="238286"/>
      </dsp:txXfrm>
    </dsp:sp>
    <dsp:sp modelId="{B7A1EE90-73E8-49F3-B2CC-4D0868E17463}">
      <dsp:nvSpPr>
        <dsp:cNvPr id="0" name=""/>
        <dsp:cNvSpPr/>
      </dsp:nvSpPr>
      <dsp:spPr>
        <a:xfrm>
          <a:off x="4489251" y="103782"/>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b="1" kern="1200" cap="small" baseline="0" dirty="0" err="1" smtClean="0"/>
            <a:t>Credit</a:t>
          </a:r>
          <a:r>
            <a:rPr lang="pl-PL" sz="2200" b="1" kern="1200" cap="small" baseline="0" dirty="0" smtClean="0"/>
            <a:t> unions</a:t>
          </a:r>
          <a:endParaRPr lang="pl-PL" sz="2200" kern="1200" dirty="0"/>
        </a:p>
      </dsp:txBody>
      <dsp:txXfrm>
        <a:off x="4517393" y="131924"/>
        <a:ext cx="1545106" cy="9045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0BE0F-4CB2-4099-B1D3-68E63B202C6B}">
      <dsp:nvSpPr>
        <dsp:cNvPr id="0" name=""/>
        <dsp:cNvSpPr/>
      </dsp:nvSpPr>
      <dsp:spPr>
        <a:xfrm>
          <a:off x="0" y="0"/>
          <a:ext cx="2113222" cy="2046483"/>
        </a:xfrm>
        <a:prstGeom prst="roundRect">
          <a:avLst>
            <a:gd name="adj" fmla="val 10000"/>
          </a:avLst>
        </a:prstGeo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Ministry </a:t>
          </a:r>
          <a:b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b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of Finance</a:t>
          </a:r>
          <a:endParaRPr lang="en-US" sz="1800" b="1" kern="1200" cap="small" baseline="0" noProof="0" dirty="0">
            <a:solidFill>
              <a:sysClr val="window" lastClr="FFFFFF"/>
            </a:solidFill>
            <a:latin typeface="Arial" panose="020B0604020202020204" pitchFamily="34" charset="0"/>
            <a:ea typeface="ＭＳ Ｐゴシック"/>
            <a:cs typeface="Arial" panose="020B0604020202020204" pitchFamily="34" charset="0"/>
          </a:endParaRPr>
        </a:p>
      </dsp:txBody>
      <dsp:txXfrm>
        <a:off x="0" y="818593"/>
        <a:ext cx="2113222" cy="818593"/>
      </dsp:txXfrm>
    </dsp:sp>
    <dsp:sp modelId="{F7A00D59-7488-4ADF-A4E8-DF67582E3C7D}">
      <dsp:nvSpPr>
        <dsp:cNvPr id="0" name=""/>
        <dsp:cNvSpPr/>
      </dsp:nvSpPr>
      <dsp:spPr>
        <a:xfrm>
          <a:off x="717887" y="122788"/>
          <a:ext cx="681478" cy="681478"/>
        </a:xfrm>
        <a:prstGeom prst="ellipse">
          <a:avLst/>
        </a:prstGeom>
        <a:blipFill rotWithShape="1">
          <a:blip xmlns:r="http://schemas.openxmlformats.org/officeDocument/2006/relationships" r:embed="rId1"/>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AE39EB2D-6E8C-424E-9DBB-F7EE2323B527}">
      <dsp:nvSpPr>
        <dsp:cNvPr id="0" name=""/>
        <dsp:cNvSpPr/>
      </dsp:nvSpPr>
      <dsp:spPr>
        <a:xfrm>
          <a:off x="2178634" y="0"/>
          <a:ext cx="2113222" cy="2046483"/>
        </a:xfrm>
        <a:prstGeom prst="roundRect">
          <a:avLst>
            <a:gd name="adj" fmla="val 10000"/>
          </a:avLst>
        </a:prstGeo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National </a:t>
          </a:r>
          <a:b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b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Bank </a:t>
          </a:r>
          <a:b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b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of Poland</a:t>
          </a:r>
          <a:endParaRPr lang="en-US" sz="1800" b="1" kern="1200" cap="small" baseline="0" noProof="0" dirty="0">
            <a:solidFill>
              <a:sysClr val="window" lastClr="FFFFFF"/>
            </a:solidFill>
            <a:latin typeface="Arial" panose="020B0604020202020204" pitchFamily="34" charset="0"/>
            <a:ea typeface="ＭＳ Ｐゴシック"/>
            <a:cs typeface="Arial" panose="020B0604020202020204" pitchFamily="34" charset="0"/>
          </a:endParaRPr>
        </a:p>
      </dsp:txBody>
      <dsp:txXfrm>
        <a:off x="2178634" y="818593"/>
        <a:ext cx="2113222" cy="818593"/>
      </dsp:txXfrm>
    </dsp:sp>
    <dsp:sp modelId="{53F1D7F6-EA90-493C-9849-4764F402F29E}">
      <dsp:nvSpPr>
        <dsp:cNvPr id="0" name=""/>
        <dsp:cNvSpPr/>
      </dsp:nvSpPr>
      <dsp:spPr>
        <a:xfrm>
          <a:off x="2894506" y="122788"/>
          <a:ext cx="681478" cy="681478"/>
        </a:xfrm>
        <a:prstGeom prst="ellipse">
          <a:avLst/>
        </a:prstGeom>
        <a:blipFill rotWithShape="1">
          <a:blip xmlns:r="http://schemas.openxmlformats.org/officeDocument/2006/relationships" r:embed="rId2"/>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61F7ED07-9CF9-41EE-B961-DB0DB3FB563F}">
      <dsp:nvSpPr>
        <dsp:cNvPr id="0" name=""/>
        <dsp:cNvSpPr/>
      </dsp:nvSpPr>
      <dsp:spPr>
        <a:xfrm>
          <a:off x="4355253" y="0"/>
          <a:ext cx="2113222" cy="2046483"/>
        </a:xfrm>
        <a:prstGeom prst="roundRect">
          <a:avLst>
            <a:gd name="adj" fmla="val 10000"/>
          </a:avLst>
        </a:prstGeo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Financial Supervision Authority</a:t>
          </a:r>
          <a:endParaRPr lang="en-US" sz="1800" b="1" kern="1200" cap="small" baseline="0" noProof="0" dirty="0">
            <a:solidFill>
              <a:sysClr val="window" lastClr="FFFFFF"/>
            </a:solidFill>
            <a:latin typeface="Arial" panose="020B0604020202020204" pitchFamily="34" charset="0"/>
            <a:ea typeface="ＭＳ Ｐゴシック"/>
            <a:cs typeface="Arial" panose="020B0604020202020204" pitchFamily="34" charset="0"/>
          </a:endParaRPr>
        </a:p>
      </dsp:txBody>
      <dsp:txXfrm>
        <a:off x="4355253" y="818593"/>
        <a:ext cx="2113222" cy="818593"/>
      </dsp:txXfrm>
    </dsp:sp>
    <dsp:sp modelId="{C4F71550-5A3D-442C-8C54-0BAF2BB7770A}">
      <dsp:nvSpPr>
        <dsp:cNvPr id="0" name=""/>
        <dsp:cNvSpPr/>
      </dsp:nvSpPr>
      <dsp:spPr>
        <a:xfrm>
          <a:off x="5071125" y="122788"/>
          <a:ext cx="681478" cy="681478"/>
        </a:xfrm>
        <a:prstGeom prst="ellipse">
          <a:avLst/>
        </a:prstGeom>
        <a:blipFill rotWithShape="1">
          <a:blip xmlns:r="http://schemas.openxmlformats.org/officeDocument/2006/relationships" r:embed="rId3"/>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B37D19D9-18C7-43B9-883B-F35748BC3A39}">
      <dsp:nvSpPr>
        <dsp:cNvPr id="0" name=""/>
        <dsp:cNvSpPr/>
      </dsp:nvSpPr>
      <dsp:spPr>
        <a:xfrm>
          <a:off x="6531872" y="0"/>
          <a:ext cx="2113222" cy="2046483"/>
        </a:xfrm>
        <a:prstGeom prst="roundRect">
          <a:avLst>
            <a:gd name="adj" fmla="val 10000"/>
          </a:avLst>
        </a:prstGeom>
        <a:solidFill>
          <a:srgbClr val="629DD1">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b="1" kern="1200" cap="small" baseline="0" noProof="0" dirty="0" smtClean="0">
              <a:solidFill>
                <a:sysClr val="window" lastClr="FFFFFF"/>
              </a:solidFill>
              <a:latin typeface="Arial" panose="020B0604020202020204" pitchFamily="34" charset="0"/>
              <a:ea typeface="ＭＳ Ｐゴシック"/>
              <a:cs typeface="Arial" panose="020B0604020202020204" pitchFamily="34" charset="0"/>
            </a:rPr>
            <a:t>Bank Guarantee Fund</a:t>
          </a:r>
          <a:r>
            <a:rPr lang="en-US" sz="1800" b="1" kern="1200" cap="small" baseline="30000" noProof="0" dirty="0" smtClean="0">
              <a:solidFill>
                <a:sysClr val="window" lastClr="FFFFFF"/>
              </a:solidFill>
              <a:latin typeface="Arial" panose="020B0604020202020204" pitchFamily="34" charset="0"/>
              <a:ea typeface="ＭＳ Ｐゴシック"/>
              <a:cs typeface="Arial" panose="020B0604020202020204" pitchFamily="34" charset="0"/>
            </a:rPr>
            <a:t>*</a:t>
          </a:r>
          <a:endParaRPr lang="en-US" sz="1800" b="1" kern="1200" cap="small" baseline="30000" noProof="0" dirty="0">
            <a:solidFill>
              <a:sysClr val="window" lastClr="FFFFFF"/>
            </a:solidFill>
            <a:latin typeface="Arial" panose="020B0604020202020204" pitchFamily="34" charset="0"/>
            <a:ea typeface="ＭＳ Ｐゴシック"/>
            <a:cs typeface="Arial" panose="020B0604020202020204" pitchFamily="34" charset="0"/>
          </a:endParaRPr>
        </a:p>
      </dsp:txBody>
      <dsp:txXfrm>
        <a:off x="6531872" y="818593"/>
        <a:ext cx="2113222" cy="818593"/>
      </dsp:txXfrm>
    </dsp:sp>
    <dsp:sp modelId="{CC18F11E-EDA6-46C9-AAF7-16F037261AC4}">
      <dsp:nvSpPr>
        <dsp:cNvPr id="0" name=""/>
        <dsp:cNvSpPr/>
      </dsp:nvSpPr>
      <dsp:spPr>
        <a:xfrm>
          <a:off x="7247744" y="122788"/>
          <a:ext cx="681478" cy="681478"/>
        </a:xfrm>
        <a:prstGeom prst="ellipse">
          <a:avLst/>
        </a:prstGeom>
        <a:blipFill rotWithShape="1">
          <a:blip xmlns:r="http://schemas.openxmlformats.org/officeDocument/2006/relationships" r:embed="rId4"/>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3B6D9725-D748-4115-A15B-BA904E4CC4BE}">
      <dsp:nvSpPr>
        <dsp:cNvPr id="0" name=""/>
        <dsp:cNvSpPr/>
      </dsp:nvSpPr>
      <dsp:spPr>
        <a:xfrm>
          <a:off x="345884" y="1637186"/>
          <a:ext cx="7955342" cy="306972"/>
        </a:xfrm>
        <a:prstGeom prst="leftRightArrow">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15E5D3-AC05-4630-8E8D-649D411196A6}">
      <dsp:nvSpPr>
        <dsp:cNvPr id="0" name=""/>
        <dsp:cNvSpPr/>
      </dsp:nvSpPr>
      <dsp:spPr>
        <a:xfrm>
          <a:off x="0" y="1103"/>
          <a:ext cx="7980362" cy="555637"/>
        </a:xfrm>
        <a:prstGeom prst="rect">
          <a:avLst/>
        </a:prstGeo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Crisis management and coordinating the activities of members in situations that constitute a threat to the stability of the financial system</a:t>
          </a:r>
          <a:endParaRPr lang="en-US" sz="1600" b="1" kern="1200" noProof="0" dirty="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endParaRPr>
        </a:p>
      </dsp:txBody>
      <dsp:txXfrm>
        <a:off x="0" y="1103"/>
        <a:ext cx="7980362" cy="555637"/>
      </dsp:txXfrm>
    </dsp:sp>
    <dsp:sp modelId="{A97CB13D-37C7-4190-B68B-34147737849F}">
      <dsp:nvSpPr>
        <dsp:cNvPr id="0" name=""/>
        <dsp:cNvSpPr/>
      </dsp:nvSpPr>
      <dsp:spPr>
        <a:xfrm>
          <a:off x="0" y="575167"/>
          <a:ext cx="7980362" cy="555637"/>
        </a:xfrm>
        <a:prstGeom prst="rect">
          <a:avLst/>
        </a:prstGeo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Ensuring a proper flow of information with respect </a:t>
          </a:r>
          <a:b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b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to major events and trends that may pose a threat to financial stability</a:t>
          </a:r>
        </a:p>
      </dsp:txBody>
      <dsp:txXfrm>
        <a:off x="0" y="575167"/>
        <a:ext cx="7980362" cy="555637"/>
      </dsp:txXfrm>
    </dsp:sp>
    <dsp:sp modelId="{06C46BA5-4B41-4731-88C0-92FB7AE1B27A}">
      <dsp:nvSpPr>
        <dsp:cNvPr id="0" name=""/>
        <dsp:cNvSpPr/>
      </dsp:nvSpPr>
      <dsp:spPr>
        <a:xfrm>
          <a:off x="0" y="1149232"/>
          <a:ext cx="7980362" cy="555637"/>
        </a:xfrm>
        <a:prstGeom prst="rect">
          <a:avLst/>
        </a:prstGeo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The development and adoption of procedures in case of the emergence of a threat to financial stability</a:t>
          </a:r>
        </a:p>
      </dsp:txBody>
      <dsp:txXfrm>
        <a:off x="0" y="1149232"/>
        <a:ext cx="7980362" cy="555637"/>
      </dsp:txXfrm>
    </dsp:sp>
    <dsp:sp modelId="{EBECCADC-031B-490C-AEA9-F9B67577809E}">
      <dsp:nvSpPr>
        <dsp:cNvPr id="0" name=""/>
        <dsp:cNvSpPr/>
      </dsp:nvSpPr>
      <dsp:spPr>
        <a:xfrm>
          <a:off x="0" y="1723296"/>
          <a:ext cx="7980362" cy="555637"/>
        </a:xfrm>
        <a:prstGeom prst="rect">
          <a:avLst/>
        </a:prstGeo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On-going assessment of the situation in the domestic financial system</a:t>
          </a:r>
          <a:endParaRPr lang="en-US" sz="1600" b="1" kern="1200" noProof="0" dirty="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endParaRPr>
        </a:p>
      </dsp:txBody>
      <dsp:txXfrm>
        <a:off x="0" y="1723296"/>
        <a:ext cx="7980362" cy="555637"/>
      </dsp:txXfrm>
    </dsp:sp>
    <dsp:sp modelId="{F9D68354-7AE4-453D-A9D9-B4E927F11701}">
      <dsp:nvSpPr>
        <dsp:cNvPr id="0" name=""/>
        <dsp:cNvSpPr/>
      </dsp:nvSpPr>
      <dsp:spPr>
        <a:xfrm>
          <a:off x="0" y="2297360"/>
          <a:ext cx="7980362" cy="368535"/>
        </a:xfrm>
        <a:prstGeom prst="rect">
          <a:avLst/>
        </a:prstGeom>
        <a:solidFill>
          <a:sysClr val="window" lastClr="FFFFFF">
            <a:hueOff val="0"/>
            <a:satOff val="0"/>
            <a:lumOff val="0"/>
            <a:alphaOff val="0"/>
          </a:sysClr>
        </a:solidFill>
        <a:ln w="25400" cap="flat" cmpd="sng" algn="ctr">
          <a:solidFill>
            <a:srgbClr val="629DD1">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Preventing crisis</a:t>
          </a:r>
          <a:r>
            <a:rPr lang="pl-PL"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 </a:t>
          </a:r>
          <a:r>
            <a:rPr lang="pl-PL" sz="1600" b="1" kern="1200" noProof="0" dirty="0" err="1"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escalation</a:t>
          </a:r>
          <a:r>
            <a:rPr lang="en-US" sz="1600" b="1"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 in the domestic financial system</a:t>
          </a:r>
          <a:r>
            <a:rPr lang="en-US" sz="1400" b="0" kern="1200" noProof="0" dirty="0" smtClean="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rPr>
            <a:t>.</a:t>
          </a:r>
          <a:endParaRPr lang="en-US" sz="1400" b="0" kern="1200" noProof="0" dirty="0">
            <a:solidFill>
              <a:sysClr val="windowText" lastClr="000000">
                <a:hueOff val="0"/>
                <a:satOff val="0"/>
                <a:lumOff val="0"/>
                <a:alphaOff val="0"/>
              </a:sysClr>
            </a:solidFill>
            <a:latin typeface="Arial" panose="020B0604020202020204" pitchFamily="34" charset="0"/>
            <a:ea typeface="ＭＳ Ｐゴシック"/>
            <a:cs typeface="Arial" panose="020B0604020202020204" pitchFamily="34" charset="0"/>
          </a:endParaRPr>
        </a:p>
      </dsp:txBody>
      <dsp:txXfrm>
        <a:off x="0" y="2297360"/>
        <a:ext cx="7980362" cy="36853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diagrams.loki3.com/VaryingWidthList+Icon#1">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3E1AC-DCFF-440B-82E7-14AC98773292}" type="datetimeFigureOut">
              <a:rPr lang="en-GB" smtClean="0"/>
              <a:t>29/10/2014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0B4124-C542-4771-A633-96B6B3EF4835}" type="slidenum">
              <a:rPr lang="en-GB" smtClean="0"/>
              <a:t>‹#›</a:t>
            </a:fld>
            <a:endParaRPr lang="en-GB"/>
          </a:p>
        </p:txBody>
      </p:sp>
    </p:spTree>
    <p:extLst>
      <p:ext uri="{BB962C8B-B14F-4D97-AF65-F5344CB8AC3E}">
        <p14:creationId xmlns:p14="http://schemas.microsoft.com/office/powerpoint/2010/main" val="2805824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Symbol zastępczy notatek 2"/>
          <p:cNvSpPr>
            <a:spLocks noGrp="1"/>
          </p:cNvSpPr>
          <p:nvPr>
            <p:ph type="body" idx="1"/>
          </p:nvPr>
        </p:nvSpPr>
        <p:spPr>
          <a:noFill/>
        </p:spPr>
        <p:txBody>
          <a:bodyPr lIns="91450" tIns="45726" rIns="91450" bIns="45726"/>
          <a:lstStyle/>
          <a:p>
            <a:endParaRPr lang="en-US" altLang="pl-PL" dirty="0" smtClean="0"/>
          </a:p>
        </p:txBody>
      </p:sp>
      <p:sp>
        <p:nvSpPr>
          <p:cNvPr id="37892" name="Symbol zastępczy numeru slajdu 3"/>
          <p:cNvSpPr txBox="1">
            <a:spLocks noGrp="1"/>
          </p:cNvSpPr>
          <p:nvPr/>
        </p:nvSpPr>
        <p:spPr bwMode="auto">
          <a:xfrm>
            <a:off x="3884177" y="8684969"/>
            <a:ext cx="2972720" cy="456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58" tIns="45029" rIns="90058" bIns="45029" anchor="b"/>
          <a:lstStyle>
            <a:lvl1pPr defTabSz="889000" eaLnBrk="0" hangingPunct="0">
              <a:spcBef>
                <a:spcPct val="30000"/>
              </a:spcBef>
              <a:defRPr sz="1200">
                <a:solidFill>
                  <a:schemeClr val="tx1"/>
                </a:solidFill>
                <a:latin typeface="Calibri" pitchFamily="34" charset="0"/>
              </a:defRPr>
            </a:lvl1pPr>
            <a:lvl2pPr marL="742950" indent="-285750" defTabSz="889000" eaLnBrk="0" hangingPunct="0">
              <a:spcBef>
                <a:spcPct val="30000"/>
              </a:spcBef>
              <a:defRPr sz="1200">
                <a:solidFill>
                  <a:schemeClr val="tx1"/>
                </a:solidFill>
                <a:latin typeface="Calibri" pitchFamily="34" charset="0"/>
              </a:defRPr>
            </a:lvl2pPr>
            <a:lvl3pPr marL="1143000" indent="-228600" defTabSz="889000" eaLnBrk="0" hangingPunct="0">
              <a:spcBef>
                <a:spcPct val="30000"/>
              </a:spcBef>
              <a:defRPr sz="1200">
                <a:solidFill>
                  <a:schemeClr val="tx1"/>
                </a:solidFill>
                <a:latin typeface="Calibri" pitchFamily="34" charset="0"/>
              </a:defRPr>
            </a:lvl3pPr>
            <a:lvl4pPr marL="1600200" indent="-228600" defTabSz="889000" eaLnBrk="0" hangingPunct="0">
              <a:spcBef>
                <a:spcPct val="30000"/>
              </a:spcBef>
              <a:defRPr sz="1200">
                <a:solidFill>
                  <a:schemeClr val="tx1"/>
                </a:solidFill>
                <a:latin typeface="Calibri" pitchFamily="34" charset="0"/>
              </a:defRPr>
            </a:lvl4pPr>
            <a:lvl5pPr marL="2057400" indent="-228600" defTabSz="889000" eaLnBrk="0" hangingPunct="0">
              <a:spcBef>
                <a:spcPct val="30000"/>
              </a:spcBef>
              <a:defRPr sz="1200">
                <a:solidFill>
                  <a:schemeClr val="tx1"/>
                </a:solidFill>
                <a:latin typeface="Calibri" pitchFamily="34" charset="0"/>
              </a:defRPr>
            </a:lvl5pPr>
            <a:lvl6pPr marL="2514600" indent="-228600" defTabSz="889000" eaLnBrk="0" fontAlgn="base" hangingPunct="0">
              <a:spcBef>
                <a:spcPct val="30000"/>
              </a:spcBef>
              <a:spcAft>
                <a:spcPct val="0"/>
              </a:spcAft>
              <a:defRPr sz="1200">
                <a:solidFill>
                  <a:schemeClr val="tx1"/>
                </a:solidFill>
                <a:latin typeface="Calibri" pitchFamily="34" charset="0"/>
              </a:defRPr>
            </a:lvl6pPr>
            <a:lvl7pPr marL="2971800" indent="-228600" defTabSz="889000" eaLnBrk="0" fontAlgn="base" hangingPunct="0">
              <a:spcBef>
                <a:spcPct val="30000"/>
              </a:spcBef>
              <a:spcAft>
                <a:spcPct val="0"/>
              </a:spcAft>
              <a:defRPr sz="1200">
                <a:solidFill>
                  <a:schemeClr val="tx1"/>
                </a:solidFill>
                <a:latin typeface="Calibri" pitchFamily="34" charset="0"/>
              </a:defRPr>
            </a:lvl7pPr>
            <a:lvl8pPr marL="3429000" indent="-228600" defTabSz="889000" eaLnBrk="0" fontAlgn="base" hangingPunct="0">
              <a:spcBef>
                <a:spcPct val="30000"/>
              </a:spcBef>
              <a:spcAft>
                <a:spcPct val="0"/>
              </a:spcAft>
              <a:defRPr sz="1200">
                <a:solidFill>
                  <a:schemeClr val="tx1"/>
                </a:solidFill>
                <a:latin typeface="Calibri" pitchFamily="34" charset="0"/>
              </a:defRPr>
            </a:lvl8pPr>
            <a:lvl9pPr marL="3886200" indent="-228600" defTabSz="889000"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D7861C6C-C70A-4A70-809A-F0DBFAA2684F}" type="slidenum">
              <a:rPr lang="pl-PL" altLang="pl-PL" b="1" smtClean="0">
                <a:solidFill>
                  <a:prstClr val="black"/>
                </a:solidFill>
                <a:latin typeface="Arial" charset="0"/>
                <a:cs typeface="Arial" charset="0"/>
              </a:rPr>
              <a:pPr algn="r" eaLnBrk="1" fontAlgn="base" hangingPunct="1">
                <a:spcBef>
                  <a:spcPct val="0"/>
                </a:spcBef>
                <a:spcAft>
                  <a:spcPct val="0"/>
                </a:spcAft>
              </a:pPr>
              <a:t>1</a:t>
            </a:fld>
            <a:endParaRPr lang="pl-PL" altLang="pl-PL" b="1" smtClean="0">
              <a:solidFill>
                <a:prstClr val="black"/>
              </a:solidFill>
              <a:latin typeface="Arial" charset="0"/>
              <a:cs typeface="Arial" charset="0"/>
            </a:endParaRPr>
          </a:p>
        </p:txBody>
      </p:sp>
    </p:spTree>
    <p:extLst>
      <p:ext uri="{BB962C8B-B14F-4D97-AF65-F5344CB8AC3E}">
        <p14:creationId xmlns:p14="http://schemas.microsoft.com/office/powerpoint/2010/main" val="239832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lIns="91001" tIns="45502" rIns="91001" bIns="45502" numCol="1" anchor="t" anchorCtr="0" compatLnSpc="1">
            <a:prstTxWarp prst="textNoShape">
              <a:avLst/>
            </a:prstTxWarp>
          </a:bodyPr>
          <a:lstStyle/>
          <a:p>
            <a:pPr eaLnBrk="1" hangingPunct="1">
              <a:spcBef>
                <a:spcPct val="0"/>
              </a:spcBef>
            </a:pPr>
            <a:endParaRPr lang="en-US" altLang="pl-PL" dirty="0" smtClean="0"/>
          </a:p>
        </p:txBody>
      </p:sp>
      <p:sp>
        <p:nvSpPr>
          <p:cNvPr id="19459" name="Symbol zastępczy numeru slajdu 3"/>
          <p:cNvSpPr txBox="1">
            <a:spLocks noGrp="1"/>
          </p:cNvSpPr>
          <p:nvPr/>
        </p:nvSpPr>
        <p:spPr bwMode="auto">
          <a:xfrm>
            <a:off x="3883991" y="8684960"/>
            <a:ext cx="2972392" cy="457568"/>
          </a:xfrm>
          <a:prstGeom prst="rect">
            <a:avLst/>
          </a:prstGeom>
          <a:noFill/>
          <a:ln w="9525">
            <a:noFill/>
            <a:miter lim="800000"/>
            <a:headEnd/>
            <a:tailEnd/>
          </a:ln>
        </p:spPr>
        <p:txBody>
          <a:bodyPr lIns="91001" tIns="45502" rIns="91001" bIns="45502" anchor="b"/>
          <a:lstStyle/>
          <a:p>
            <a:pPr algn="r" defTabSz="897483" fontAlgn="base">
              <a:spcBef>
                <a:spcPct val="0"/>
              </a:spcBef>
              <a:spcAft>
                <a:spcPct val="0"/>
              </a:spcAft>
            </a:pPr>
            <a:fld id="{B3A413D2-A0B1-4991-B163-10331DA5073B}" type="slidenum">
              <a:rPr lang="pl-PL" altLang="pl-PL" sz="1200">
                <a:solidFill>
                  <a:srgbClr val="000000"/>
                </a:solidFill>
                <a:latin typeface="Arial" charset="0"/>
                <a:cs typeface="Arial" charset="0"/>
              </a:rPr>
              <a:pPr algn="r" defTabSz="897483" fontAlgn="base">
                <a:spcBef>
                  <a:spcPct val="0"/>
                </a:spcBef>
                <a:spcAft>
                  <a:spcPct val="0"/>
                </a:spcAft>
              </a:pPr>
              <a:t>2</a:t>
            </a:fld>
            <a:endParaRPr lang="pl-PL" altLang="pl-PL" sz="1200">
              <a:solidFill>
                <a:srgbClr val="000000"/>
              </a:solidFill>
              <a:latin typeface="Arial" charset="0"/>
              <a:cs typeface="Arial" charset="0"/>
            </a:endParaRPr>
          </a:p>
        </p:txBody>
      </p:sp>
    </p:spTree>
    <p:extLst>
      <p:ext uri="{BB962C8B-B14F-4D97-AF65-F5344CB8AC3E}">
        <p14:creationId xmlns:p14="http://schemas.microsoft.com/office/powerpoint/2010/main" val="2164481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lIns="91001" tIns="45502" rIns="91001" bIns="45502" numCol="1" anchor="t" anchorCtr="0" compatLnSpc="1">
            <a:prstTxWarp prst="textNoShape">
              <a:avLst/>
            </a:prstTxWarp>
          </a:bodyPr>
          <a:lstStyle/>
          <a:p>
            <a:pPr eaLnBrk="1" hangingPunct="1">
              <a:spcBef>
                <a:spcPct val="0"/>
              </a:spcBef>
            </a:pPr>
            <a:endParaRPr lang="en-US" altLang="pl-PL" dirty="0" smtClean="0"/>
          </a:p>
        </p:txBody>
      </p:sp>
      <p:sp>
        <p:nvSpPr>
          <p:cNvPr id="19459" name="Symbol zastępczy numeru slajdu 3"/>
          <p:cNvSpPr txBox="1">
            <a:spLocks noGrp="1"/>
          </p:cNvSpPr>
          <p:nvPr/>
        </p:nvSpPr>
        <p:spPr bwMode="auto">
          <a:xfrm>
            <a:off x="3883991" y="8684960"/>
            <a:ext cx="2972392" cy="457568"/>
          </a:xfrm>
          <a:prstGeom prst="rect">
            <a:avLst/>
          </a:prstGeom>
          <a:noFill/>
          <a:ln w="9525">
            <a:noFill/>
            <a:miter lim="800000"/>
            <a:headEnd/>
            <a:tailEnd/>
          </a:ln>
        </p:spPr>
        <p:txBody>
          <a:bodyPr lIns="91001" tIns="45502" rIns="91001" bIns="45502" anchor="b"/>
          <a:lstStyle/>
          <a:p>
            <a:pPr algn="r" defTabSz="897483" fontAlgn="base">
              <a:spcBef>
                <a:spcPct val="0"/>
              </a:spcBef>
              <a:spcAft>
                <a:spcPct val="0"/>
              </a:spcAft>
            </a:pPr>
            <a:fld id="{B3A413D2-A0B1-4991-B163-10331DA5073B}" type="slidenum">
              <a:rPr lang="pl-PL" altLang="pl-PL" sz="1200">
                <a:solidFill>
                  <a:srgbClr val="000000"/>
                </a:solidFill>
                <a:latin typeface="Arial" charset="0"/>
                <a:cs typeface="Arial" charset="0"/>
              </a:rPr>
              <a:pPr algn="r" defTabSz="897483" fontAlgn="base">
                <a:spcBef>
                  <a:spcPct val="0"/>
                </a:spcBef>
                <a:spcAft>
                  <a:spcPct val="0"/>
                </a:spcAft>
              </a:pPr>
              <a:t>3</a:t>
            </a:fld>
            <a:endParaRPr lang="pl-PL" altLang="pl-PL" sz="1200">
              <a:solidFill>
                <a:srgbClr val="000000"/>
              </a:solidFill>
              <a:latin typeface="Arial" charset="0"/>
              <a:cs typeface="Arial" charset="0"/>
            </a:endParaRPr>
          </a:p>
        </p:txBody>
      </p:sp>
    </p:spTree>
    <p:extLst>
      <p:ext uri="{BB962C8B-B14F-4D97-AF65-F5344CB8AC3E}">
        <p14:creationId xmlns:p14="http://schemas.microsoft.com/office/powerpoint/2010/main" val="983021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lIns="91001" tIns="45502" rIns="91001" bIns="45502" numCol="1" anchor="t" anchorCtr="0" compatLnSpc="1">
            <a:prstTxWarp prst="textNoShape">
              <a:avLst/>
            </a:prstTxWarp>
          </a:bodyPr>
          <a:lstStyle/>
          <a:p>
            <a:pPr eaLnBrk="1" hangingPunct="1">
              <a:spcBef>
                <a:spcPct val="0"/>
              </a:spcBef>
            </a:pPr>
            <a:endParaRPr lang="en-US" altLang="pl-PL" dirty="0" smtClean="0"/>
          </a:p>
        </p:txBody>
      </p:sp>
      <p:sp>
        <p:nvSpPr>
          <p:cNvPr id="19459" name="Symbol zastępczy numeru slajdu 3"/>
          <p:cNvSpPr txBox="1">
            <a:spLocks noGrp="1"/>
          </p:cNvSpPr>
          <p:nvPr/>
        </p:nvSpPr>
        <p:spPr bwMode="auto">
          <a:xfrm>
            <a:off x="3883991" y="8684960"/>
            <a:ext cx="2972392" cy="457568"/>
          </a:xfrm>
          <a:prstGeom prst="rect">
            <a:avLst/>
          </a:prstGeom>
          <a:noFill/>
          <a:ln w="9525">
            <a:noFill/>
            <a:miter lim="800000"/>
            <a:headEnd/>
            <a:tailEnd/>
          </a:ln>
        </p:spPr>
        <p:txBody>
          <a:bodyPr lIns="91001" tIns="45502" rIns="91001" bIns="45502" anchor="b"/>
          <a:lstStyle/>
          <a:p>
            <a:pPr algn="r" defTabSz="897483" fontAlgn="base">
              <a:spcBef>
                <a:spcPct val="0"/>
              </a:spcBef>
              <a:spcAft>
                <a:spcPct val="0"/>
              </a:spcAft>
            </a:pPr>
            <a:fld id="{B3A413D2-A0B1-4991-B163-10331DA5073B}" type="slidenum">
              <a:rPr lang="pl-PL" altLang="pl-PL" sz="1200">
                <a:solidFill>
                  <a:srgbClr val="000000"/>
                </a:solidFill>
                <a:latin typeface="Arial" charset="0"/>
                <a:cs typeface="Arial" charset="0"/>
              </a:rPr>
              <a:pPr algn="r" defTabSz="897483" fontAlgn="base">
                <a:spcBef>
                  <a:spcPct val="0"/>
                </a:spcBef>
                <a:spcAft>
                  <a:spcPct val="0"/>
                </a:spcAft>
              </a:pPr>
              <a:t>4</a:t>
            </a:fld>
            <a:endParaRPr lang="pl-PL" altLang="pl-PL" sz="1200">
              <a:solidFill>
                <a:srgbClr val="000000"/>
              </a:solidFill>
              <a:latin typeface="Arial" charset="0"/>
              <a:cs typeface="Arial" charset="0"/>
            </a:endParaRPr>
          </a:p>
        </p:txBody>
      </p:sp>
    </p:spTree>
    <p:extLst>
      <p:ext uri="{BB962C8B-B14F-4D97-AF65-F5344CB8AC3E}">
        <p14:creationId xmlns:p14="http://schemas.microsoft.com/office/powerpoint/2010/main" val="1751593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lIns="91001" tIns="45502" rIns="91001" bIns="45502" numCol="1" anchor="t" anchorCtr="0" compatLnSpc="1">
            <a:prstTxWarp prst="textNoShape">
              <a:avLst/>
            </a:prstTxWarp>
          </a:bodyPr>
          <a:lstStyle/>
          <a:p>
            <a:pPr eaLnBrk="1" hangingPunct="1">
              <a:spcBef>
                <a:spcPct val="0"/>
              </a:spcBef>
            </a:pPr>
            <a:endParaRPr lang="en-US" altLang="pl-PL" dirty="0" smtClean="0"/>
          </a:p>
        </p:txBody>
      </p:sp>
      <p:sp>
        <p:nvSpPr>
          <p:cNvPr id="19459" name="Symbol zastępczy numeru slajdu 3"/>
          <p:cNvSpPr txBox="1">
            <a:spLocks noGrp="1"/>
          </p:cNvSpPr>
          <p:nvPr/>
        </p:nvSpPr>
        <p:spPr bwMode="auto">
          <a:xfrm>
            <a:off x="3883991" y="8684960"/>
            <a:ext cx="2972392" cy="457568"/>
          </a:xfrm>
          <a:prstGeom prst="rect">
            <a:avLst/>
          </a:prstGeom>
          <a:noFill/>
          <a:ln w="9525">
            <a:noFill/>
            <a:miter lim="800000"/>
            <a:headEnd/>
            <a:tailEnd/>
          </a:ln>
        </p:spPr>
        <p:txBody>
          <a:bodyPr lIns="91001" tIns="45502" rIns="91001" bIns="45502" anchor="b"/>
          <a:lstStyle/>
          <a:p>
            <a:pPr algn="r" defTabSz="897483" fontAlgn="base">
              <a:spcBef>
                <a:spcPct val="0"/>
              </a:spcBef>
              <a:spcAft>
                <a:spcPct val="0"/>
              </a:spcAft>
            </a:pPr>
            <a:fld id="{B3A413D2-A0B1-4991-B163-10331DA5073B}" type="slidenum">
              <a:rPr lang="pl-PL" altLang="pl-PL" sz="1200">
                <a:solidFill>
                  <a:srgbClr val="000000"/>
                </a:solidFill>
                <a:latin typeface="Arial" charset="0"/>
                <a:cs typeface="Arial" charset="0"/>
              </a:rPr>
              <a:pPr algn="r" defTabSz="897483" fontAlgn="base">
                <a:spcBef>
                  <a:spcPct val="0"/>
                </a:spcBef>
                <a:spcAft>
                  <a:spcPct val="0"/>
                </a:spcAft>
              </a:pPr>
              <a:t>5</a:t>
            </a:fld>
            <a:endParaRPr lang="pl-PL" altLang="pl-PL" sz="1200">
              <a:solidFill>
                <a:srgbClr val="000000"/>
              </a:solidFill>
              <a:latin typeface="Arial" charset="0"/>
              <a:cs typeface="Arial" charset="0"/>
            </a:endParaRPr>
          </a:p>
        </p:txBody>
      </p:sp>
    </p:spTree>
    <p:extLst>
      <p:ext uri="{BB962C8B-B14F-4D97-AF65-F5344CB8AC3E}">
        <p14:creationId xmlns:p14="http://schemas.microsoft.com/office/powerpoint/2010/main" val="895279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lIns="91001" tIns="45502" rIns="91001" bIns="45502" numCol="1" anchor="t" anchorCtr="0" compatLnSpc="1">
            <a:prstTxWarp prst="textNoShape">
              <a:avLst/>
            </a:prstTxWarp>
          </a:bodyPr>
          <a:lstStyle/>
          <a:p>
            <a:pPr eaLnBrk="1" hangingPunct="1">
              <a:spcBef>
                <a:spcPct val="0"/>
              </a:spcBef>
            </a:pPr>
            <a:endParaRPr lang="en-US" altLang="pl-PL" dirty="0" smtClean="0"/>
          </a:p>
        </p:txBody>
      </p:sp>
      <p:sp>
        <p:nvSpPr>
          <p:cNvPr id="19459" name="Symbol zastępczy numeru slajdu 3"/>
          <p:cNvSpPr txBox="1">
            <a:spLocks noGrp="1"/>
          </p:cNvSpPr>
          <p:nvPr/>
        </p:nvSpPr>
        <p:spPr bwMode="auto">
          <a:xfrm>
            <a:off x="3883991" y="8684960"/>
            <a:ext cx="2972392" cy="457568"/>
          </a:xfrm>
          <a:prstGeom prst="rect">
            <a:avLst/>
          </a:prstGeom>
          <a:noFill/>
          <a:ln w="9525">
            <a:noFill/>
            <a:miter lim="800000"/>
            <a:headEnd/>
            <a:tailEnd/>
          </a:ln>
        </p:spPr>
        <p:txBody>
          <a:bodyPr lIns="91001" tIns="45502" rIns="91001" bIns="45502" anchor="b"/>
          <a:lstStyle/>
          <a:p>
            <a:pPr algn="r" defTabSz="897483" fontAlgn="base">
              <a:spcBef>
                <a:spcPct val="0"/>
              </a:spcBef>
              <a:spcAft>
                <a:spcPct val="0"/>
              </a:spcAft>
            </a:pPr>
            <a:fld id="{B3A413D2-A0B1-4991-B163-10331DA5073B}" type="slidenum">
              <a:rPr lang="pl-PL" altLang="pl-PL" sz="1200">
                <a:solidFill>
                  <a:srgbClr val="000000"/>
                </a:solidFill>
                <a:latin typeface="Arial" charset="0"/>
                <a:cs typeface="Arial" charset="0"/>
              </a:rPr>
              <a:pPr algn="r" defTabSz="897483" fontAlgn="base">
                <a:spcBef>
                  <a:spcPct val="0"/>
                </a:spcBef>
                <a:spcAft>
                  <a:spcPct val="0"/>
                </a:spcAft>
              </a:pPr>
              <a:t>7</a:t>
            </a:fld>
            <a:endParaRPr lang="pl-PL" altLang="pl-PL" sz="1200">
              <a:solidFill>
                <a:srgbClr val="000000"/>
              </a:solidFill>
              <a:latin typeface="Arial" charset="0"/>
              <a:cs typeface="Arial" charset="0"/>
            </a:endParaRPr>
          </a:p>
        </p:txBody>
      </p:sp>
    </p:spTree>
    <p:extLst>
      <p:ext uri="{BB962C8B-B14F-4D97-AF65-F5344CB8AC3E}">
        <p14:creationId xmlns:p14="http://schemas.microsoft.com/office/powerpoint/2010/main" val="3143799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9458" name="Symbol zastępczy notatek 2"/>
          <p:cNvSpPr>
            <a:spLocks noGrp="1"/>
          </p:cNvSpPr>
          <p:nvPr>
            <p:ph type="body" idx="1"/>
          </p:nvPr>
        </p:nvSpPr>
        <p:spPr bwMode="auto">
          <a:noFill/>
        </p:spPr>
        <p:txBody>
          <a:bodyPr wrap="square" lIns="91001" tIns="45502" rIns="91001" bIns="45502" numCol="1" anchor="t" anchorCtr="0" compatLnSpc="1">
            <a:prstTxWarp prst="textNoShape">
              <a:avLst/>
            </a:prstTxWarp>
          </a:bodyPr>
          <a:lstStyle/>
          <a:p>
            <a:pPr eaLnBrk="1" hangingPunct="1">
              <a:spcBef>
                <a:spcPct val="0"/>
              </a:spcBef>
            </a:pPr>
            <a:endParaRPr lang="en-US" altLang="pl-PL" dirty="0" smtClean="0"/>
          </a:p>
        </p:txBody>
      </p:sp>
      <p:sp>
        <p:nvSpPr>
          <p:cNvPr id="19459" name="Symbol zastępczy numeru slajdu 3"/>
          <p:cNvSpPr txBox="1">
            <a:spLocks noGrp="1"/>
          </p:cNvSpPr>
          <p:nvPr/>
        </p:nvSpPr>
        <p:spPr bwMode="auto">
          <a:xfrm>
            <a:off x="3883991" y="8684960"/>
            <a:ext cx="2972392" cy="457568"/>
          </a:xfrm>
          <a:prstGeom prst="rect">
            <a:avLst/>
          </a:prstGeom>
          <a:noFill/>
          <a:ln w="9525">
            <a:noFill/>
            <a:miter lim="800000"/>
            <a:headEnd/>
            <a:tailEnd/>
          </a:ln>
        </p:spPr>
        <p:txBody>
          <a:bodyPr lIns="91001" tIns="45502" rIns="91001" bIns="45502" anchor="b"/>
          <a:lstStyle/>
          <a:p>
            <a:pPr algn="r" defTabSz="897483" fontAlgn="base">
              <a:spcBef>
                <a:spcPct val="0"/>
              </a:spcBef>
              <a:spcAft>
                <a:spcPct val="0"/>
              </a:spcAft>
            </a:pPr>
            <a:fld id="{B3A413D2-A0B1-4991-B163-10331DA5073B}" type="slidenum">
              <a:rPr lang="pl-PL" altLang="pl-PL" sz="1200">
                <a:solidFill>
                  <a:srgbClr val="000000"/>
                </a:solidFill>
                <a:latin typeface="Arial" charset="0"/>
                <a:cs typeface="Arial" charset="0"/>
              </a:rPr>
              <a:pPr algn="r" defTabSz="897483" fontAlgn="base">
                <a:spcBef>
                  <a:spcPct val="0"/>
                </a:spcBef>
                <a:spcAft>
                  <a:spcPct val="0"/>
                </a:spcAft>
              </a:pPr>
              <a:t>13</a:t>
            </a:fld>
            <a:endParaRPr lang="pl-PL" altLang="pl-PL" sz="1200">
              <a:solidFill>
                <a:srgbClr val="000000"/>
              </a:solidFill>
              <a:latin typeface="Arial" charset="0"/>
              <a:cs typeface="Arial" charset="0"/>
            </a:endParaRPr>
          </a:p>
        </p:txBody>
      </p:sp>
    </p:spTree>
    <p:extLst>
      <p:ext uri="{BB962C8B-B14F-4D97-AF65-F5344CB8AC3E}">
        <p14:creationId xmlns:p14="http://schemas.microsoft.com/office/powerpoint/2010/main" val="1194634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txBox="1">
            <a:spLocks noGrp="1" noChangeArrowheads="1"/>
          </p:cNvSpPr>
          <p:nvPr/>
        </p:nvSpPr>
        <p:spPr bwMode="auto">
          <a:xfrm>
            <a:off x="3884177" y="8684969"/>
            <a:ext cx="2972720" cy="456877"/>
          </a:xfrm>
          <a:prstGeom prst="rect">
            <a:avLst/>
          </a:prstGeom>
          <a:noFill/>
          <a:ln w="9525">
            <a:noFill/>
            <a:miter lim="800000"/>
            <a:headEnd/>
            <a:tailEnd/>
          </a:ln>
        </p:spPr>
        <p:txBody>
          <a:bodyPr lIns="90197" tIns="45102" rIns="90197" bIns="45102" anchor="b"/>
          <a:lstStyle/>
          <a:p>
            <a:pPr algn="r" defTabSz="900659" fontAlgn="base">
              <a:spcBef>
                <a:spcPct val="0"/>
              </a:spcBef>
              <a:spcAft>
                <a:spcPct val="0"/>
              </a:spcAft>
            </a:pPr>
            <a:fld id="{CCB44CF5-07C5-4157-95F9-2060821918B1}" type="slidenum">
              <a:rPr lang="pl-PL" sz="1200">
                <a:solidFill>
                  <a:srgbClr val="000000"/>
                </a:solidFill>
                <a:latin typeface="Arial" charset="0"/>
                <a:cs typeface="Arial" charset="0"/>
              </a:rPr>
              <a:pPr algn="r" defTabSz="900659" fontAlgn="base">
                <a:spcBef>
                  <a:spcPct val="0"/>
                </a:spcBef>
                <a:spcAft>
                  <a:spcPct val="0"/>
                </a:spcAft>
              </a:pPr>
              <a:t>23</a:t>
            </a:fld>
            <a:endParaRPr lang="pl-PL" sz="1200">
              <a:solidFill>
                <a:srgbClr val="000000"/>
              </a:solidFill>
              <a:latin typeface="Arial" charset="0"/>
              <a:cs typeface="Arial" charset="0"/>
            </a:endParaRPr>
          </a:p>
        </p:txBody>
      </p:sp>
      <p:sp>
        <p:nvSpPr>
          <p:cNvPr id="53250" name="Symbol zastępczy obrazu slajdu 1"/>
          <p:cNvSpPr>
            <a:spLocks noGrp="1" noRot="1" noChangeAspect="1" noTextEdit="1"/>
          </p:cNvSpPr>
          <p:nvPr>
            <p:ph type="sldImg"/>
          </p:nvPr>
        </p:nvSpPr>
        <p:spPr bwMode="auto">
          <a:xfrm>
            <a:off x="922044" y="685175"/>
            <a:ext cx="5020372" cy="3428816"/>
          </a:xfrm>
          <a:noFill/>
          <a:ln>
            <a:solidFill>
              <a:srgbClr val="000000"/>
            </a:solidFill>
            <a:miter lim="800000"/>
            <a:headEnd/>
            <a:tailEnd/>
          </a:ln>
        </p:spPr>
      </p:sp>
      <p:sp>
        <p:nvSpPr>
          <p:cNvPr id="53251" name="Symbol zastępczy notatek 2"/>
          <p:cNvSpPr>
            <a:spLocks noGrp="1"/>
          </p:cNvSpPr>
          <p:nvPr>
            <p:ph type="body" idx="1"/>
          </p:nvPr>
        </p:nvSpPr>
        <p:spPr>
          <a:noFill/>
          <a:ln/>
        </p:spPr>
        <p:txBody>
          <a:bodyPr lIns="90197" tIns="45102" rIns="90197" bIns="45102"/>
          <a:lstStyle/>
          <a:p>
            <a:endParaRPr lang="en-GB" smtClean="0"/>
          </a:p>
        </p:txBody>
      </p:sp>
      <p:sp>
        <p:nvSpPr>
          <p:cNvPr id="53252" name="Symbol zastępczy numeru slajdu 3"/>
          <p:cNvSpPr txBox="1">
            <a:spLocks noGrp="1"/>
          </p:cNvSpPr>
          <p:nvPr/>
        </p:nvSpPr>
        <p:spPr bwMode="auto">
          <a:xfrm>
            <a:off x="3884177" y="8684969"/>
            <a:ext cx="2972720" cy="456877"/>
          </a:xfrm>
          <a:prstGeom prst="rect">
            <a:avLst/>
          </a:prstGeom>
          <a:noFill/>
          <a:ln w="9525">
            <a:noFill/>
            <a:miter lim="800000"/>
            <a:headEnd/>
            <a:tailEnd/>
          </a:ln>
        </p:spPr>
        <p:txBody>
          <a:bodyPr lIns="91354" tIns="45677" rIns="91354" bIns="45677" anchor="b"/>
          <a:lstStyle/>
          <a:p>
            <a:pPr algn="r" fontAlgn="base">
              <a:spcBef>
                <a:spcPct val="0"/>
              </a:spcBef>
              <a:spcAft>
                <a:spcPct val="0"/>
              </a:spcAft>
            </a:pPr>
            <a:fld id="{DBD1C88E-EC96-4A7E-97FB-B3E315932A52}" type="slidenum">
              <a:rPr lang="pl-PL" sz="1200">
                <a:solidFill>
                  <a:srgbClr val="000000"/>
                </a:solidFill>
                <a:latin typeface="Arial" charset="0"/>
                <a:cs typeface="Arial" charset="0"/>
              </a:rPr>
              <a:pPr algn="r" fontAlgn="base">
                <a:spcBef>
                  <a:spcPct val="0"/>
                </a:spcBef>
                <a:spcAft>
                  <a:spcPct val="0"/>
                </a:spcAft>
              </a:pPr>
              <a:t>23</a:t>
            </a:fld>
            <a:endParaRPr lang="pl-PL" sz="1200">
              <a:solidFill>
                <a:srgbClr val="000000"/>
              </a:solidFill>
              <a:latin typeface="Arial" charset="0"/>
              <a:cs typeface="Arial" charset="0"/>
            </a:endParaRPr>
          </a:p>
        </p:txBody>
      </p:sp>
    </p:spTree>
    <p:extLst>
      <p:ext uri="{BB962C8B-B14F-4D97-AF65-F5344CB8AC3E}">
        <p14:creationId xmlns:p14="http://schemas.microsoft.com/office/powerpoint/2010/main" val="1281224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txBox="1">
            <a:spLocks noGrp="1" noChangeArrowheads="1"/>
          </p:cNvSpPr>
          <p:nvPr/>
        </p:nvSpPr>
        <p:spPr bwMode="auto">
          <a:xfrm>
            <a:off x="3884177" y="8684969"/>
            <a:ext cx="2972720" cy="456877"/>
          </a:xfrm>
          <a:prstGeom prst="rect">
            <a:avLst/>
          </a:prstGeom>
          <a:noFill/>
          <a:ln w="9525">
            <a:noFill/>
            <a:miter lim="800000"/>
            <a:headEnd/>
            <a:tailEnd/>
          </a:ln>
        </p:spPr>
        <p:txBody>
          <a:bodyPr lIns="90197" tIns="45102" rIns="90197" bIns="45102" anchor="b"/>
          <a:lstStyle/>
          <a:p>
            <a:pPr algn="r" defTabSz="900659" fontAlgn="base">
              <a:spcBef>
                <a:spcPct val="0"/>
              </a:spcBef>
              <a:spcAft>
                <a:spcPct val="0"/>
              </a:spcAft>
            </a:pPr>
            <a:fld id="{CCB44CF5-07C5-4157-95F9-2060821918B1}" type="slidenum">
              <a:rPr lang="pl-PL" sz="1200">
                <a:solidFill>
                  <a:srgbClr val="000000"/>
                </a:solidFill>
                <a:latin typeface="Arial" charset="0"/>
                <a:cs typeface="Arial" charset="0"/>
              </a:rPr>
              <a:pPr algn="r" defTabSz="900659" fontAlgn="base">
                <a:spcBef>
                  <a:spcPct val="0"/>
                </a:spcBef>
                <a:spcAft>
                  <a:spcPct val="0"/>
                </a:spcAft>
              </a:pPr>
              <a:t>24</a:t>
            </a:fld>
            <a:endParaRPr lang="pl-PL" sz="1200">
              <a:solidFill>
                <a:srgbClr val="000000"/>
              </a:solidFill>
              <a:latin typeface="Arial" charset="0"/>
              <a:cs typeface="Arial" charset="0"/>
            </a:endParaRPr>
          </a:p>
        </p:txBody>
      </p:sp>
      <p:sp>
        <p:nvSpPr>
          <p:cNvPr id="53250" name="Symbol zastępczy obrazu slajdu 1"/>
          <p:cNvSpPr>
            <a:spLocks noGrp="1" noRot="1" noChangeAspect="1" noTextEdit="1"/>
          </p:cNvSpPr>
          <p:nvPr>
            <p:ph type="sldImg"/>
          </p:nvPr>
        </p:nvSpPr>
        <p:spPr bwMode="auto">
          <a:xfrm>
            <a:off x="922044" y="685175"/>
            <a:ext cx="5020372" cy="3428816"/>
          </a:xfrm>
          <a:noFill/>
          <a:ln>
            <a:solidFill>
              <a:srgbClr val="000000"/>
            </a:solidFill>
            <a:miter lim="800000"/>
            <a:headEnd/>
            <a:tailEnd/>
          </a:ln>
        </p:spPr>
      </p:sp>
      <p:sp>
        <p:nvSpPr>
          <p:cNvPr id="53251" name="Symbol zastępczy notatek 2"/>
          <p:cNvSpPr>
            <a:spLocks noGrp="1"/>
          </p:cNvSpPr>
          <p:nvPr>
            <p:ph type="body" idx="1"/>
          </p:nvPr>
        </p:nvSpPr>
        <p:spPr>
          <a:noFill/>
          <a:ln/>
        </p:spPr>
        <p:txBody>
          <a:bodyPr lIns="90197" tIns="45102" rIns="90197" bIns="45102"/>
          <a:lstStyle/>
          <a:p>
            <a:endParaRPr lang="en-GB" smtClean="0"/>
          </a:p>
        </p:txBody>
      </p:sp>
      <p:sp>
        <p:nvSpPr>
          <p:cNvPr id="53252" name="Symbol zastępczy numeru slajdu 3"/>
          <p:cNvSpPr txBox="1">
            <a:spLocks noGrp="1"/>
          </p:cNvSpPr>
          <p:nvPr/>
        </p:nvSpPr>
        <p:spPr bwMode="auto">
          <a:xfrm>
            <a:off x="3884177" y="8684969"/>
            <a:ext cx="2972720" cy="456877"/>
          </a:xfrm>
          <a:prstGeom prst="rect">
            <a:avLst/>
          </a:prstGeom>
          <a:noFill/>
          <a:ln w="9525">
            <a:noFill/>
            <a:miter lim="800000"/>
            <a:headEnd/>
            <a:tailEnd/>
          </a:ln>
        </p:spPr>
        <p:txBody>
          <a:bodyPr lIns="91354" tIns="45677" rIns="91354" bIns="45677" anchor="b"/>
          <a:lstStyle/>
          <a:p>
            <a:pPr algn="r" fontAlgn="base">
              <a:spcBef>
                <a:spcPct val="0"/>
              </a:spcBef>
              <a:spcAft>
                <a:spcPct val="0"/>
              </a:spcAft>
            </a:pPr>
            <a:fld id="{DBD1C88E-EC96-4A7E-97FB-B3E315932A52}" type="slidenum">
              <a:rPr lang="pl-PL" sz="1200">
                <a:solidFill>
                  <a:srgbClr val="000000"/>
                </a:solidFill>
                <a:latin typeface="Arial" charset="0"/>
                <a:cs typeface="Arial" charset="0"/>
              </a:rPr>
              <a:pPr algn="r" fontAlgn="base">
                <a:spcBef>
                  <a:spcPct val="0"/>
                </a:spcBef>
                <a:spcAft>
                  <a:spcPct val="0"/>
                </a:spcAft>
              </a:pPr>
              <a:t>24</a:t>
            </a:fld>
            <a:endParaRPr lang="pl-PL" sz="1200">
              <a:solidFill>
                <a:srgbClr val="000000"/>
              </a:solidFill>
              <a:latin typeface="Arial" charset="0"/>
              <a:cs typeface="Arial" charset="0"/>
            </a:endParaRPr>
          </a:p>
        </p:txBody>
      </p:sp>
    </p:spTree>
    <p:extLst>
      <p:ext uri="{BB962C8B-B14F-4D97-AF65-F5344CB8AC3E}">
        <p14:creationId xmlns:p14="http://schemas.microsoft.com/office/powerpoint/2010/main" val="713293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C242099-4E19-4DF3-A006-E2A1F36C5040}" type="datetimeFigureOut">
              <a:rPr lang="en-GB" smtClean="0">
                <a:solidFill>
                  <a:prstClr val="black">
                    <a:tint val="75000"/>
                  </a:prstClr>
                </a:solidFill>
              </a:rPr>
              <a:pPr/>
              <a:t>29/10/2014</a:t>
            </a:fld>
            <a:endParaRPr lang="en-GB">
              <a:solidFill>
                <a:prstClr val="black">
                  <a:tint val="75000"/>
                </a:prstClr>
              </a:solidFill>
            </a:endParaRPr>
          </a:p>
        </p:txBody>
      </p:sp>
      <p:sp>
        <p:nvSpPr>
          <p:cNvPr id="3" name="Symbol zastępczy stopki 2"/>
          <p:cNvSpPr>
            <a:spLocks noGrp="1"/>
          </p:cNvSpPr>
          <p:nvPr>
            <p:ph type="ftr" sz="quarter" idx="11"/>
          </p:nvPr>
        </p:nvSpPr>
        <p:spPr/>
        <p:txBody>
          <a:bodyPr/>
          <a:lstStyle/>
          <a:p>
            <a:endParaRPr lang="en-GB">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BA3EB03-9DE7-42BC-80E0-DC514E88773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182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32A3359-EC4D-4C81-9B55-F5A99A0028F4}" type="datetimeFigureOut">
              <a:rPr lang="en-GB" smtClean="0">
                <a:solidFill>
                  <a:prstClr val="black">
                    <a:tint val="75000"/>
                  </a:prstClr>
                </a:solidFill>
              </a:rPr>
              <a:pPr/>
              <a:t>29/10/2014</a:t>
            </a:fld>
            <a:endParaRPr lang="en-GB">
              <a:solidFill>
                <a:prstClr val="black">
                  <a:tint val="75000"/>
                </a:prstClr>
              </a:solidFill>
            </a:endParaRPr>
          </a:p>
        </p:txBody>
      </p:sp>
      <p:sp>
        <p:nvSpPr>
          <p:cNvPr id="3" name="Symbol zastępczy stopki 2"/>
          <p:cNvSpPr>
            <a:spLocks noGrp="1"/>
          </p:cNvSpPr>
          <p:nvPr>
            <p:ph type="ftr" sz="quarter" idx="11"/>
          </p:nvPr>
        </p:nvSpPr>
        <p:spPr/>
        <p:txBody>
          <a:bodyPr/>
          <a:lstStyle/>
          <a:p>
            <a:endParaRPr lang="en-GB">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434A0CD1-E448-488A-8BB1-25D36F407D8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390860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10" name="Symbol zastępczy daty 9"/>
          <p:cNvSpPr>
            <a:spLocks noGrp="1"/>
          </p:cNvSpPr>
          <p:nvPr>
            <p:ph type="dt" sz="half" idx="10"/>
          </p:nvPr>
        </p:nvSpPr>
        <p:spPr/>
        <p:txBody>
          <a:bodyPr/>
          <a:lstStyle/>
          <a:p>
            <a:pPr>
              <a:defRPr/>
            </a:pPr>
            <a:fld id="{E6FABA8A-26F6-4A60-B4C6-2EA45CD8EC48}"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11" name="Symbol zastępczy stopki 10"/>
          <p:cNvSpPr>
            <a:spLocks noGrp="1"/>
          </p:cNvSpPr>
          <p:nvPr>
            <p:ph type="ftr" sz="quarter" idx="11"/>
          </p:nvPr>
        </p:nvSpPr>
        <p:spPr/>
        <p:txBody>
          <a:bodyPr/>
          <a:lstStyle/>
          <a:p>
            <a:pPr>
              <a:defRPr/>
            </a:pPr>
            <a:endParaRPr lang="pl-PL">
              <a:solidFill>
                <a:prstClr val="black">
                  <a:tint val="75000"/>
                </a:prstClr>
              </a:solidFill>
            </a:endParaRPr>
          </a:p>
        </p:txBody>
      </p:sp>
      <p:sp>
        <p:nvSpPr>
          <p:cNvPr id="12" name="Symbol zastępczy numeru slajdu 11"/>
          <p:cNvSpPr>
            <a:spLocks noGrp="1"/>
          </p:cNvSpPr>
          <p:nvPr>
            <p:ph type="sldNum" sz="quarter" idx="12"/>
          </p:nvPr>
        </p:nvSpPr>
        <p:spPr/>
        <p:txBody>
          <a:bodyPr/>
          <a:lstStyle/>
          <a:p>
            <a:pPr>
              <a:defRPr/>
            </a:pPr>
            <a:fld id="{32369A7F-24B8-4C2D-BC11-38215989AE90}" type="slidenum">
              <a:rPr lang="pl-PL" smtClean="0">
                <a:solidFill>
                  <a:prstClr val="black">
                    <a:tint val="75000"/>
                  </a:prstClr>
                </a:solidFill>
              </a:rPr>
              <a:pPr>
                <a:defRPr/>
              </a:pPr>
              <a:t>‹#›</a:t>
            </a:fld>
            <a:endParaRPr lang="pl-PL" dirty="0">
              <a:solidFill>
                <a:prstClr val="black">
                  <a:tint val="75000"/>
                </a:prstClr>
              </a:solidFill>
            </a:endParaRPr>
          </a:p>
        </p:txBody>
      </p:sp>
    </p:spTree>
    <p:extLst>
      <p:ext uri="{BB962C8B-B14F-4D97-AF65-F5344CB8AC3E}">
        <p14:creationId xmlns:p14="http://schemas.microsoft.com/office/powerpoint/2010/main" val="4380449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9F0ADB0D-724F-4057-A160-E27ACF2E1F11}" type="datetimeFigureOut">
              <a:rPr lang="pl-PL">
                <a:solidFill>
                  <a:prstClr val="black">
                    <a:tint val="75000"/>
                  </a:prstClr>
                </a:solidFill>
              </a:rPr>
              <a:pPr>
                <a:defRPr/>
              </a:pPr>
              <a:t>2014-10-29</a:t>
            </a:fld>
            <a:endParaRPr lang="pl-PL">
              <a:solidFill>
                <a:prstClr val="black">
                  <a:tint val="75000"/>
                </a:prstClr>
              </a:solidFill>
            </a:endParaRPr>
          </a:p>
        </p:txBody>
      </p:sp>
      <p:sp>
        <p:nvSpPr>
          <p:cNvPr id="3"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4" name="Symbol zastępczy numeru slajdu 5"/>
          <p:cNvSpPr>
            <a:spLocks noGrp="1"/>
          </p:cNvSpPr>
          <p:nvPr>
            <p:ph type="sldNum" sz="quarter" idx="12"/>
          </p:nvPr>
        </p:nvSpPr>
        <p:spPr/>
        <p:txBody>
          <a:bodyPr/>
          <a:lstStyle>
            <a:lvl1pPr>
              <a:defRPr/>
            </a:lvl1pPr>
          </a:lstStyle>
          <a:p>
            <a:pPr>
              <a:defRPr/>
            </a:pPr>
            <a:fld id="{00337848-BEA8-4006-85C4-F6B708749F04}" type="slidenum">
              <a:rPr lang="pl-PL">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18295846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9F0ADB0D-724F-4057-A160-E27ACF2E1F11}" type="datetimeFigureOut">
              <a:rPr lang="pl-PL" smtClean="0">
                <a:solidFill>
                  <a:prstClr val="black">
                    <a:tint val="75000"/>
                  </a:prstClr>
                </a:solidFill>
              </a:rPr>
              <a:pPr>
                <a:defRPr/>
              </a:pPr>
              <a:t>2014-10-29</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pPr>
              <a:defRPr/>
            </a:pPr>
            <a:fld id="{00337848-BEA8-4006-85C4-F6B708749F04}" type="slidenum">
              <a:rPr lang="pl-PL" smtClean="0">
                <a:solidFill>
                  <a:prstClr val="black">
                    <a:tint val="75000"/>
                  </a:prstClr>
                </a:solidFill>
              </a:rPr>
              <a:pPr>
                <a:defRPr/>
              </a:pPr>
              <a:t>‹#›</a:t>
            </a:fld>
            <a:endParaRPr lang="pl-PL">
              <a:solidFill>
                <a:prstClr val="black">
                  <a:tint val="75000"/>
                </a:prstClr>
              </a:solidFill>
            </a:endParaRPr>
          </a:p>
        </p:txBody>
      </p:sp>
    </p:spTree>
    <p:extLst>
      <p:ext uri="{BB962C8B-B14F-4D97-AF65-F5344CB8AC3E}">
        <p14:creationId xmlns:p14="http://schemas.microsoft.com/office/powerpoint/2010/main" val="3209986086"/>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GB"/>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GB" dirty="0"/>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EBA3EB03-9DE7-42BC-80E0-DC514E887736}"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a:solidFill>
                <a:prstClr val="black">
                  <a:tint val="75000"/>
                </a:prstClr>
              </a:solidFill>
              <a:latin typeface="Arial" charset="0"/>
              <a:cs typeface="Arial" charset="0"/>
            </a:endParaRPr>
          </a:p>
        </p:txBody>
      </p:sp>
      <p:sp>
        <p:nvSpPr>
          <p:cNvPr id="7" name="Line 6"/>
          <p:cNvSpPr>
            <a:spLocks noChangeShapeType="1"/>
          </p:cNvSpPr>
          <p:nvPr userDrawn="1"/>
        </p:nvSpPr>
        <p:spPr bwMode="auto">
          <a:xfrm flipV="1">
            <a:off x="250825" y="6308725"/>
            <a:ext cx="8642350" cy="0"/>
          </a:xfrm>
          <a:prstGeom prst="line">
            <a:avLst/>
          </a:prstGeom>
          <a:noFill/>
          <a:ln w="28575">
            <a:solidFill>
              <a:srgbClr val="EF9E0D"/>
            </a:solidFill>
            <a:round/>
            <a:headEnd/>
            <a:tailEnd/>
          </a:ln>
          <a:extLst/>
        </p:spPr>
        <p:txBody>
          <a:bodyPr/>
          <a:lstStyle/>
          <a:p>
            <a:pPr fontAlgn="base">
              <a:spcBef>
                <a:spcPct val="0"/>
              </a:spcBef>
              <a:spcAft>
                <a:spcPct val="0"/>
              </a:spcAft>
              <a:defRPr/>
            </a:pPr>
            <a:endParaRPr lang="pl-PL" sz="800">
              <a:solidFill>
                <a:prstClr val="black"/>
              </a:solidFill>
              <a:latin typeface="Arial" charset="0"/>
              <a:cs typeface="Arial" charset="0"/>
            </a:endParaRPr>
          </a:p>
        </p:txBody>
      </p:sp>
    </p:spTree>
    <p:extLst>
      <p:ext uri="{BB962C8B-B14F-4D97-AF65-F5344CB8AC3E}">
        <p14:creationId xmlns:p14="http://schemas.microsoft.com/office/powerpoint/2010/main" val="3616561303"/>
      </p:ext>
    </p:extLst>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8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GB"/>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GB" dirty="0"/>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
        <p:nvSpPr>
          <p:cNvPr id="8" name="Line 6"/>
          <p:cNvSpPr>
            <a:spLocks noChangeShapeType="1"/>
          </p:cNvSpPr>
          <p:nvPr userDrawn="1"/>
        </p:nvSpPr>
        <p:spPr bwMode="auto">
          <a:xfrm flipV="1">
            <a:off x="250825" y="6308725"/>
            <a:ext cx="8642350" cy="0"/>
          </a:xfrm>
          <a:prstGeom prst="line">
            <a:avLst/>
          </a:prstGeom>
          <a:noFill/>
          <a:ln w="28575">
            <a:solidFill>
              <a:srgbClr val="EF9E0D"/>
            </a:solidFill>
            <a:round/>
            <a:headEnd/>
            <a:tailEnd/>
          </a:ln>
          <a:extLst/>
        </p:spPr>
        <p:txBody>
          <a:bodyPr/>
          <a:lstStyle/>
          <a:p>
            <a:pPr fontAlgn="base">
              <a:spcBef>
                <a:spcPct val="0"/>
              </a:spcBef>
              <a:spcAft>
                <a:spcPct val="0"/>
              </a:spcAft>
              <a:defRPr/>
            </a:pPr>
            <a:endParaRPr lang="pl-PL" sz="800">
              <a:solidFill>
                <a:prstClr val="black"/>
              </a:solidFill>
              <a:latin typeface="Arial" charset="0"/>
              <a:cs typeface="Arial" charset="0"/>
            </a:endParaRPr>
          </a:p>
        </p:txBody>
      </p:sp>
      <p:sp>
        <p:nvSpPr>
          <p:cNvPr id="9" name="Rectangle 6"/>
          <p:cNvSpPr>
            <a:spLocks noChangeArrowheads="1"/>
          </p:cNvSpPr>
          <p:nvPr userDrawn="1"/>
        </p:nvSpPr>
        <p:spPr bwMode="auto">
          <a:xfrm>
            <a:off x="7956550" y="6381750"/>
            <a:ext cx="935038" cy="287338"/>
          </a:xfrm>
          <a:prstGeom prst="rect">
            <a:avLst/>
          </a:prstGeom>
          <a:solidFill>
            <a:srgbClr val="FFCC99"/>
          </a:solidFill>
          <a:ln>
            <a:noFill/>
          </a:ln>
          <a:extLst/>
        </p:spPr>
        <p:txBody>
          <a:bodyPr/>
          <a:lstStyle/>
          <a:p>
            <a:pPr algn="r" fontAlgn="base">
              <a:spcBef>
                <a:spcPct val="0"/>
              </a:spcBef>
              <a:spcAft>
                <a:spcPct val="0"/>
              </a:spcAft>
              <a:defRPr/>
            </a:pPr>
            <a:fld id="{EF75AB73-614C-42B8-9EC9-26C6052E5C37}" type="slidenum">
              <a:rPr lang="pl-PL" sz="1400" b="1">
                <a:solidFill>
                  <a:prstClr val="black"/>
                </a:solidFill>
                <a:latin typeface="Arial" charset="0"/>
                <a:cs typeface="Arial" charset="0"/>
              </a:rPr>
              <a:pPr algn="r" fontAlgn="base">
                <a:spcBef>
                  <a:spcPct val="0"/>
                </a:spcBef>
                <a:spcAft>
                  <a:spcPct val="0"/>
                </a:spcAft>
                <a:defRPr/>
              </a:pPr>
              <a:t>‹#›</a:t>
            </a:fld>
            <a:endParaRPr lang="pl-PL" sz="1400" b="1">
              <a:solidFill>
                <a:prstClr val="black"/>
              </a:solidFill>
              <a:latin typeface="Arial" charset="0"/>
              <a:cs typeface="Arial" charset="0"/>
            </a:endParaRPr>
          </a:p>
        </p:txBody>
      </p:sp>
    </p:spTree>
    <p:extLst>
      <p:ext uri="{BB962C8B-B14F-4D97-AF65-F5344CB8AC3E}">
        <p14:creationId xmlns:p14="http://schemas.microsoft.com/office/powerpoint/2010/main" val="2284739295"/>
      </p:ext>
    </p:extLst>
  </p:cSld>
  <p:clrMap bg1="lt1" tx1="dk1" bg2="lt2" tx2="dk2" accent1="accent1" accent2="accent2" accent3="accent3" accent4="accent4" accent5="accent5" accent6="accent6" hlink="hlink" folHlink="folHlink"/>
  <p:sldLayoutIdLst>
    <p:sldLayoutId id="2147483683"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GB"/>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GB" dirty="0"/>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EBA3EB03-9DE7-42BC-80E0-DC514E887736}"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a:solidFill>
                <a:prstClr val="black">
                  <a:tint val="75000"/>
                </a:prstClr>
              </a:solidFill>
              <a:latin typeface="Arial" charset="0"/>
              <a:cs typeface="Arial" charset="0"/>
            </a:endParaRPr>
          </a:p>
        </p:txBody>
      </p:sp>
      <p:sp>
        <p:nvSpPr>
          <p:cNvPr id="7" name="Line 6"/>
          <p:cNvSpPr>
            <a:spLocks noChangeShapeType="1"/>
          </p:cNvSpPr>
          <p:nvPr userDrawn="1"/>
        </p:nvSpPr>
        <p:spPr bwMode="auto">
          <a:xfrm flipV="1">
            <a:off x="250825" y="6308725"/>
            <a:ext cx="8642350" cy="0"/>
          </a:xfrm>
          <a:prstGeom prst="line">
            <a:avLst/>
          </a:prstGeom>
          <a:noFill/>
          <a:ln w="28575">
            <a:solidFill>
              <a:srgbClr val="EF9E0D"/>
            </a:solidFill>
            <a:round/>
            <a:headEnd/>
            <a:tailEnd/>
          </a:ln>
          <a:extLst/>
        </p:spPr>
        <p:txBody>
          <a:bodyPr/>
          <a:lstStyle/>
          <a:p>
            <a:pPr fontAlgn="base">
              <a:spcBef>
                <a:spcPct val="0"/>
              </a:spcBef>
              <a:spcAft>
                <a:spcPct val="0"/>
              </a:spcAft>
              <a:defRPr/>
            </a:pPr>
            <a:endParaRPr lang="pl-PL" sz="800">
              <a:solidFill>
                <a:prstClr val="black"/>
              </a:solidFill>
              <a:latin typeface="Arial" charset="0"/>
              <a:cs typeface="Arial" charset="0"/>
            </a:endParaRPr>
          </a:p>
        </p:txBody>
      </p:sp>
    </p:spTree>
    <p:extLst>
      <p:ext uri="{BB962C8B-B14F-4D97-AF65-F5344CB8AC3E}">
        <p14:creationId xmlns:p14="http://schemas.microsoft.com/office/powerpoint/2010/main" val="3616561303"/>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dirty="0"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schemeClr val="tx1">
                    <a:tint val="75000"/>
                  </a:schemeClr>
                </a:solidFill>
                <a:latin typeface="+mn-lt"/>
                <a:cs typeface="+mn-cs"/>
              </a:defRPr>
            </a:lvl1pPr>
          </a:lstStyle>
          <a:p>
            <a:pPr>
              <a:defRPr/>
            </a:pPr>
            <a:fld id="{E6FABA8A-26F6-4A60-B4C6-2EA45CD8EC48}" type="datetimeFigureOut">
              <a:rPr lang="pl-PL">
                <a:solidFill>
                  <a:prstClr val="black">
                    <a:tint val="75000"/>
                  </a:prstClr>
                </a:solidFill>
              </a:rPr>
              <a:pPr>
                <a:defRPr/>
              </a:pPr>
              <a:t>2014-10-29</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fld id="{32369A7F-24B8-4C2D-BC11-38215989AE90}" type="slidenum">
              <a:rPr lang="pl-PL">
                <a:solidFill>
                  <a:prstClr val="black">
                    <a:tint val="75000"/>
                  </a:prstClr>
                </a:solidFill>
              </a:rPr>
              <a:pPr>
                <a:defRPr/>
              </a:pPr>
              <a:t>‹#›</a:t>
            </a:fld>
            <a:endParaRPr lang="pl-PL">
              <a:solidFill>
                <a:prstClr val="black">
                  <a:tint val="75000"/>
                </a:prstClr>
              </a:solidFill>
            </a:endParaRPr>
          </a:p>
        </p:txBody>
      </p:sp>
      <p:sp>
        <p:nvSpPr>
          <p:cNvPr id="2053" name="Rectangle 5"/>
          <p:cNvSpPr>
            <a:spLocks noChangeArrowheads="1"/>
          </p:cNvSpPr>
          <p:nvPr/>
        </p:nvSpPr>
        <p:spPr bwMode="auto">
          <a:xfrm>
            <a:off x="250825" y="6381750"/>
            <a:ext cx="7775575" cy="287338"/>
          </a:xfrm>
          <a:prstGeom prst="rect">
            <a:avLst/>
          </a:prstGeom>
          <a:solidFill>
            <a:srgbClr val="EAEAEA"/>
          </a:solidFill>
          <a:ln>
            <a:noFill/>
          </a:ln>
          <a:extLst/>
        </p:spPr>
        <p:txBody>
          <a:bodyPr/>
          <a:lstStyle/>
          <a:p>
            <a:pPr algn="ctr" fontAlgn="base">
              <a:spcBef>
                <a:spcPct val="0"/>
              </a:spcBef>
              <a:spcAft>
                <a:spcPct val="0"/>
              </a:spcAft>
              <a:defRPr/>
            </a:pPr>
            <a:endParaRPr lang="pl-PL" sz="1100" i="1">
              <a:solidFill>
                <a:prstClr val="black"/>
              </a:solidFill>
              <a:latin typeface="Arial" charset="0"/>
              <a:cs typeface="Arial" charset="0"/>
            </a:endParaRPr>
          </a:p>
        </p:txBody>
      </p:sp>
      <p:sp>
        <p:nvSpPr>
          <p:cNvPr id="2054" name="Rectangle 6"/>
          <p:cNvSpPr>
            <a:spLocks noChangeArrowheads="1"/>
          </p:cNvSpPr>
          <p:nvPr/>
        </p:nvSpPr>
        <p:spPr bwMode="auto">
          <a:xfrm>
            <a:off x="7956550" y="6381750"/>
            <a:ext cx="935038" cy="287338"/>
          </a:xfrm>
          <a:prstGeom prst="rect">
            <a:avLst/>
          </a:prstGeom>
          <a:solidFill>
            <a:srgbClr val="FFCC99"/>
          </a:solidFill>
          <a:ln>
            <a:noFill/>
          </a:ln>
          <a:extLst/>
        </p:spPr>
        <p:txBody>
          <a:bodyPr/>
          <a:lstStyle/>
          <a:p>
            <a:pPr algn="r" fontAlgn="base">
              <a:spcBef>
                <a:spcPct val="0"/>
              </a:spcBef>
              <a:spcAft>
                <a:spcPct val="0"/>
              </a:spcAft>
              <a:defRPr/>
            </a:pPr>
            <a:fld id="{EF75AB73-614C-42B8-9EC9-26C6052E5C37}" type="slidenum">
              <a:rPr lang="pl-PL" sz="1400" b="1">
                <a:solidFill>
                  <a:prstClr val="black"/>
                </a:solidFill>
                <a:latin typeface="Arial" charset="0"/>
                <a:cs typeface="Arial" charset="0"/>
              </a:rPr>
              <a:pPr algn="r" fontAlgn="base">
                <a:spcBef>
                  <a:spcPct val="0"/>
                </a:spcBef>
                <a:spcAft>
                  <a:spcPct val="0"/>
                </a:spcAft>
                <a:defRPr/>
              </a:pPr>
              <a:t>‹#›</a:t>
            </a:fld>
            <a:endParaRPr lang="pl-PL" sz="1400" b="1">
              <a:solidFill>
                <a:prstClr val="black"/>
              </a:solidFill>
              <a:latin typeface="Arial" charset="0"/>
              <a:cs typeface="Arial" charset="0"/>
            </a:endParaRPr>
          </a:p>
        </p:txBody>
      </p:sp>
      <p:sp>
        <p:nvSpPr>
          <p:cNvPr id="2055" name="Line 6"/>
          <p:cNvSpPr>
            <a:spLocks noChangeShapeType="1"/>
          </p:cNvSpPr>
          <p:nvPr/>
        </p:nvSpPr>
        <p:spPr bwMode="auto">
          <a:xfrm flipV="1">
            <a:off x="250825" y="6308725"/>
            <a:ext cx="8642350" cy="0"/>
          </a:xfrm>
          <a:prstGeom prst="line">
            <a:avLst/>
          </a:prstGeom>
          <a:noFill/>
          <a:ln w="28575">
            <a:solidFill>
              <a:srgbClr val="EF9E0D"/>
            </a:solidFill>
            <a:round/>
            <a:headEnd/>
            <a:tailEnd/>
          </a:ln>
          <a:extLst/>
        </p:spPr>
        <p:txBody>
          <a:bodyPr/>
          <a:lstStyle/>
          <a:p>
            <a:pPr fontAlgn="base">
              <a:spcBef>
                <a:spcPct val="0"/>
              </a:spcBef>
              <a:spcAft>
                <a:spcPct val="0"/>
              </a:spcAft>
              <a:defRPr/>
            </a:pPr>
            <a:endParaRPr lang="pl-PL" sz="800">
              <a:solidFill>
                <a:prstClr val="black"/>
              </a:solidFill>
              <a:latin typeface="Arial" charset="0"/>
              <a:cs typeface="Arial" charset="0"/>
            </a:endParaRPr>
          </a:p>
        </p:txBody>
      </p:sp>
    </p:spTree>
    <p:extLst>
      <p:ext uri="{BB962C8B-B14F-4D97-AF65-F5344CB8AC3E}">
        <p14:creationId xmlns:p14="http://schemas.microsoft.com/office/powerpoint/2010/main" val="4038677874"/>
      </p:ext>
    </p:extLst>
  </p:cSld>
  <p:clrMap bg1="lt1" tx1="dk1" bg2="lt2" tx2="dk2" accent1="accent1" accent2="accent2" accent3="accent3" accent4="accent4" accent5="accent5" accent6="accent6" hlink="hlink" folHlink="folHlink"/>
  <p:sldLayoutIdLst>
    <p:sldLayoutId id="2147483664" r:id="rId1"/>
    <p:sldLayoutId id="2147483665" r:id="rId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6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7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GB" b="1" dirty="0">
              <a:solidFill>
                <a:prstClr val="black">
                  <a:tint val="75000"/>
                </a:prstClr>
              </a:solidFill>
              <a:latin typeface="Arial" charset="0"/>
              <a:cs typeface="Arial" charset="0"/>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B9A3A868-2803-4A6F-9F52-3D0C7BFD13DF}" type="slidenum">
              <a:rPr lang="en-GB" b="1" smtClean="0">
                <a:solidFill>
                  <a:prstClr val="black">
                    <a:tint val="75000"/>
                  </a:prstClr>
                </a:solidFill>
                <a:latin typeface="Arial" charset="0"/>
                <a:cs typeface="Arial" charset="0"/>
              </a:rPr>
              <a:pPr fontAlgn="base">
                <a:spcBef>
                  <a:spcPct val="0"/>
                </a:spcBef>
                <a:spcAft>
                  <a:spcPct val="0"/>
                </a:spcAft>
              </a:pPr>
              <a:t>‹#›</a:t>
            </a:fld>
            <a:endParaRPr lang="en-GB" b="1"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809788078"/>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8.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4.png"/><Relationship Id="rId7"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5.png"/><Relationship Id="rId10" Type="http://schemas.openxmlformats.org/officeDocument/2006/relationships/image" Target="../media/image17.jpeg"/><Relationship Id="rId4" Type="http://schemas.openxmlformats.org/officeDocument/2006/relationships/image" Target="../media/image6.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png"/><Relationship Id="rId3" Type="http://schemas.openxmlformats.org/officeDocument/2006/relationships/image" Target="../media/image6.png"/><Relationship Id="rId7" Type="http://schemas.openxmlformats.org/officeDocument/2006/relationships/image" Target="../media/image20.png"/><Relationship Id="rId12" Type="http://schemas.openxmlformats.org/officeDocument/2006/relationships/image" Target="../media/image25.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5.png"/><Relationship Id="rId9"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3.xml"/><Relationship Id="rId13" Type="http://schemas.openxmlformats.org/officeDocument/2006/relationships/diagramColors" Target="../diagrams/colors4.xml"/><Relationship Id="rId3" Type="http://schemas.openxmlformats.org/officeDocument/2006/relationships/image" Target="../media/image8.png"/><Relationship Id="rId7" Type="http://schemas.openxmlformats.org/officeDocument/2006/relationships/diagramQuickStyle" Target="../diagrams/quickStyle3.xml"/><Relationship Id="rId12" Type="http://schemas.openxmlformats.org/officeDocument/2006/relationships/diagramQuickStyle" Target="../diagrams/quickStyle4.xml"/><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diagramLayout" Target="../diagrams/layout3.xml"/><Relationship Id="rId11" Type="http://schemas.openxmlformats.org/officeDocument/2006/relationships/diagramLayout" Target="../diagrams/layout4.xml"/><Relationship Id="rId5" Type="http://schemas.openxmlformats.org/officeDocument/2006/relationships/diagramData" Target="../diagrams/data3.xml"/><Relationship Id="rId10" Type="http://schemas.openxmlformats.org/officeDocument/2006/relationships/diagramData" Target="../diagrams/data4.xml"/><Relationship Id="rId4" Type="http://schemas.openxmlformats.org/officeDocument/2006/relationships/image" Target="../media/image9.png"/><Relationship Id="rId9" Type="http://schemas.microsoft.com/office/2007/relationships/diagramDrawing" Target="../diagrams/drawing3.xml"/><Relationship Id="rId14" Type="http://schemas.microsoft.com/office/2007/relationships/diagramDrawing" Target="../diagrams/drawing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1.png"/><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0.xml"/><Relationship Id="rId5" Type="http://schemas.openxmlformats.org/officeDocument/2006/relationships/image" Target="../media/image32.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5.pn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Layout" Target="../diagrams/layout2.xml"/><Relationship Id="rId3" Type="http://schemas.openxmlformats.org/officeDocument/2006/relationships/image" Target="../media/image8.png"/><Relationship Id="rId7" Type="http://schemas.openxmlformats.org/officeDocument/2006/relationships/diagramQuickStyle" Target="../diagrams/quickStyle1.xml"/><Relationship Id="rId12" Type="http://schemas.openxmlformats.org/officeDocument/2006/relationships/diagramData" Target="../diagrams/data2.xml"/><Relationship Id="rId2" Type="http://schemas.openxmlformats.org/officeDocument/2006/relationships/image" Target="../media/image4.png"/><Relationship Id="rId16" Type="http://schemas.microsoft.com/office/2007/relationships/diagramDrawing" Target="../diagrams/drawing2.xml"/><Relationship Id="rId1" Type="http://schemas.openxmlformats.org/officeDocument/2006/relationships/slideLayout" Target="../slideLayouts/slideLayout5.xml"/><Relationship Id="rId6" Type="http://schemas.openxmlformats.org/officeDocument/2006/relationships/diagramLayout" Target="../diagrams/layout1.xml"/><Relationship Id="rId11" Type="http://schemas.openxmlformats.org/officeDocument/2006/relationships/image" Target="../media/image11.jpeg"/><Relationship Id="rId5" Type="http://schemas.openxmlformats.org/officeDocument/2006/relationships/diagramData" Target="../diagrams/data1.xml"/><Relationship Id="rId15" Type="http://schemas.openxmlformats.org/officeDocument/2006/relationships/diagramColors" Target="../diagrams/colors2.xml"/><Relationship Id="rId10" Type="http://schemas.openxmlformats.org/officeDocument/2006/relationships/image" Target="../media/image10.png"/><Relationship Id="rId4" Type="http://schemas.openxmlformats.org/officeDocument/2006/relationships/image" Target="../media/image9.png"/><Relationship Id="rId9" Type="http://schemas.microsoft.com/office/2007/relationships/diagramDrawing" Target="../diagrams/drawing1.xml"/><Relationship Id="rId1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image" Target="../media/image5.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9"/>
          <p:cNvSpPr>
            <a:spLocks noChangeShapeType="1"/>
          </p:cNvSpPr>
          <p:nvPr/>
        </p:nvSpPr>
        <p:spPr bwMode="auto">
          <a:xfrm>
            <a:off x="250825" y="2786063"/>
            <a:ext cx="8642350" cy="0"/>
          </a:xfrm>
          <a:prstGeom prst="line">
            <a:avLst/>
          </a:prstGeom>
          <a:noFill/>
          <a:ln w="76200">
            <a:solidFill>
              <a:srgbClr val="EF9E0D"/>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smtClean="0">
              <a:solidFill>
                <a:srgbClr val="000000"/>
              </a:solidFill>
              <a:latin typeface="Arial" charset="0"/>
              <a:cs typeface="Arial" charset="0"/>
            </a:endParaRPr>
          </a:p>
        </p:txBody>
      </p:sp>
      <p:sp>
        <p:nvSpPr>
          <p:cNvPr id="3075" name="Rectangle 8"/>
          <p:cNvSpPr>
            <a:spLocks noChangeArrowheads="1"/>
          </p:cNvSpPr>
          <p:nvPr/>
        </p:nvSpPr>
        <p:spPr bwMode="auto">
          <a:xfrm>
            <a:off x="736600" y="3925505"/>
            <a:ext cx="7705725" cy="101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50000"/>
              </a:spcBef>
              <a:spcAft>
                <a:spcPct val="0"/>
              </a:spcAft>
              <a:buFontTx/>
              <a:buNone/>
            </a:pPr>
            <a:r>
              <a:rPr lang="en-US" altLang="pl-PL" sz="2400" b="1" dirty="0" smtClean="0">
                <a:solidFill>
                  <a:srgbClr val="003366"/>
                </a:solidFill>
                <a:cs typeface="Arial" charset="0"/>
              </a:rPr>
              <a:t>ESTABLISHING </a:t>
            </a:r>
            <a:r>
              <a:rPr lang="pl-PL" altLang="pl-PL" sz="2400" b="1" dirty="0" smtClean="0">
                <a:solidFill>
                  <a:srgbClr val="003366"/>
                </a:solidFill>
                <a:cs typeface="Arial" charset="0"/>
              </a:rPr>
              <a:t>A </a:t>
            </a:r>
            <a:r>
              <a:rPr lang="en-US" altLang="pl-PL" sz="2400" b="1" dirty="0" smtClean="0">
                <a:solidFill>
                  <a:srgbClr val="003366"/>
                </a:solidFill>
                <a:cs typeface="Arial" charset="0"/>
              </a:rPr>
              <a:t>RESOLUTION AUTHORITY</a:t>
            </a:r>
          </a:p>
          <a:p>
            <a:pPr algn="ctr" eaLnBrk="1" fontAlgn="base" hangingPunct="1">
              <a:spcBef>
                <a:spcPct val="50000"/>
              </a:spcBef>
              <a:spcAft>
                <a:spcPct val="0"/>
              </a:spcAft>
              <a:buFontTx/>
              <a:buNone/>
            </a:pPr>
            <a:r>
              <a:rPr lang="en-US" altLang="pl-PL" sz="2400" b="1" dirty="0" smtClean="0">
                <a:solidFill>
                  <a:srgbClr val="003366"/>
                </a:solidFill>
                <a:cs typeface="Arial" charset="0"/>
              </a:rPr>
              <a:t>Governance and resolution mandates</a:t>
            </a:r>
          </a:p>
        </p:txBody>
      </p:sp>
      <p:sp>
        <p:nvSpPr>
          <p:cNvPr id="3076" name="pole tekstowe 1"/>
          <p:cNvSpPr txBox="1">
            <a:spLocks noChangeArrowheads="1"/>
          </p:cNvSpPr>
          <p:nvPr/>
        </p:nvSpPr>
        <p:spPr bwMode="auto">
          <a:xfrm>
            <a:off x="2878519" y="5373216"/>
            <a:ext cx="317106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US" altLang="pl-PL" sz="1200" b="1" dirty="0" smtClean="0">
                <a:solidFill>
                  <a:srgbClr val="003366"/>
                </a:solidFill>
              </a:rPr>
              <a:t>Anna </a:t>
            </a:r>
            <a:r>
              <a:rPr lang="en-US" altLang="pl-PL" sz="1200" b="1" dirty="0" err="1" smtClean="0">
                <a:solidFill>
                  <a:srgbClr val="003366"/>
                </a:solidFill>
              </a:rPr>
              <a:t>Trzecińska</a:t>
            </a:r>
            <a:endParaRPr lang="en-US" altLang="pl-PL" sz="1200" b="1" dirty="0" smtClean="0">
              <a:solidFill>
                <a:srgbClr val="003366"/>
              </a:solidFill>
            </a:endParaRPr>
          </a:p>
          <a:p>
            <a:pPr algn="ctr" eaLnBrk="1" fontAlgn="base" hangingPunct="1">
              <a:spcBef>
                <a:spcPct val="0"/>
              </a:spcBef>
              <a:spcAft>
                <a:spcPct val="0"/>
              </a:spcAft>
            </a:pPr>
            <a:r>
              <a:rPr lang="en-US" altLang="pl-PL" sz="1600" b="1" dirty="0" smtClean="0">
                <a:solidFill>
                  <a:srgbClr val="003366"/>
                </a:solidFill>
              </a:rPr>
              <a:t>Bank Guarantee Fund, Poland </a:t>
            </a:r>
          </a:p>
        </p:txBody>
      </p:sp>
      <p:sp>
        <p:nvSpPr>
          <p:cNvPr id="3077" name="Prostokąt 2"/>
          <p:cNvSpPr>
            <a:spLocks noChangeArrowheads="1"/>
          </p:cNvSpPr>
          <p:nvPr/>
        </p:nvSpPr>
        <p:spPr bwMode="auto">
          <a:xfrm>
            <a:off x="2303463" y="6330950"/>
            <a:ext cx="4572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r>
              <a:rPr lang="en-US" sz="1600" dirty="0" smtClean="0">
                <a:solidFill>
                  <a:prstClr val="black">
                    <a:lumMod val="50000"/>
                    <a:lumOff val="50000"/>
                  </a:prstClr>
                </a:solidFill>
              </a:rPr>
              <a:t> </a:t>
            </a:r>
            <a:r>
              <a:rPr lang="en-US" sz="1600" b="1" dirty="0" smtClean="0">
                <a:solidFill>
                  <a:prstClr val="black">
                    <a:lumMod val="50000"/>
                    <a:lumOff val="50000"/>
                  </a:prstClr>
                </a:solidFill>
              </a:rPr>
              <a:t>Port-of-Spain, Trinidad, 22-23 October 2014</a:t>
            </a:r>
            <a:endParaRPr lang="en-US" altLang="pl-PL" sz="1600" b="1" dirty="0" smtClean="0">
              <a:solidFill>
                <a:prstClr val="black">
                  <a:lumMod val="50000"/>
                  <a:lumOff val="50000"/>
                </a:prstClr>
              </a:solidFill>
            </a:endParaRPr>
          </a:p>
        </p:txBody>
      </p:sp>
      <p:pic>
        <p:nvPicPr>
          <p:cNvPr id="3078" name="Picture 5" descr="C:\Documents and Settings\bugajnyt\Pulpit\Nowy folder\logo_bfg_5.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1122" y="1002061"/>
            <a:ext cx="2097759" cy="986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861865"/>
            <a:ext cx="3141415" cy="1267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14"/>
          <p:cNvSpPr>
            <a:spLocks noChangeShapeType="1"/>
          </p:cNvSpPr>
          <p:nvPr/>
        </p:nvSpPr>
        <p:spPr bwMode="auto">
          <a:xfrm>
            <a:off x="179388" y="6308725"/>
            <a:ext cx="8642350" cy="0"/>
          </a:xfrm>
          <a:prstGeom prst="line">
            <a:avLst/>
          </a:prstGeom>
          <a:noFill/>
          <a:ln w="28575">
            <a:solidFill>
              <a:srgbClr val="EF9E0D"/>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smtClean="0">
              <a:solidFill>
                <a:srgbClr val="000000"/>
              </a:solidFill>
              <a:latin typeface="Arial" charset="0"/>
              <a:cs typeface="Arial" charset="0"/>
            </a:endParaRPr>
          </a:p>
        </p:txBody>
      </p:sp>
      <p:sp>
        <p:nvSpPr>
          <p:cNvPr id="6" name="Prostokąt 5"/>
          <p:cNvSpPr/>
          <p:nvPr/>
        </p:nvSpPr>
        <p:spPr>
          <a:xfrm>
            <a:off x="381122" y="2816176"/>
            <a:ext cx="8642350" cy="646331"/>
          </a:xfrm>
          <a:prstGeom prst="rect">
            <a:avLst/>
          </a:prstGeom>
        </p:spPr>
        <p:txBody>
          <a:bodyPr>
            <a:spAutoFit/>
          </a:bodyPr>
          <a:lstStyle/>
          <a:p>
            <a:pPr algn="ctr" fontAlgn="base">
              <a:spcBef>
                <a:spcPct val="0"/>
              </a:spcBef>
              <a:spcAft>
                <a:spcPct val="0"/>
              </a:spcAft>
            </a:pPr>
            <a:r>
              <a:rPr lang="en-US" dirty="0" smtClean="0">
                <a:solidFill>
                  <a:prstClr val="black">
                    <a:lumMod val="50000"/>
                    <a:lumOff val="50000"/>
                  </a:prstClr>
                </a:solidFill>
                <a:latin typeface="Arial" charset="0"/>
                <a:cs typeface="Arial" charset="0"/>
              </a:rPr>
              <a:t> </a:t>
            </a:r>
            <a:r>
              <a:rPr lang="en-US" b="1" dirty="0" smtClean="0">
                <a:solidFill>
                  <a:prstClr val="black">
                    <a:lumMod val="50000"/>
                    <a:lumOff val="50000"/>
                  </a:prstClr>
                </a:solidFill>
                <a:latin typeface="Arial" charset="0"/>
                <a:cs typeface="Arial" charset="0"/>
              </a:rPr>
              <a:t>13th IADI Annual Conference </a:t>
            </a:r>
            <a:endParaRPr lang="en-US" dirty="0" smtClean="0">
              <a:solidFill>
                <a:prstClr val="black">
                  <a:lumMod val="50000"/>
                  <a:lumOff val="50000"/>
                </a:prstClr>
              </a:solidFill>
              <a:latin typeface="Arial" charset="0"/>
              <a:cs typeface="Arial" charset="0"/>
            </a:endParaRPr>
          </a:p>
          <a:p>
            <a:pPr algn="ctr" fontAlgn="base">
              <a:spcBef>
                <a:spcPct val="0"/>
              </a:spcBef>
              <a:spcAft>
                <a:spcPct val="0"/>
              </a:spcAft>
            </a:pPr>
            <a:r>
              <a:rPr lang="en-US" b="1" dirty="0" smtClean="0">
                <a:solidFill>
                  <a:prstClr val="black">
                    <a:lumMod val="50000"/>
                    <a:lumOff val="50000"/>
                  </a:prstClr>
                </a:solidFill>
                <a:latin typeface="Arial" charset="0"/>
                <a:cs typeface="Arial" charset="0"/>
              </a:rPr>
              <a:t>“Updated Core Principles to Strengthen the Financial Stability Architecture” </a:t>
            </a:r>
            <a:endParaRPr lang="en-US" dirty="0">
              <a:solidFill>
                <a:prstClr val="black">
                  <a:lumMod val="50000"/>
                  <a:lumOff val="50000"/>
                </a:prstClr>
              </a:solidFill>
              <a:latin typeface="Arial" charset="0"/>
              <a:cs typeface="Arial"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3553" y="828578"/>
            <a:ext cx="2765463" cy="1267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6495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en-US" altLang="pl-PL" b="1" dirty="0" smtClean="0">
                  <a:solidFill>
                    <a:srgbClr val="3333CC"/>
                  </a:solidFill>
                  <a:latin typeface="Arial" charset="0"/>
                  <a:cs typeface="Arial" charset="0"/>
                </a:rPr>
                <a:t>BFG assistance </a:t>
              </a:r>
              <a:br>
                <a:rPr lang="en-US" altLang="pl-PL" b="1" dirty="0" smtClean="0">
                  <a:solidFill>
                    <a:srgbClr val="3333CC"/>
                  </a:solidFill>
                  <a:latin typeface="Arial" charset="0"/>
                  <a:cs typeface="Arial" charset="0"/>
                </a:rPr>
              </a:br>
              <a:r>
                <a:rPr lang="en-US" altLang="pl-PL" b="1" dirty="0" smtClean="0">
                  <a:solidFill>
                    <a:srgbClr val="3333CC"/>
                  </a:solidFill>
                  <a:latin typeface="Arial" charset="0"/>
                  <a:cs typeface="Arial" charset="0"/>
                </a:rPr>
                <a:t>in the restructuring of credit unions</a:t>
              </a:r>
              <a:endParaRPr lang="en-US" altLang="pl-PL" b="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82" name="Rectangle 46"/>
          <p:cNvSpPr>
            <a:spLocks noChangeArrowheads="1"/>
          </p:cNvSpPr>
          <p:nvPr/>
        </p:nvSpPr>
        <p:spPr bwMode="auto">
          <a:xfrm>
            <a:off x="179388" y="914401"/>
            <a:ext cx="8785225" cy="5827712"/>
          </a:xfrm>
          <a:prstGeom prst="rect">
            <a:avLst/>
          </a:prstGeom>
          <a:solidFill>
            <a:srgbClr val="C0C0C0">
              <a:alpha val="30196"/>
            </a:srgbClr>
          </a:solidFill>
          <a:ln w="19050">
            <a:solidFill>
              <a:srgbClr val="969696"/>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83" name="Line 48"/>
          <p:cNvSpPr>
            <a:spLocks noChangeShapeType="1"/>
          </p:cNvSpPr>
          <p:nvPr/>
        </p:nvSpPr>
        <p:spPr bwMode="auto">
          <a:xfrm flipH="1">
            <a:off x="4572000" y="3536950"/>
            <a:ext cx="0" cy="3205163"/>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84" name="Rectangle 43"/>
          <p:cNvSpPr>
            <a:spLocks noChangeArrowheads="1"/>
          </p:cNvSpPr>
          <p:nvPr/>
        </p:nvSpPr>
        <p:spPr bwMode="auto">
          <a:xfrm>
            <a:off x="323850" y="3645024"/>
            <a:ext cx="4181475" cy="360362"/>
          </a:xfrm>
          <a:prstGeom prst="rect">
            <a:avLst/>
          </a:prstGeom>
          <a:solidFill>
            <a:srgbClr val="99CCFF">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400" b="1" dirty="0" smtClean="0">
                <a:solidFill>
                  <a:srgbClr val="000000"/>
                </a:solidFill>
                <a:latin typeface="Arial" charset="0"/>
                <a:cs typeface="Arial" charset="0"/>
              </a:rPr>
              <a:t>Subsidy</a:t>
            </a:r>
            <a:endParaRPr lang="en-US" altLang="pl-PL" sz="1400" b="1" dirty="0">
              <a:solidFill>
                <a:srgbClr val="000000"/>
              </a:solidFill>
              <a:latin typeface="Arial" charset="0"/>
              <a:cs typeface="Arial" charset="0"/>
            </a:endParaRPr>
          </a:p>
        </p:txBody>
      </p:sp>
      <p:sp>
        <p:nvSpPr>
          <p:cNvPr id="85" name="Rectangle 44"/>
          <p:cNvSpPr>
            <a:spLocks noChangeArrowheads="1"/>
          </p:cNvSpPr>
          <p:nvPr/>
        </p:nvSpPr>
        <p:spPr bwMode="auto">
          <a:xfrm>
            <a:off x="4643438" y="3645024"/>
            <a:ext cx="4148137" cy="360362"/>
          </a:xfrm>
          <a:prstGeom prst="rect">
            <a:avLst/>
          </a:prstGeom>
          <a:solidFill>
            <a:srgbClr val="99CC00"/>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400" b="1" dirty="0" smtClean="0">
                <a:solidFill>
                  <a:srgbClr val="000000"/>
                </a:solidFill>
                <a:latin typeface="Arial" charset="0"/>
                <a:cs typeface="Arial" charset="0"/>
              </a:rPr>
              <a:t>Guarantee of loss coverage</a:t>
            </a:r>
            <a:endParaRPr lang="en-US" altLang="pl-PL" sz="1400" b="1" dirty="0">
              <a:solidFill>
                <a:srgbClr val="000000"/>
              </a:solidFill>
              <a:latin typeface="Arial" charset="0"/>
              <a:cs typeface="Arial" charset="0"/>
            </a:endParaRPr>
          </a:p>
        </p:txBody>
      </p:sp>
      <p:sp>
        <p:nvSpPr>
          <p:cNvPr id="86" name="Rectangle 29"/>
          <p:cNvSpPr>
            <a:spLocks noChangeArrowheads="1"/>
          </p:cNvSpPr>
          <p:nvPr/>
        </p:nvSpPr>
        <p:spPr bwMode="auto">
          <a:xfrm>
            <a:off x="539750" y="4149725"/>
            <a:ext cx="3671888" cy="719138"/>
          </a:xfrm>
          <a:prstGeom prst="rect">
            <a:avLst/>
          </a:prstGeom>
          <a:solidFill>
            <a:schemeClr val="bg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pl-PL" altLang="pl-PL" sz="1100" b="1" dirty="0" smtClean="0">
                <a:solidFill>
                  <a:prstClr val="black"/>
                </a:solidFill>
                <a:latin typeface="Arial" charset="0"/>
                <a:cs typeface="Arial" charset="0"/>
              </a:rPr>
              <a:t>A </a:t>
            </a:r>
            <a:r>
              <a:rPr lang="en-US" altLang="pl-PL" sz="1100" b="1" dirty="0" smtClean="0">
                <a:solidFill>
                  <a:prstClr val="black"/>
                </a:solidFill>
                <a:latin typeface="Arial" charset="0"/>
                <a:cs typeface="Arial" charset="0"/>
              </a:rPr>
              <a:t>subsidy is granted </a:t>
            </a:r>
            <a:r>
              <a:rPr lang="pl-PL" altLang="pl-PL" sz="1100" b="1" dirty="0" smtClean="0">
                <a:solidFill>
                  <a:prstClr val="black"/>
                </a:solidFill>
                <a:latin typeface="Arial" charset="0"/>
                <a:cs typeface="Arial" charset="0"/>
              </a:rPr>
              <a:t>to </a:t>
            </a:r>
            <a:r>
              <a:rPr lang="pl-PL" altLang="pl-PL" sz="1100" b="1" dirty="0" err="1" smtClean="0">
                <a:solidFill>
                  <a:prstClr val="black"/>
                </a:solidFill>
                <a:latin typeface="Arial" charset="0"/>
                <a:cs typeface="Arial" charset="0"/>
              </a:rPr>
              <a:t>cover</a:t>
            </a:r>
            <a:r>
              <a:rPr lang="pl-PL" altLang="pl-PL" sz="1100" b="1" dirty="0" smtClean="0">
                <a:solidFill>
                  <a:prstClr val="black"/>
                </a:solidFill>
                <a:latin typeface="Arial" charset="0"/>
                <a:cs typeface="Arial" charset="0"/>
              </a:rPr>
              <a:t> </a:t>
            </a:r>
            <a:r>
              <a:rPr lang="en-US" altLang="pl-PL" sz="1100" b="1" dirty="0" smtClean="0">
                <a:solidFill>
                  <a:prstClr val="black"/>
                </a:solidFill>
                <a:latin typeface="Arial" charset="0"/>
                <a:cs typeface="Arial" charset="0"/>
              </a:rPr>
              <a:t>the difference between the value of acquired property rights and liabilities arising from guaranteed funds</a:t>
            </a:r>
            <a:endParaRPr lang="en-US" altLang="pl-PL" sz="1100" b="1" dirty="0">
              <a:solidFill>
                <a:prstClr val="black"/>
              </a:solidFill>
              <a:latin typeface="Arial" charset="0"/>
              <a:cs typeface="Arial" charset="0"/>
            </a:endParaRPr>
          </a:p>
        </p:txBody>
      </p:sp>
      <p:sp>
        <p:nvSpPr>
          <p:cNvPr id="87" name="Rectangle 30"/>
          <p:cNvSpPr>
            <a:spLocks noChangeArrowheads="1"/>
          </p:cNvSpPr>
          <p:nvPr/>
        </p:nvSpPr>
        <p:spPr bwMode="auto">
          <a:xfrm>
            <a:off x="539750" y="4940871"/>
            <a:ext cx="3671888" cy="720377"/>
          </a:xfrm>
          <a:prstGeom prst="rect">
            <a:avLst/>
          </a:prstGeom>
          <a:solidFill>
            <a:schemeClr val="bg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fontAlgn="base" hangingPunct="1">
              <a:spcBef>
                <a:spcPct val="0"/>
              </a:spcBef>
              <a:spcAft>
                <a:spcPct val="0"/>
              </a:spcAft>
              <a:buFontTx/>
              <a:buNone/>
            </a:pPr>
            <a:r>
              <a:rPr lang="en-US" altLang="pl-PL" sz="1100" b="1" dirty="0" smtClean="0">
                <a:solidFill>
                  <a:prstClr val="black"/>
                </a:solidFill>
                <a:latin typeface="Arial" charset="0"/>
                <a:cs typeface="Arial" charset="0"/>
              </a:rPr>
              <a:t>The value of the acquired property rights arising from guaranteed funds is determined based on cash accounting records as </a:t>
            </a:r>
            <a:r>
              <a:rPr lang="pl-PL" altLang="pl-PL" sz="1100" b="1" dirty="0" err="1" smtClean="0">
                <a:solidFill>
                  <a:prstClr val="black"/>
                </a:solidFill>
                <a:latin typeface="Arial" charset="0"/>
                <a:cs typeface="Arial" charset="0"/>
              </a:rPr>
              <a:t>at</a:t>
            </a:r>
            <a:r>
              <a:rPr lang="pl-PL" altLang="pl-PL" sz="1100" b="1" dirty="0" smtClean="0">
                <a:solidFill>
                  <a:prstClr val="black"/>
                </a:solidFill>
                <a:latin typeface="Arial" charset="0"/>
                <a:cs typeface="Arial" charset="0"/>
              </a:rPr>
              <a:t> </a:t>
            </a:r>
            <a:r>
              <a:rPr lang="en-US" altLang="pl-PL" sz="1100" b="1" dirty="0" smtClean="0">
                <a:solidFill>
                  <a:prstClr val="black"/>
                </a:solidFill>
                <a:latin typeface="Arial" charset="0"/>
                <a:cs typeface="Arial" charset="0"/>
              </a:rPr>
              <a:t>the date of acquisition</a:t>
            </a:r>
            <a:endParaRPr lang="en-US" altLang="pl-PL" sz="1100" b="1" dirty="0">
              <a:solidFill>
                <a:prstClr val="black"/>
              </a:solidFill>
              <a:latin typeface="Arial" charset="0"/>
              <a:cs typeface="Arial" charset="0"/>
            </a:endParaRPr>
          </a:p>
        </p:txBody>
      </p:sp>
      <p:sp>
        <p:nvSpPr>
          <p:cNvPr id="88" name="Rectangle 29"/>
          <p:cNvSpPr>
            <a:spLocks noChangeArrowheads="1"/>
          </p:cNvSpPr>
          <p:nvPr/>
        </p:nvSpPr>
        <p:spPr bwMode="auto">
          <a:xfrm>
            <a:off x="4932363" y="4077096"/>
            <a:ext cx="3600450" cy="2592264"/>
          </a:xfrm>
          <a:prstGeom prst="rect">
            <a:avLst/>
          </a:prstGeom>
          <a:solidFill>
            <a:schemeClr val="bg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fontAlgn="base" hangingPunct="1">
              <a:spcBef>
                <a:spcPct val="0"/>
              </a:spcBef>
              <a:spcAft>
                <a:spcPts val="1000"/>
              </a:spcAft>
              <a:buFontTx/>
              <a:buNone/>
            </a:pPr>
            <a:r>
              <a:rPr lang="pl-PL" altLang="pl-PL" sz="1100" b="1" dirty="0" smtClean="0">
                <a:solidFill>
                  <a:prstClr val="black"/>
                </a:solidFill>
                <a:latin typeface="Arial" charset="0"/>
                <a:cs typeface="Arial" charset="0"/>
              </a:rPr>
              <a:t>A </a:t>
            </a:r>
            <a:r>
              <a:rPr lang="en-US" altLang="pl-PL" sz="1100" b="1" dirty="0" smtClean="0">
                <a:solidFill>
                  <a:prstClr val="black"/>
                </a:solidFill>
                <a:latin typeface="Arial" charset="0"/>
                <a:cs typeface="Arial" charset="0"/>
              </a:rPr>
              <a:t>guarantee of loss coverage may be given up to 100% of the balance sheet value of the acquired property rights or obligations, in particular: </a:t>
            </a:r>
          </a:p>
          <a:p>
            <a:pPr algn="just" eaLnBrk="1" fontAlgn="base" hangingPunct="1">
              <a:spcBef>
                <a:spcPct val="0"/>
              </a:spcBef>
              <a:spcAft>
                <a:spcPts val="1000"/>
              </a:spcAft>
              <a:buFontTx/>
              <a:buNone/>
            </a:pPr>
            <a:r>
              <a:rPr lang="en-US" altLang="pl-PL" sz="1100" b="1" dirty="0" smtClean="0">
                <a:solidFill>
                  <a:prstClr val="black"/>
                </a:solidFill>
                <a:latin typeface="Arial" charset="0"/>
                <a:cs typeface="Arial" charset="0"/>
              </a:rPr>
              <a:t>1) loans to households for consumption;</a:t>
            </a:r>
          </a:p>
          <a:p>
            <a:pPr algn="just" eaLnBrk="1" fontAlgn="base" hangingPunct="1">
              <a:spcBef>
                <a:spcPct val="0"/>
              </a:spcBef>
              <a:spcAft>
                <a:spcPts val="1000"/>
              </a:spcAft>
              <a:buFontTx/>
              <a:buNone/>
            </a:pPr>
            <a:r>
              <a:rPr lang="en-US" altLang="pl-PL" sz="1100" b="1" dirty="0" smtClean="0">
                <a:solidFill>
                  <a:prstClr val="black"/>
                </a:solidFill>
                <a:latin typeface="Arial" charset="0"/>
                <a:cs typeface="Arial" charset="0"/>
              </a:rPr>
              <a:t>2) mortgage loans to households;</a:t>
            </a:r>
          </a:p>
          <a:p>
            <a:pPr algn="just" eaLnBrk="1" fontAlgn="base" hangingPunct="1">
              <a:spcBef>
                <a:spcPct val="0"/>
              </a:spcBef>
              <a:spcAft>
                <a:spcPts val="1000"/>
              </a:spcAft>
              <a:buFontTx/>
              <a:buNone/>
            </a:pPr>
            <a:r>
              <a:rPr lang="en-US" altLang="pl-PL" sz="1100" b="1" dirty="0" smtClean="0">
                <a:solidFill>
                  <a:prstClr val="black"/>
                </a:solidFill>
                <a:latin typeface="Arial" charset="0"/>
                <a:cs typeface="Arial" charset="0"/>
              </a:rPr>
              <a:t>3) shares</a:t>
            </a:r>
          </a:p>
          <a:p>
            <a:pPr algn="just" eaLnBrk="1" fontAlgn="base" hangingPunct="1">
              <a:spcBef>
                <a:spcPct val="0"/>
              </a:spcBef>
              <a:spcAft>
                <a:spcPts val="1000"/>
              </a:spcAft>
              <a:buFontTx/>
              <a:buNone/>
            </a:pPr>
            <a:r>
              <a:rPr lang="en-US" altLang="pl-PL" sz="1100" b="1" dirty="0" smtClean="0">
                <a:solidFill>
                  <a:prstClr val="black"/>
                </a:solidFill>
                <a:latin typeface="Arial" charset="0"/>
                <a:cs typeface="Arial" charset="0"/>
              </a:rPr>
              <a:t>4) debt securities</a:t>
            </a:r>
          </a:p>
          <a:p>
            <a:pPr algn="just" eaLnBrk="1" fontAlgn="base" hangingPunct="1">
              <a:spcBef>
                <a:spcPct val="0"/>
              </a:spcBef>
              <a:spcAft>
                <a:spcPts val="1000"/>
              </a:spcAft>
              <a:buFontTx/>
              <a:buNone/>
            </a:pPr>
            <a:r>
              <a:rPr lang="en-US" altLang="pl-PL" sz="1100" b="1" dirty="0" smtClean="0">
                <a:solidFill>
                  <a:prstClr val="black"/>
                </a:solidFill>
                <a:latin typeface="Arial" charset="0"/>
                <a:cs typeface="Arial" charset="0"/>
              </a:rPr>
              <a:t>5) units of investment funds on the money market</a:t>
            </a:r>
          </a:p>
          <a:p>
            <a:pPr marL="180975" indent="-180975" algn="just" eaLnBrk="1" fontAlgn="base" hangingPunct="1">
              <a:spcBef>
                <a:spcPct val="0"/>
              </a:spcBef>
              <a:spcAft>
                <a:spcPts val="1000"/>
              </a:spcAft>
              <a:buFontTx/>
              <a:buNone/>
            </a:pPr>
            <a:r>
              <a:rPr lang="en-US" altLang="pl-PL" sz="1100" b="1" dirty="0" smtClean="0">
                <a:solidFill>
                  <a:prstClr val="black"/>
                </a:solidFill>
                <a:latin typeface="Arial" charset="0"/>
                <a:cs typeface="Arial" charset="0"/>
              </a:rPr>
              <a:t>6) investment certificates of closed investment funds</a:t>
            </a:r>
            <a:endParaRPr lang="en-US" altLang="pl-PL" sz="1100" b="1" dirty="0">
              <a:solidFill>
                <a:prstClr val="black"/>
              </a:solidFill>
              <a:latin typeface="Arial" charset="0"/>
              <a:cs typeface="Times New Roman" pitchFamily="18" charset="0"/>
            </a:endParaRPr>
          </a:p>
        </p:txBody>
      </p:sp>
      <p:sp>
        <p:nvSpPr>
          <p:cNvPr id="89" name="Oval 32"/>
          <p:cNvSpPr>
            <a:spLocks noChangeArrowheads="1"/>
          </p:cNvSpPr>
          <p:nvPr/>
        </p:nvSpPr>
        <p:spPr bwMode="auto">
          <a:xfrm>
            <a:off x="250825" y="4149080"/>
            <a:ext cx="254000" cy="252412"/>
          </a:xfrm>
          <a:prstGeom prst="ellipse">
            <a:avLst/>
          </a:prstGeom>
          <a:solidFill>
            <a:srgbClr val="99CCFF">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200" b="1" dirty="0" smtClean="0">
                <a:solidFill>
                  <a:srgbClr val="000000"/>
                </a:solidFill>
                <a:latin typeface="Arial" charset="0"/>
                <a:cs typeface="Arial" charset="0"/>
              </a:rPr>
              <a:t>1</a:t>
            </a:r>
            <a:endParaRPr lang="en-US" altLang="pl-PL" sz="1200" b="1" dirty="0">
              <a:solidFill>
                <a:srgbClr val="000000"/>
              </a:solidFill>
              <a:latin typeface="Arial" charset="0"/>
              <a:cs typeface="Arial" charset="0"/>
            </a:endParaRPr>
          </a:p>
        </p:txBody>
      </p:sp>
      <p:sp>
        <p:nvSpPr>
          <p:cNvPr id="90" name="Oval 32"/>
          <p:cNvSpPr>
            <a:spLocks noChangeArrowheads="1"/>
          </p:cNvSpPr>
          <p:nvPr/>
        </p:nvSpPr>
        <p:spPr bwMode="auto">
          <a:xfrm>
            <a:off x="250825" y="4941168"/>
            <a:ext cx="254000" cy="252413"/>
          </a:xfrm>
          <a:prstGeom prst="ellipse">
            <a:avLst/>
          </a:prstGeom>
          <a:solidFill>
            <a:srgbClr val="99CCFF">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200" b="1" dirty="0" smtClean="0">
                <a:solidFill>
                  <a:srgbClr val="000000"/>
                </a:solidFill>
                <a:latin typeface="Arial" charset="0"/>
                <a:cs typeface="Arial" charset="0"/>
              </a:rPr>
              <a:t>2</a:t>
            </a:r>
            <a:endParaRPr lang="en-US" altLang="pl-PL" sz="1200" b="1" dirty="0">
              <a:solidFill>
                <a:srgbClr val="000000"/>
              </a:solidFill>
              <a:latin typeface="Arial" charset="0"/>
              <a:cs typeface="Arial" charset="0"/>
            </a:endParaRPr>
          </a:p>
        </p:txBody>
      </p:sp>
      <p:sp>
        <p:nvSpPr>
          <p:cNvPr id="91" name="Rectangle 45"/>
          <p:cNvSpPr>
            <a:spLocks noChangeArrowheads="1"/>
          </p:cNvSpPr>
          <p:nvPr/>
        </p:nvSpPr>
        <p:spPr bwMode="auto">
          <a:xfrm>
            <a:off x="323850" y="980728"/>
            <a:ext cx="8467725" cy="2519362"/>
          </a:xfrm>
          <a:prstGeom prst="rect">
            <a:avLst/>
          </a:prstGeom>
          <a:solidFill>
            <a:srgbClr val="FFCC00">
              <a:alpha val="89803"/>
            </a:srgbClr>
          </a:solidFill>
          <a:ln w="9525">
            <a:solidFill>
              <a:schemeClr val="bg2"/>
            </a:solidFill>
            <a:round/>
            <a:headEnd/>
            <a:tailEnd/>
          </a:ln>
          <a:effectLst/>
          <a:extLst/>
        </p:spPr>
        <p:txBody>
          <a:bodyPr anchor="ctr"/>
          <a:lstStyle/>
          <a:p>
            <a:pPr algn="just">
              <a:defRPr/>
            </a:pPr>
            <a:r>
              <a:rPr lang="en-US" altLang="pl-PL" sz="1300" b="1" dirty="0" smtClean="0">
                <a:solidFill>
                  <a:srgbClr val="000000"/>
                </a:solidFill>
                <a:latin typeface="Arial" panose="020B0604020202020204" pitchFamily="34" charset="0"/>
                <a:cs typeface="Arial" panose="020B0604020202020204" pitchFamily="34" charset="0"/>
              </a:rPr>
              <a:t>1. </a:t>
            </a:r>
            <a:r>
              <a:rPr lang="pl-PL" altLang="pl-PL" sz="1300" b="1" dirty="0" smtClean="0">
                <a:solidFill>
                  <a:srgbClr val="000000"/>
                </a:solidFill>
                <a:latin typeface="Arial" panose="020B0604020202020204" pitchFamily="34" charset="0"/>
                <a:cs typeface="Arial" panose="020B0604020202020204" pitchFamily="34" charset="0"/>
              </a:rPr>
              <a:t>BFG </a:t>
            </a:r>
            <a:r>
              <a:rPr lang="en-US" altLang="pl-PL" sz="1300" b="1" dirty="0" smtClean="0">
                <a:solidFill>
                  <a:srgbClr val="000000"/>
                </a:solidFill>
                <a:latin typeface="Arial" panose="020B0604020202020204" pitchFamily="34" charset="0"/>
                <a:cs typeface="Arial" panose="020B0604020202020204" pitchFamily="34" charset="0"/>
              </a:rPr>
              <a:t>may provide assistance in the form of: </a:t>
            </a:r>
          </a:p>
          <a:p>
            <a:pPr marL="628650" lvl="1" indent="-171450" algn="just">
              <a:spcBef>
                <a:spcPts val="400"/>
              </a:spcBef>
              <a:buFont typeface="Arial" panose="020B0604020202020204" pitchFamily="34" charset="0"/>
              <a:buChar char="•"/>
              <a:defRPr/>
            </a:pPr>
            <a:r>
              <a:rPr lang="en-US" altLang="pl-PL" sz="1300" b="1" dirty="0" smtClean="0">
                <a:solidFill>
                  <a:srgbClr val="000000"/>
                </a:solidFill>
                <a:latin typeface="Arial" panose="020B0604020202020204" pitchFamily="34" charset="0"/>
                <a:cs typeface="Arial" panose="020B0604020202020204" pitchFamily="34" charset="0"/>
              </a:rPr>
              <a:t>total or partial guarantees to cover losses arising from risks associated with acquired property rights or liabilities</a:t>
            </a:r>
          </a:p>
          <a:p>
            <a:pPr marL="628650" lvl="1" indent="-171450" algn="just">
              <a:spcBef>
                <a:spcPts val="400"/>
              </a:spcBef>
              <a:buFont typeface="Arial" panose="020B0604020202020204" pitchFamily="34" charset="0"/>
              <a:buChar char="•"/>
              <a:defRPr/>
            </a:pPr>
            <a:r>
              <a:rPr lang="en-US" altLang="pl-PL" sz="1300" b="1" dirty="0" smtClean="0">
                <a:solidFill>
                  <a:srgbClr val="000000"/>
                </a:solidFill>
                <a:latin typeface="Arial" panose="020B0604020202020204" pitchFamily="34" charset="0"/>
                <a:cs typeface="Arial" panose="020B0604020202020204" pitchFamily="34" charset="0"/>
              </a:rPr>
              <a:t>subsidies to cover the difference between the value of acquired property rights and liabilities</a:t>
            </a:r>
          </a:p>
          <a:p>
            <a:pPr marL="628650" lvl="1" indent="-171450" algn="just">
              <a:spcBef>
                <a:spcPts val="400"/>
              </a:spcBef>
              <a:buFont typeface="Arial" panose="020B0604020202020204" pitchFamily="34" charset="0"/>
              <a:buChar char="•"/>
              <a:defRPr/>
            </a:pPr>
            <a:r>
              <a:rPr lang="en-US" altLang="pl-PL" sz="1300" b="1" dirty="0" smtClean="0">
                <a:solidFill>
                  <a:srgbClr val="000000"/>
                </a:solidFill>
                <a:latin typeface="Arial" panose="020B0604020202020204" pitchFamily="34" charset="0"/>
                <a:cs typeface="Arial" panose="020B0604020202020204" pitchFamily="34" charset="0"/>
              </a:rPr>
              <a:t>loans</a:t>
            </a:r>
          </a:p>
          <a:p>
            <a:pPr marL="628650" lvl="1" indent="-171450" algn="just">
              <a:spcBef>
                <a:spcPts val="400"/>
              </a:spcBef>
              <a:buFont typeface="Arial" panose="020B0604020202020204" pitchFamily="34" charset="0"/>
              <a:buChar char="•"/>
              <a:defRPr/>
            </a:pPr>
            <a:r>
              <a:rPr lang="en-US" altLang="pl-PL" sz="1300" b="1" dirty="0" smtClean="0">
                <a:solidFill>
                  <a:srgbClr val="000000"/>
                </a:solidFill>
                <a:latin typeface="Arial" panose="020B0604020202020204" pitchFamily="34" charset="0"/>
                <a:cs typeface="Arial" panose="020B0604020202020204" pitchFamily="34" charset="0"/>
              </a:rPr>
              <a:t>guarantees</a:t>
            </a:r>
          </a:p>
          <a:p>
            <a:pPr marL="628650" lvl="1" indent="-171450" algn="just">
              <a:spcBef>
                <a:spcPts val="400"/>
              </a:spcBef>
              <a:buFont typeface="Arial" panose="020B0604020202020204" pitchFamily="34" charset="0"/>
              <a:buChar char="•"/>
              <a:defRPr/>
            </a:pPr>
            <a:r>
              <a:rPr lang="pl-PL" altLang="pl-PL" sz="1300" b="1" dirty="0">
                <a:solidFill>
                  <a:srgbClr val="000000"/>
                </a:solidFill>
                <a:latin typeface="Arial" panose="020B0604020202020204" pitchFamily="34" charset="0"/>
                <a:cs typeface="Arial" panose="020B0604020202020204" pitchFamily="34" charset="0"/>
              </a:rPr>
              <a:t>s</a:t>
            </a:r>
            <a:r>
              <a:rPr lang="en-US" altLang="pl-PL" sz="1300" b="1" dirty="0" err="1" smtClean="0">
                <a:solidFill>
                  <a:srgbClr val="000000"/>
                </a:solidFill>
                <a:latin typeface="Arial" panose="020B0604020202020204" pitchFamily="34" charset="0"/>
                <a:cs typeface="Arial" panose="020B0604020202020204" pitchFamily="34" charset="0"/>
              </a:rPr>
              <a:t>ubscription</a:t>
            </a:r>
            <a:r>
              <a:rPr lang="pl-PL" altLang="pl-PL" sz="1300" b="1" dirty="0" smtClean="0">
                <a:solidFill>
                  <a:srgbClr val="000000"/>
                </a:solidFill>
                <a:latin typeface="Arial" panose="020B0604020202020204" pitchFamily="34" charset="0"/>
                <a:cs typeface="Arial" panose="020B0604020202020204" pitchFamily="34" charset="0"/>
              </a:rPr>
              <a:t> of </a:t>
            </a:r>
            <a:r>
              <a:rPr lang="en-US" altLang="pl-PL" sz="1300" b="1" dirty="0" smtClean="0">
                <a:solidFill>
                  <a:srgbClr val="000000"/>
                </a:solidFill>
                <a:latin typeface="Arial" panose="020B0604020202020204" pitchFamily="34" charset="0"/>
                <a:cs typeface="Arial" panose="020B0604020202020204" pitchFamily="34" charset="0"/>
              </a:rPr>
              <a:t>shares of the acquiring bank</a:t>
            </a:r>
          </a:p>
          <a:p>
            <a:pPr algn="just">
              <a:spcBef>
                <a:spcPts val="1200"/>
              </a:spcBef>
              <a:defRPr/>
            </a:pPr>
            <a:r>
              <a:rPr lang="en-US" altLang="pl-PL" sz="1300" b="1" dirty="0" smtClean="0">
                <a:solidFill>
                  <a:srgbClr val="000000"/>
                </a:solidFill>
                <a:latin typeface="Arial" panose="020B0604020202020204" pitchFamily="34" charset="0"/>
                <a:cs typeface="Arial" panose="020B0604020202020204" pitchFamily="34" charset="0"/>
              </a:rPr>
              <a:t>2. </a:t>
            </a:r>
            <a:r>
              <a:rPr lang="pl-PL" altLang="pl-PL" sz="1300" b="1" dirty="0" smtClean="0">
                <a:solidFill>
                  <a:srgbClr val="000000"/>
                </a:solidFill>
                <a:latin typeface="Arial" panose="020B0604020202020204" pitchFamily="34" charset="0"/>
                <a:cs typeface="Arial" panose="020B0604020202020204" pitchFamily="34" charset="0"/>
              </a:rPr>
              <a:t>In </a:t>
            </a:r>
            <a:r>
              <a:rPr lang="en-US" altLang="pl-PL" sz="1300" b="1" dirty="0" smtClean="0">
                <a:solidFill>
                  <a:srgbClr val="000000"/>
                </a:solidFill>
                <a:latin typeface="Arial" panose="020B0604020202020204" pitchFamily="34" charset="0"/>
                <a:cs typeface="Arial" panose="020B0604020202020204" pitchFamily="34" charset="0"/>
              </a:rPr>
              <a:t>providing support </a:t>
            </a:r>
            <a:r>
              <a:rPr lang="pl-PL" altLang="pl-PL" sz="1300" b="1" dirty="0" smtClean="0">
                <a:solidFill>
                  <a:srgbClr val="000000"/>
                </a:solidFill>
                <a:latin typeface="Arial" panose="020B0604020202020204" pitchFamily="34" charset="0"/>
                <a:cs typeface="Arial" panose="020B0604020202020204" pitchFamily="34" charset="0"/>
              </a:rPr>
              <a:t>BFG </a:t>
            </a:r>
            <a:r>
              <a:rPr lang="en-US" altLang="pl-PL" sz="1300" b="1" dirty="0" smtClean="0">
                <a:solidFill>
                  <a:srgbClr val="000000"/>
                </a:solidFill>
                <a:latin typeface="Arial" panose="020B0604020202020204" pitchFamily="34" charset="0"/>
                <a:cs typeface="Arial" panose="020B0604020202020204" pitchFamily="34" charset="0"/>
              </a:rPr>
              <a:t>has the right to </a:t>
            </a:r>
            <a:r>
              <a:rPr lang="pl-PL" altLang="pl-PL" sz="1300" b="1" dirty="0" err="1" smtClean="0">
                <a:solidFill>
                  <a:srgbClr val="000000"/>
                </a:solidFill>
                <a:latin typeface="Arial" panose="020B0604020202020204" pitchFamily="34" charset="0"/>
                <a:cs typeface="Arial" panose="020B0604020202020204" pitchFamily="34" charset="0"/>
              </a:rPr>
              <a:t>participate</a:t>
            </a:r>
            <a:r>
              <a:rPr lang="pl-PL" altLang="pl-PL" sz="1300" b="1" dirty="0" smtClean="0">
                <a:solidFill>
                  <a:srgbClr val="000000"/>
                </a:solidFill>
                <a:latin typeface="Arial" panose="020B0604020202020204" pitchFamily="34" charset="0"/>
                <a:cs typeface="Arial" panose="020B0604020202020204" pitchFamily="34" charset="0"/>
              </a:rPr>
              <a:t> in </a:t>
            </a:r>
            <a:r>
              <a:rPr lang="en-US" altLang="pl-PL" sz="1300" b="1" dirty="0" smtClean="0">
                <a:solidFill>
                  <a:srgbClr val="000000"/>
                </a:solidFill>
                <a:latin typeface="Arial" panose="020B0604020202020204" pitchFamily="34" charset="0"/>
                <a:cs typeface="Arial" panose="020B0604020202020204" pitchFamily="34" charset="0"/>
              </a:rPr>
              <a:t>profits relating to acquired property rights  </a:t>
            </a:r>
          </a:p>
          <a:p>
            <a:pPr algn="just">
              <a:spcBef>
                <a:spcPts val="1200"/>
              </a:spcBef>
              <a:defRPr/>
            </a:pPr>
            <a:r>
              <a:rPr lang="en-US" altLang="pl-PL" sz="1300" b="1" dirty="0" smtClean="0">
                <a:solidFill>
                  <a:srgbClr val="000000"/>
                </a:solidFill>
                <a:latin typeface="Arial" panose="020B0604020202020204" pitchFamily="34" charset="0"/>
                <a:cs typeface="Arial" panose="020B0604020202020204" pitchFamily="34" charset="0"/>
              </a:rPr>
              <a:t>3. Detailed conditions for support are defined in individual agreements</a:t>
            </a:r>
            <a:endParaRPr lang="en-US" sz="1300" b="1" dirty="0">
              <a:solidFill>
                <a:prstClr val="black"/>
              </a:solidFill>
              <a:latin typeface="Arial" panose="020B0604020202020204" pitchFamily="34" charset="0"/>
              <a:cs typeface="Arial" panose="020B0604020202020204" pitchFamily="34" charset="0"/>
            </a:endParaRPr>
          </a:p>
        </p:txBody>
      </p:sp>
      <p:sp>
        <p:nvSpPr>
          <p:cNvPr id="92" name="Rectangle 30"/>
          <p:cNvSpPr>
            <a:spLocks noChangeArrowheads="1"/>
          </p:cNvSpPr>
          <p:nvPr/>
        </p:nvSpPr>
        <p:spPr bwMode="auto">
          <a:xfrm>
            <a:off x="539750" y="5769670"/>
            <a:ext cx="3671888" cy="395634"/>
          </a:xfrm>
          <a:prstGeom prst="rect">
            <a:avLst/>
          </a:prstGeom>
          <a:solidFill>
            <a:schemeClr val="bg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altLang="pl-PL" sz="1100" b="1" dirty="0" smtClean="0">
                <a:solidFill>
                  <a:prstClr val="black"/>
                </a:solidFill>
                <a:latin typeface="Arial" charset="0"/>
                <a:cs typeface="Arial" charset="0"/>
              </a:rPr>
              <a:t>The subsidy is paid under the terms of </a:t>
            </a:r>
            <a:r>
              <a:rPr lang="pl-PL" altLang="pl-PL" sz="1100" b="1" dirty="0" err="1" smtClean="0">
                <a:solidFill>
                  <a:prstClr val="black"/>
                </a:solidFill>
                <a:latin typeface="Arial" charset="0"/>
                <a:cs typeface="Arial" charset="0"/>
              </a:rPr>
              <a:t>an</a:t>
            </a:r>
            <a:r>
              <a:rPr lang="pl-PL" altLang="pl-PL" sz="1100" b="1" dirty="0" smtClean="0">
                <a:solidFill>
                  <a:prstClr val="black"/>
                </a:solidFill>
                <a:latin typeface="Arial" charset="0"/>
                <a:cs typeface="Arial" charset="0"/>
              </a:rPr>
              <a:t> </a:t>
            </a:r>
            <a:r>
              <a:rPr lang="en-US" altLang="pl-PL" sz="1100" b="1" dirty="0" smtClean="0">
                <a:solidFill>
                  <a:prstClr val="black"/>
                </a:solidFill>
                <a:latin typeface="Arial" charset="0"/>
                <a:cs typeface="Arial" charset="0"/>
              </a:rPr>
              <a:t>individual agreement</a:t>
            </a:r>
            <a:endParaRPr lang="en-US" altLang="pl-PL" sz="1100" b="1" dirty="0">
              <a:solidFill>
                <a:prstClr val="black"/>
              </a:solidFill>
              <a:latin typeface="Arial" charset="0"/>
              <a:cs typeface="Arial" charset="0"/>
            </a:endParaRPr>
          </a:p>
        </p:txBody>
      </p:sp>
      <p:sp>
        <p:nvSpPr>
          <p:cNvPr id="93" name="Rectangle 30"/>
          <p:cNvSpPr>
            <a:spLocks noChangeArrowheads="1"/>
          </p:cNvSpPr>
          <p:nvPr/>
        </p:nvSpPr>
        <p:spPr bwMode="auto">
          <a:xfrm>
            <a:off x="539750" y="6254452"/>
            <a:ext cx="3671888" cy="342900"/>
          </a:xfrm>
          <a:prstGeom prst="rect">
            <a:avLst/>
          </a:prstGeom>
          <a:solidFill>
            <a:schemeClr val="bg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altLang="pl-PL" sz="1100" b="1" dirty="0" smtClean="0">
                <a:solidFill>
                  <a:prstClr val="black"/>
                </a:solidFill>
                <a:latin typeface="Arial" charset="0"/>
                <a:cs typeface="Arial" charset="0"/>
              </a:rPr>
              <a:t>The obligations of the transferee are specified in the </a:t>
            </a:r>
            <a:r>
              <a:rPr lang="pl-PL" altLang="pl-PL" sz="1100" b="1" dirty="0" err="1" smtClean="0">
                <a:solidFill>
                  <a:prstClr val="black"/>
                </a:solidFill>
                <a:latin typeface="Arial" charset="0"/>
                <a:cs typeface="Arial" charset="0"/>
              </a:rPr>
              <a:t>subsidy</a:t>
            </a:r>
            <a:r>
              <a:rPr lang="pl-PL" altLang="pl-PL" sz="1100" b="1" dirty="0" smtClean="0">
                <a:solidFill>
                  <a:prstClr val="black"/>
                </a:solidFill>
                <a:latin typeface="Arial" charset="0"/>
                <a:cs typeface="Arial" charset="0"/>
              </a:rPr>
              <a:t> </a:t>
            </a:r>
            <a:r>
              <a:rPr lang="en-US" altLang="pl-PL" sz="1100" b="1" dirty="0" smtClean="0">
                <a:solidFill>
                  <a:prstClr val="black"/>
                </a:solidFill>
                <a:latin typeface="Arial" charset="0"/>
                <a:cs typeface="Arial" charset="0"/>
              </a:rPr>
              <a:t>agreement</a:t>
            </a:r>
            <a:endParaRPr lang="en-US" altLang="pl-PL" sz="1100" b="1" dirty="0">
              <a:solidFill>
                <a:prstClr val="black"/>
              </a:solidFill>
              <a:latin typeface="Arial" charset="0"/>
              <a:cs typeface="Arial" charset="0"/>
            </a:endParaRPr>
          </a:p>
        </p:txBody>
      </p:sp>
      <p:sp>
        <p:nvSpPr>
          <p:cNvPr id="94" name="Oval 32"/>
          <p:cNvSpPr>
            <a:spLocks noChangeArrowheads="1"/>
          </p:cNvSpPr>
          <p:nvPr/>
        </p:nvSpPr>
        <p:spPr bwMode="auto">
          <a:xfrm>
            <a:off x="250825" y="5842471"/>
            <a:ext cx="254000" cy="250825"/>
          </a:xfrm>
          <a:prstGeom prst="ellipse">
            <a:avLst/>
          </a:prstGeom>
          <a:solidFill>
            <a:srgbClr val="99CCFF">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200" b="1" dirty="0" smtClean="0">
                <a:solidFill>
                  <a:srgbClr val="000000"/>
                </a:solidFill>
                <a:latin typeface="Arial" charset="0"/>
                <a:cs typeface="Arial" charset="0"/>
              </a:rPr>
              <a:t>3</a:t>
            </a:r>
            <a:endParaRPr lang="en-US" altLang="pl-PL" sz="1200" b="1" dirty="0">
              <a:solidFill>
                <a:srgbClr val="000000"/>
              </a:solidFill>
              <a:latin typeface="Arial" charset="0"/>
              <a:cs typeface="Arial" charset="0"/>
            </a:endParaRPr>
          </a:p>
        </p:txBody>
      </p:sp>
      <p:sp>
        <p:nvSpPr>
          <p:cNvPr id="95" name="Oval 32"/>
          <p:cNvSpPr>
            <a:spLocks noChangeArrowheads="1"/>
          </p:cNvSpPr>
          <p:nvPr/>
        </p:nvSpPr>
        <p:spPr bwMode="auto">
          <a:xfrm>
            <a:off x="250825" y="6272932"/>
            <a:ext cx="254000" cy="252412"/>
          </a:xfrm>
          <a:prstGeom prst="ellipse">
            <a:avLst/>
          </a:prstGeom>
          <a:solidFill>
            <a:srgbClr val="99CCFF">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200" b="1" dirty="0" smtClean="0">
                <a:solidFill>
                  <a:srgbClr val="000000"/>
                </a:solidFill>
                <a:latin typeface="Arial" charset="0"/>
                <a:cs typeface="Arial" charset="0"/>
              </a:rPr>
              <a:t>4</a:t>
            </a:r>
            <a:endParaRPr lang="en-US" altLang="pl-PL" sz="1200" b="1" dirty="0">
              <a:solidFill>
                <a:srgbClr val="000000"/>
              </a:solidFill>
              <a:latin typeface="Arial" charset="0"/>
              <a:cs typeface="Arial" charset="0"/>
            </a:endParaRPr>
          </a:p>
        </p:txBody>
      </p:sp>
    </p:spTree>
    <p:extLst>
      <p:ext uri="{BB962C8B-B14F-4D97-AF65-F5344CB8AC3E}">
        <p14:creationId xmlns:p14="http://schemas.microsoft.com/office/powerpoint/2010/main" val="1065700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pl-PL" altLang="pl-PL" b="1" dirty="0" smtClean="0">
                  <a:solidFill>
                    <a:srgbClr val="3333CC"/>
                  </a:solidFill>
                  <a:latin typeface="Arial" charset="0"/>
                  <a:cs typeface="Arial" charset="0"/>
                </a:rPr>
                <a:t>PFSA </a:t>
              </a:r>
              <a:r>
                <a:rPr lang="pl-PL" altLang="pl-PL" b="1" dirty="0" err="1" smtClean="0">
                  <a:solidFill>
                    <a:srgbClr val="3333CC"/>
                  </a:solidFill>
                  <a:latin typeface="Arial" charset="0"/>
                  <a:cs typeface="Arial" charset="0"/>
                </a:rPr>
                <a:t>decisions</a:t>
              </a:r>
              <a:r>
                <a:rPr lang="pl-PL" altLang="pl-PL" b="1" dirty="0" smtClean="0">
                  <a:solidFill>
                    <a:srgbClr val="3333CC"/>
                  </a:solidFill>
                  <a:latin typeface="Arial" charset="0"/>
                  <a:cs typeface="Arial" charset="0"/>
                </a:rPr>
                <a:t> on </a:t>
              </a:r>
              <a:r>
                <a:rPr lang="pl-PL" altLang="pl-PL" b="1" dirty="0" err="1" smtClean="0">
                  <a:solidFill>
                    <a:srgbClr val="3333CC"/>
                  </a:solidFill>
                  <a:latin typeface="Arial" charset="0"/>
                  <a:cs typeface="Arial" charset="0"/>
                </a:rPr>
                <a:t>restructuring</a:t>
              </a:r>
              <a:r>
                <a:rPr lang="pl-PL" altLang="pl-PL" b="1" dirty="0" smtClean="0">
                  <a:solidFill>
                    <a:srgbClr val="3333CC"/>
                  </a:solidFill>
                  <a:latin typeface="Arial" charset="0"/>
                  <a:cs typeface="Arial" charset="0"/>
                </a:rPr>
                <a:t> </a:t>
              </a:r>
              <a:r>
                <a:rPr lang="pl-PL" altLang="pl-PL" b="1" dirty="0" err="1" smtClean="0">
                  <a:solidFill>
                    <a:srgbClr val="3333CC"/>
                  </a:solidFill>
                  <a:latin typeface="Arial" charset="0"/>
                  <a:cs typeface="Arial" charset="0"/>
                </a:rPr>
                <a:t>credit</a:t>
              </a:r>
              <a:r>
                <a:rPr lang="pl-PL" altLang="pl-PL" b="1" dirty="0" smtClean="0">
                  <a:solidFill>
                    <a:srgbClr val="3333CC"/>
                  </a:solidFill>
                  <a:latin typeface="Arial" charset="0"/>
                  <a:cs typeface="Arial" charset="0"/>
                </a:rPr>
                <a:t> </a:t>
              </a:r>
              <a:r>
                <a:rPr lang="pl-PL" altLang="pl-PL" b="1" dirty="0" err="1" smtClean="0">
                  <a:solidFill>
                    <a:srgbClr val="3333CC"/>
                  </a:solidFill>
                  <a:latin typeface="Arial" charset="0"/>
                  <a:cs typeface="Arial" charset="0"/>
                </a:rPr>
                <a:t>union</a:t>
              </a:r>
              <a:r>
                <a:rPr lang="pl-PL" altLang="pl-PL" b="1" dirty="0" smtClean="0">
                  <a:solidFill>
                    <a:srgbClr val="3333CC"/>
                  </a:solidFill>
                  <a:latin typeface="Arial" charset="0"/>
                  <a:cs typeface="Arial" charset="0"/>
                </a:rPr>
                <a:t> </a:t>
              </a: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22" name="pole tekstowe 21"/>
          <p:cNvSpPr txBox="1"/>
          <p:nvPr/>
        </p:nvSpPr>
        <p:spPr>
          <a:xfrm>
            <a:off x="4272464" y="957906"/>
            <a:ext cx="144016" cy="184666"/>
          </a:xfrm>
          <a:prstGeom prst="rect">
            <a:avLst/>
          </a:prstGeom>
          <a:solidFill>
            <a:schemeClr val="bg1"/>
          </a:solidFill>
          <a:ln>
            <a:solidFill>
              <a:schemeClr val="bg1"/>
            </a:solidFill>
          </a:ln>
        </p:spPr>
        <p:txBody>
          <a:bodyPr wrap="square" rtlCol="0">
            <a:spAutoFit/>
          </a:bodyPr>
          <a:lstStyle/>
          <a:p>
            <a:pPr fontAlgn="base">
              <a:spcBef>
                <a:spcPct val="0"/>
              </a:spcBef>
              <a:spcAft>
                <a:spcPct val="0"/>
              </a:spcAft>
            </a:pPr>
            <a:endParaRPr lang="en-US" sz="600" b="1" dirty="0">
              <a:solidFill>
                <a:prstClr val="black"/>
              </a:solidFill>
              <a:latin typeface="Arial" charset="0"/>
              <a:cs typeface="Arial" charset="0"/>
            </a:endParaRPr>
          </a:p>
        </p:txBody>
      </p:sp>
      <p:sp>
        <p:nvSpPr>
          <p:cNvPr id="15" name="Line 49"/>
          <p:cNvSpPr>
            <a:spLocks noChangeShapeType="1"/>
          </p:cNvSpPr>
          <p:nvPr/>
        </p:nvSpPr>
        <p:spPr bwMode="auto">
          <a:xfrm>
            <a:off x="6084168" y="1052513"/>
            <a:ext cx="0" cy="5184799"/>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16" name="Line 48"/>
          <p:cNvSpPr>
            <a:spLocks noChangeShapeType="1"/>
          </p:cNvSpPr>
          <p:nvPr/>
        </p:nvSpPr>
        <p:spPr bwMode="auto">
          <a:xfrm>
            <a:off x="3131840" y="1052513"/>
            <a:ext cx="0" cy="5184799"/>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17" name="Rectangle 43"/>
          <p:cNvSpPr>
            <a:spLocks noChangeArrowheads="1"/>
          </p:cNvSpPr>
          <p:nvPr/>
        </p:nvSpPr>
        <p:spPr bwMode="auto">
          <a:xfrm>
            <a:off x="251522" y="980728"/>
            <a:ext cx="2808312" cy="720725"/>
          </a:xfrm>
          <a:prstGeom prst="rect">
            <a:avLst/>
          </a:prstGeom>
          <a:solidFill>
            <a:schemeClr val="accent1">
              <a:lumMod val="40000"/>
              <a:lumOff val="60000"/>
              <a:alpha val="90000"/>
            </a:scheme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sz="1400" b="1" dirty="0" smtClean="0">
                <a:solidFill>
                  <a:prstClr val="black"/>
                </a:solidFill>
                <a:latin typeface="Arial" panose="020B0604020202020204" pitchFamily="34" charset="0"/>
                <a:cs typeface="Arial" panose="020B0604020202020204" pitchFamily="34" charset="0"/>
              </a:rPr>
              <a:t>Receiver</a:t>
            </a:r>
            <a:endParaRPr lang="en-US" altLang="pl-PL" sz="1400" b="1" dirty="0">
              <a:solidFill>
                <a:srgbClr val="000000"/>
              </a:solidFill>
              <a:latin typeface="Arial" panose="020B0604020202020204" pitchFamily="34" charset="0"/>
              <a:cs typeface="Arial" panose="020B0604020202020204" pitchFamily="34" charset="0"/>
            </a:endParaRPr>
          </a:p>
        </p:txBody>
      </p:sp>
      <p:sp>
        <p:nvSpPr>
          <p:cNvPr id="18" name="Rectangle 44"/>
          <p:cNvSpPr>
            <a:spLocks noChangeArrowheads="1"/>
          </p:cNvSpPr>
          <p:nvPr/>
        </p:nvSpPr>
        <p:spPr bwMode="auto">
          <a:xfrm>
            <a:off x="3203848" y="980728"/>
            <a:ext cx="2808312" cy="720725"/>
          </a:xfrm>
          <a:prstGeom prst="rect">
            <a:avLst/>
          </a:prstGeom>
          <a:solidFill>
            <a:schemeClr val="accent3">
              <a:lumMod val="60000"/>
              <a:lumOff val="40000"/>
              <a:alpha val="90000"/>
            </a:schemeClr>
          </a:solidFill>
          <a:ln w="9525">
            <a:solidFill>
              <a:schemeClr val="bg2"/>
            </a:solidFill>
            <a:round/>
            <a:headEnd/>
            <a:tailEnd/>
          </a:ln>
          <a:effectLst/>
          <a:extLst/>
        </p:spPr>
        <p:txBody>
          <a:bodyPr anchor="ctr"/>
          <a:lstStyle/>
          <a:p>
            <a:pPr algn="ctr">
              <a:defRPr/>
            </a:pPr>
            <a:r>
              <a:rPr lang="en-US" sz="1400" b="1" dirty="0" smtClean="0">
                <a:solidFill>
                  <a:prstClr val="black"/>
                </a:solidFill>
                <a:latin typeface="Arial" charset="0"/>
                <a:cs typeface="Arial" charset="0"/>
              </a:rPr>
              <a:t>Sequence of events</a:t>
            </a:r>
            <a:endParaRPr lang="en-US" altLang="pl-PL" sz="1400" b="1" dirty="0">
              <a:solidFill>
                <a:srgbClr val="000000"/>
              </a:solidFill>
              <a:cs typeface="Arial" charset="0"/>
            </a:endParaRPr>
          </a:p>
        </p:txBody>
      </p:sp>
      <p:sp>
        <p:nvSpPr>
          <p:cNvPr id="19" name="Rectangle 45"/>
          <p:cNvSpPr>
            <a:spLocks noChangeArrowheads="1"/>
          </p:cNvSpPr>
          <p:nvPr/>
        </p:nvSpPr>
        <p:spPr bwMode="auto">
          <a:xfrm>
            <a:off x="6156176" y="980083"/>
            <a:ext cx="2755106" cy="720725"/>
          </a:xfrm>
          <a:prstGeom prst="rect">
            <a:avLst/>
          </a:prstGeom>
          <a:solidFill>
            <a:srgbClr val="FFCC00">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400" b="1" dirty="0" smtClean="0">
                <a:solidFill>
                  <a:srgbClr val="000000"/>
                </a:solidFill>
                <a:latin typeface="Arial" panose="020B0604020202020204" pitchFamily="34" charset="0"/>
                <a:cs typeface="Arial" panose="020B0604020202020204" pitchFamily="34" charset="0"/>
              </a:rPr>
              <a:t>Takeover of </a:t>
            </a:r>
            <a:r>
              <a:rPr lang="pl-PL" altLang="pl-PL" sz="1400" b="1" dirty="0" smtClean="0">
                <a:solidFill>
                  <a:srgbClr val="000000"/>
                </a:solidFill>
                <a:latin typeface="Arial" panose="020B0604020202020204" pitchFamily="34" charset="0"/>
                <a:cs typeface="Arial" panose="020B0604020202020204" pitchFamily="34" charset="0"/>
              </a:rPr>
              <a:t>the </a:t>
            </a:r>
            <a:r>
              <a:rPr lang="en-US" altLang="pl-PL" sz="1400" b="1" dirty="0" smtClean="0">
                <a:solidFill>
                  <a:srgbClr val="000000"/>
                </a:solidFill>
                <a:latin typeface="Arial" panose="020B0604020202020204" pitchFamily="34" charset="0"/>
                <a:cs typeface="Arial" panose="020B0604020202020204" pitchFamily="34" charset="0"/>
              </a:rPr>
              <a:t>credit union </a:t>
            </a:r>
            <a:br>
              <a:rPr lang="en-US" altLang="pl-PL" sz="1400" b="1" dirty="0" smtClean="0">
                <a:solidFill>
                  <a:srgbClr val="000000"/>
                </a:solidFill>
                <a:latin typeface="Arial" panose="020B0604020202020204" pitchFamily="34" charset="0"/>
                <a:cs typeface="Arial" panose="020B0604020202020204" pitchFamily="34" charset="0"/>
              </a:rPr>
            </a:br>
            <a:r>
              <a:rPr lang="en-US" altLang="pl-PL" sz="1400" b="1" dirty="0" smtClean="0">
                <a:solidFill>
                  <a:srgbClr val="000000"/>
                </a:solidFill>
                <a:latin typeface="Arial" panose="020B0604020202020204" pitchFamily="34" charset="0"/>
                <a:cs typeface="Arial" panose="020B0604020202020204" pitchFamily="34" charset="0"/>
              </a:rPr>
              <a:t>by </a:t>
            </a:r>
            <a:r>
              <a:rPr lang="pl-PL" altLang="pl-PL" sz="1400" b="1" dirty="0" smtClean="0">
                <a:solidFill>
                  <a:srgbClr val="000000"/>
                </a:solidFill>
                <a:latin typeface="Arial" panose="020B0604020202020204" pitchFamily="34" charset="0"/>
                <a:cs typeface="Arial" panose="020B0604020202020204" pitchFamily="34" charset="0"/>
              </a:rPr>
              <a:t>the </a:t>
            </a:r>
            <a:r>
              <a:rPr lang="en-US" altLang="pl-PL" sz="1400" b="1" dirty="0" smtClean="0">
                <a:solidFill>
                  <a:srgbClr val="000000"/>
                </a:solidFill>
                <a:latin typeface="Arial" panose="020B0604020202020204" pitchFamily="34" charset="0"/>
                <a:cs typeface="Arial" panose="020B0604020202020204" pitchFamily="34" charset="0"/>
              </a:rPr>
              <a:t>bank</a:t>
            </a:r>
            <a:endParaRPr lang="en-US" altLang="pl-PL" sz="1400" b="1" dirty="0">
              <a:solidFill>
                <a:srgbClr val="000000"/>
              </a:solidFill>
              <a:latin typeface="Arial" panose="020B0604020202020204" pitchFamily="34" charset="0"/>
              <a:cs typeface="Arial" panose="020B0604020202020204" pitchFamily="34" charset="0"/>
            </a:endParaRPr>
          </a:p>
        </p:txBody>
      </p:sp>
      <p:sp>
        <p:nvSpPr>
          <p:cNvPr id="20" name="Rectangle 29"/>
          <p:cNvSpPr>
            <a:spLocks noChangeArrowheads="1"/>
          </p:cNvSpPr>
          <p:nvPr/>
        </p:nvSpPr>
        <p:spPr bwMode="auto">
          <a:xfrm>
            <a:off x="251521" y="1791941"/>
            <a:ext cx="2808312" cy="1637059"/>
          </a:xfrm>
          <a:prstGeom prst="rect">
            <a:avLst/>
          </a:prstGeom>
          <a:solidFill>
            <a:schemeClr val="accent1">
              <a:lumMod val="20000"/>
              <a:lumOff val="80000"/>
            </a:schemeClr>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lnSpc>
                <a:spcPts val="1600"/>
              </a:lnSpc>
              <a:spcAft>
                <a:spcPct val="0"/>
              </a:spcAft>
              <a:buFontTx/>
              <a:buNone/>
            </a:pPr>
            <a:r>
              <a:rPr lang="en-US" altLang="pl-PL" sz="1200" b="1" u="sng" dirty="0" smtClean="0">
                <a:solidFill>
                  <a:srgbClr val="0070C0"/>
                </a:solidFill>
                <a:latin typeface="Arial" panose="020B0604020202020204" pitchFamily="34" charset="0"/>
                <a:cs typeface="Arial" panose="020B0604020202020204" pitchFamily="34" charset="0"/>
              </a:rPr>
              <a:t>29.07.2013</a:t>
            </a:r>
            <a:r>
              <a:rPr lang="en-US" altLang="pl-PL" sz="1200" b="1" dirty="0" smtClean="0">
                <a:solidFill>
                  <a:srgbClr val="0070C0"/>
                </a:solidFill>
                <a:latin typeface="Arial" panose="020B0604020202020204" pitchFamily="34" charset="0"/>
                <a:cs typeface="Arial" panose="020B0604020202020204" pitchFamily="34" charset="0"/>
              </a:rPr>
              <a:t>: </a:t>
            </a:r>
            <a:r>
              <a:rPr lang="en-US" altLang="pl-PL" sz="1200" b="1" dirty="0" smtClean="0">
                <a:solidFill>
                  <a:srgbClr val="F79646">
                    <a:lumMod val="75000"/>
                  </a:srgbClr>
                </a:solidFill>
                <a:latin typeface="Arial" panose="020B0604020202020204" pitchFamily="34" charset="0"/>
                <a:cs typeface="Arial" panose="020B0604020202020204" pitchFamily="34" charset="0"/>
              </a:rPr>
              <a:t>PFSA  </a:t>
            </a:r>
            <a:r>
              <a:rPr lang="en-US" sz="1200" b="1" dirty="0" smtClean="0">
                <a:solidFill>
                  <a:srgbClr val="F79646">
                    <a:lumMod val="75000"/>
                  </a:srgbClr>
                </a:solidFill>
                <a:latin typeface="Arial" panose="020B0604020202020204" pitchFamily="34" charset="0"/>
                <a:cs typeface="Arial" panose="020B0604020202020204" pitchFamily="34" charset="0"/>
              </a:rPr>
              <a:t>established a receiver</a:t>
            </a:r>
            <a:r>
              <a:rPr lang="en-US" sz="1200" b="1" dirty="0" smtClean="0">
                <a:solidFill>
                  <a:prstClr val="black"/>
                </a:solidFill>
                <a:latin typeface="Arial" panose="020B0604020202020204" pitchFamily="34" charset="0"/>
                <a:cs typeface="Arial" panose="020B0604020202020204" pitchFamily="34" charset="0"/>
              </a:rPr>
              <a:t> for the </a:t>
            </a:r>
            <a:r>
              <a:rPr lang="pl-PL" sz="1200" b="1" dirty="0" err="1" smtClean="0">
                <a:solidFill>
                  <a:prstClr val="black"/>
                </a:solidFill>
                <a:latin typeface="Arial" panose="020B0604020202020204" pitchFamily="34" charset="0"/>
                <a:cs typeface="Arial" panose="020B0604020202020204" pitchFamily="34" charset="0"/>
              </a:rPr>
              <a:t>duration</a:t>
            </a:r>
            <a:r>
              <a:rPr lang="pl-PL" sz="1200" b="1" dirty="0" smtClean="0">
                <a:solidFill>
                  <a:prstClr val="black"/>
                </a:solidFill>
                <a:latin typeface="Arial" panose="020B0604020202020204" pitchFamily="34" charset="0"/>
                <a:cs typeface="Arial" panose="020B0604020202020204" pitchFamily="34" charset="0"/>
              </a:rPr>
              <a:t> </a:t>
            </a:r>
            <a:r>
              <a:rPr lang="en-US" sz="1200" b="1" dirty="0" smtClean="0">
                <a:solidFill>
                  <a:prstClr val="black"/>
                </a:solidFill>
                <a:latin typeface="Arial" panose="020B0604020202020204" pitchFamily="34" charset="0"/>
                <a:cs typeface="Arial" panose="020B0604020202020204" pitchFamily="34" charset="0"/>
              </a:rPr>
              <a:t>of the </a:t>
            </a:r>
            <a:r>
              <a:rPr lang="pl-PL" sz="1200" b="1" dirty="0" err="1" smtClean="0">
                <a:solidFill>
                  <a:prstClr val="black"/>
                </a:solidFill>
                <a:latin typeface="Arial" panose="020B0604020202020204" pitchFamily="34" charset="0"/>
                <a:cs typeface="Arial" panose="020B0604020202020204" pitchFamily="34" charset="0"/>
              </a:rPr>
              <a:t>reorganization</a:t>
            </a:r>
            <a:r>
              <a:rPr lang="pl-PL" sz="1200" b="1" dirty="0" smtClean="0">
                <a:solidFill>
                  <a:prstClr val="black"/>
                </a:solidFill>
                <a:latin typeface="Arial" panose="020B0604020202020204" pitchFamily="34" charset="0"/>
                <a:cs typeface="Arial" panose="020B0604020202020204" pitchFamily="34" charset="0"/>
              </a:rPr>
              <a:t> </a:t>
            </a:r>
            <a:r>
              <a:rPr lang="en-US" sz="1200" b="1" dirty="0" smtClean="0">
                <a:solidFill>
                  <a:prstClr val="black"/>
                </a:solidFill>
                <a:latin typeface="Arial" panose="020B0604020202020204" pitchFamily="34" charset="0"/>
                <a:cs typeface="Arial" panose="020B0604020202020204" pitchFamily="34" charset="0"/>
              </a:rPr>
              <a:t>program to strengthen financial situation of the entity through increase of capital and operational efficiency</a:t>
            </a:r>
          </a:p>
        </p:txBody>
      </p:sp>
      <p:sp>
        <p:nvSpPr>
          <p:cNvPr id="26" name="Rectangle 29"/>
          <p:cNvSpPr>
            <a:spLocks noChangeArrowheads="1"/>
          </p:cNvSpPr>
          <p:nvPr/>
        </p:nvSpPr>
        <p:spPr bwMode="auto">
          <a:xfrm>
            <a:off x="6171952" y="1804837"/>
            <a:ext cx="2719238" cy="4432475"/>
          </a:xfrm>
          <a:prstGeom prst="rect">
            <a:avLst/>
          </a:prstGeom>
          <a:solidFill>
            <a:srgbClr val="FFFFCC"/>
          </a:solidFill>
          <a:ln w="19050">
            <a:solidFill>
              <a:schemeClr val="bg2"/>
            </a:solidFill>
            <a:miter lim="800000"/>
            <a:headEnd/>
            <a:tailEnd/>
          </a:ln>
          <a:effectLst/>
          <a:extLst/>
        </p:spPr>
        <p:txBody>
          <a:bodyPr anchor="ctr"/>
          <a:lstStyle/>
          <a:p>
            <a:pPr marL="171450" indent="-171450" algn="just" eaLnBrk="0" hangingPunct="0">
              <a:spcBef>
                <a:spcPts val="1200"/>
              </a:spcBef>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Credit union taken over by the bank on </a:t>
            </a:r>
            <a:r>
              <a:rPr lang="en-US" sz="1200" b="1" dirty="0" smtClean="0">
                <a:solidFill>
                  <a:srgbClr val="0070C0"/>
                </a:solidFill>
                <a:latin typeface="Arial" panose="020B0604020202020204" pitchFamily="34" charset="0"/>
                <a:cs typeface="Arial" panose="020B0604020202020204" pitchFamily="34" charset="0"/>
              </a:rPr>
              <a:t>01.09.2014,</a:t>
            </a:r>
          </a:p>
          <a:p>
            <a:pPr marL="171450" indent="-171450" algn="just" eaLnBrk="0" hangingPunct="0">
              <a:spcBef>
                <a:spcPts val="1200"/>
              </a:spcBef>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Before that date asset management of the credit union goes to the bank-acquirer, credit union operates and provides services to its members on the current basis, </a:t>
            </a:r>
          </a:p>
          <a:p>
            <a:pPr marL="171450" indent="-171450" algn="just" eaLnBrk="0" hangingPunct="0">
              <a:spcBef>
                <a:spcPts val="1200"/>
              </a:spcBef>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Financial statements at the acquisition date should be issued by the acquirer within 15 days from the date of the acquisition,</a:t>
            </a:r>
          </a:p>
          <a:p>
            <a:pPr marL="171450" indent="-171450" algn="just" eaLnBrk="0" hangingPunct="0">
              <a:spcBef>
                <a:spcPts val="1200"/>
              </a:spcBef>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Acquirer will order the auditor to examine the financial statements of the credit union and shall provide a report and the auditor's opinion immediately after being prepared.</a:t>
            </a:r>
            <a:endParaRPr lang="en-US" altLang="pl-PL" sz="1200" b="1" dirty="0">
              <a:solidFill>
                <a:prstClr val="black"/>
              </a:solidFill>
              <a:latin typeface="Arial" panose="020B0604020202020204" pitchFamily="34" charset="0"/>
              <a:cs typeface="Arial" panose="020B0604020202020204" pitchFamily="34" charset="0"/>
            </a:endParaRPr>
          </a:p>
        </p:txBody>
      </p:sp>
      <p:sp>
        <p:nvSpPr>
          <p:cNvPr id="40" name="Rectangle 31"/>
          <p:cNvSpPr>
            <a:spLocks noChangeArrowheads="1"/>
          </p:cNvSpPr>
          <p:nvPr/>
        </p:nvSpPr>
        <p:spPr bwMode="auto">
          <a:xfrm>
            <a:off x="3203848" y="5517232"/>
            <a:ext cx="2808312" cy="720080"/>
          </a:xfrm>
          <a:prstGeom prst="rect">
            <a:avLst/>
          </a:prstGeom>
          <a:solidFill>
            <a:srgbClr val="E3EBD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altLang="pl-PL" sz="1200" b="1" u="sng" dirty="0" smtClean="0">
                <a:solidFill>
                  <a:srgbClr val="0070C0"/>
                </a:solidFill>
                <a:latin typeface="Arial" charset="0"/>
                <a:cs typeface="Arial" charset="0"/>
              </a:rPr>
              <a:t>14 August 2014</a:t>
            </a:r>
            <a:r>
              <a:rPr lang="en-US" altLang="pl-PL" sz="1200" b="1" dirty="0" smtClean="0">
                <a:solidFill>
                  <a:srgbClr val="0070C0"/>
                </a:solidFill>
                <a:latin typeface="Arial" charset="0"/>
                <a:cs typeface="Arial" charset="0"/>
              </a:rPr>
              <a:t>: </a:t>
            </a:r>
            <a:r>
              <a:rPr lang="en-US" altLang="pl-PL" sz="1200" b="1" dirty="0" smtClean="0">
                <a:solidFill>
                  <a:prstClr val="black"/>
                </a:solidFill>
                <a:latin typeface="Arial" charset="0"/>
                <a:cs typeface="Arial" charset="0"/>
              </a:rPr>
              <a:t>– decision of the PFSA to take over the credit union by the bank</a:t>
            </a:r>
            <a:endParaRPr lang="en-US" altLang="pl-PL" sz="1200" b="1" dirty="0">
              <a:solidFill>
                <a:prstClr val="black"/>
              </a:solidFill>
              <a:latin typeface="Arial" charset="0"/>
              <a:cs typeface="Arial" charset="0"/>
            </a:endParaRPr>
          </a:p>
        </p:txBody>
      </p:sp>
      <p:sp>
        <p:nvSpPr>
          <p:cNvPr id="41" name="Rectangle 31"/>
          <p:cNvSpPr>
            <a:spLocks noChangeArrowheads="1"/>
          </p:cNvSpPr>
          <p:nvPr/>
        </p:nvSpPr>
        <p:spPr bwMode="auto">
          <a:xfrm>
            <a:off x="3203848" y="4129732"/>
            <a:ext cx="2808312" cy="1027460"/>
          </a:xfrm>
          <a:prstGeom prst="rect">
            <a:avLst/>
          </a:prstGeom>
          <a:solidFill>
            <a:srgbClr val="E3EBD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Aft>
                <a:spcPct val="0"/>
              </a:spcAft>
              <a:buFontTx/>
              <a:buNone/>
            </a:pPr>
            <a:r>
              <a:rPr lang="en-US" altLang="pl-PL" sz="1200" b="1" u="sng" dirty="0" smtClean="0">
                <a:solidFill>
                  <a:srgbClr val="0070C0"/>
                </a:solidFill>
                <a:latin typeface="Arial" charset="0"/>
                <a:cs typeface="Arial" charset="0"/>
              </a:rPr>
              <a:t>17.07.2014</a:t>
            </a:r>
            <a:r>
              <a:rPr lang="en-US" altLang="pl-PL" sz="1200" b="1" dirty="0" smtClean="0">
                <a:solidFill>
                  <a:srgbClr val="0070C0"/>
                </a:solidFill>
                <a:latin typeface="Arial" charset="0"/>
                <a:cs typeface="Arial" charset="0"/>
              </a:rPr>
              <a:t>: </a:t>
            </a:r>
            <a:r>
              <a:rPr lang="en-US" altLang="pl-PL" sz="1200" b="1" dirty="0" smtClean="0">
                <a:solidFill>
                  <a:prstClr val="black"/>
                </a:solidFill>
                <a:latin typeface="Arial" charset="0"/>
                <a:cs typeface="Arial" charset="0"/>
              </a:rPr>
              <a:t>PFSA </a:t>
            </a:r>
            <a:r>
              <a:rPr lang="pl-PL" altLang="pl-PL" sz="1200" b="1" dirty="0" err="1" smtClean="0">
                <a:solidFill>
                  <a:prstClr val="black"/>
                </a:solidFill>
                <a:latin typeface="Arial" charset="0"/>
                <a:cs typeface="Arial" charset="0"/>
              </a:rPr>
              <a:t>designated</a:t>
            </a:r>
            <a:r>
              <a:rPr lang="pl-PL" altLang="pl-PL" sz="1200" b="1" dirty="0" smtClean="0">
                <a:solidFill>
                  <a:prstClr val="black"/>
                </a:solidFill>
                <a:latin typeface="Arial" charset="0"/>
                <a:cs typeface="Arial" charset="0"/>
              </a:rPr>
              <a:t> </a:t>
            </a:r>
            <a:r>
              <a:rPr lang="en-US" altLang="pl-PL" sz="1200" b="1" dirty="0" smtClean="0">
                <a:solidFill>
                  <a:srgbClr val="F79646">
                    <a:lumMod val="75000"/>
                  </a:srgbClr>
                </a:solidFill>
                <a:latin typeface="Arial" charset="0"/>
                <a:cs typeface="Arial" charset="0"/>
              </a:rPr>
              <a:t>7-day period to submit offers by domestic banks </a:t>
            </a:r>
            <a:r>
              <a:rPr lang="en-US" altLang="pl-PL" sz="1200" b="1" dirty="0" smtClean="0">
                <a:solidFill>
                  <a:prstClr val="black"/>
                </a:solidFill>
                <a:latin typeface="Arial" charset="0"/>
                <a:cs typeface="Arial" charset="0"/>
              </a:rPr>
              <a:t>interested in P&amp;A transaction</a:t>
            </a:r>
            <a:endParaRPr lang="en-US" altLang="pl-PL" sz="1200" b="1" dirty="0">
              <a:solidFill>
                <a:prstClr val="black"/>
              </a:solidFill>
              <a:latin typeface="Arial" charset="0"/>
              <a:cs typeface="Arial" charset="0"/>
            </a:endParaRPr>
          </a:p>
        </p:txBody>
      </p:sp>
      <p:sp>
        <p:nvSpPr>
          <p:cNvPr id="43" name="Rectangle 31"/>
          <p:cNvSpPr>
            <a:spLocks noChangeArrowheads="1"/>
          </p:cNvSpPr>
          <p:nvPr/>
        </p:nvSpPr>
        <p:spPr bwMode="auto">
          <a:xfrm>
            <a:off x="3203848" y="1791940"/>
            <a:ext cx="2808312" cy="1950764"/>
          </a:xfrm>
          <a:prstGeom prst="rect">
            <a:avLst/>
          </a:prstGeom>
          <a:solidFill>
            <a:srgbClr val="E3EBD1"/>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171450" indent="-171450" algn="just" fontAlgn="base">
              <a:spcBef>
                <a:spcPts val="600"/>
              </a:spcBef>
              <a:spcAft>
                <a:spcPct val="0"/>
              </a:spcAft>
              <a:buFont typeface="Arial" panose="020B0604020202020204" pitchFamily="34" charset="0"/>
              <a:buChar char="•"/>
            </a:pPr>
            <a:r>
              <a:rPr lang="en-US" altLang="pl-PL" sz="1200" b="1" dirty="0" smtClean="0">
                <a:solidFill>
                  <a:prstClr val="black"/>
                </a:solidFill>
                <a:latin typeface="Arial" charset="0"/>
                <a:cs typeface="Arial" charset="0"/>
              </a:rPr>
              <a:t>Trigger condition met (ratio of own funds to total assets below 1%), </a:t>
            </a:r>
          </a:p>
          <a:p>
            <a:pPr marL="171450" indent="-171450" algn="just" fontAlgn="base">
              <a:spcBef>
                <a:spcPts val="600"/>
              </a:spcBef>
              <a:spcAft>
                <a:spcPct val="0"/>
              </a:spcAft>
              <a:buFont typeface="Arial" panose="020B0604020202020204" pitchFamily="34" charset="0"/>
              <a:buChar char="•"/>
            </a:pPr>
            <a:r>
              <a:rPr lang="en-US" sz="1200" b="1" dirty="0" smtClean="0">
                <a:solidFill>
                  <a:prstClr val="black"/>
                </a:solidFill>
                <a:latin typeface="Arial" panose="020B0604020202020204" pitchFamily="34" charset="0"/>
                <a:cs typeface="Arial" panose="020B0604020202020204" pitchFamily="34" charset="0"/>
              </a:rPr>
              <a:t>Polish National Association of Credit Unions refused to provide assistance,</a:t>
            </a:r>
          </a:p>
          <a:p>
            <a:pPr marL="171450" indent="-171450" algn="just" fontAlgn="base">
              <a:spcBef>
                <a:spcPts val="600"/>
              </a:spcBef>
              <a:spcAft>
                <a:spcPct val="0"/>
              </a:spcAft>
              <a:buFont typeface="Arial" panose="020B0604020202020204" pitchFamily="34" charset="0"/>
              <a:buChar char="•"/>
            </a:pPr>
            <a:r>
              <a:rPr lang="en-US" altLang="pl-PL" sz="1200" b="1" dirty="0" smtClean="0">
                <a:solidFill>
                  <a:prstClr val="black"/>
                </a:solidFill>
                <a:latin typeface="Arial" panose="020B0604020202020204" pitchFamily="34" charset="0"/>
                <a:cs typeface="Arial" panose="020B0604020202020204" pitchFamily="34" charset="0"/>
              </a:rPr>
              <a:t>Lack of potential acquirers among credit unions.</a:t>
            </a:r>
            <a:endParaRPr lang="en-US" altLang="pl-PL" sz="1200" b="1" dirty="0">
              <a:solidFill>
                <a:prstClr val="black"/>
              </a:solidFill>
              <a:latin typeface="Arial" charset="0"/>
              <a:cs typeface="Arial" charset="0"/>
            </a:endParaRPr>
          </a:p>
        </p:txBody>
      </p:sp>
      <p:sp>
        <p:nvSpPr>
          <p:cNvPr id="23" name="Rectangle 31"/>
          <p:cNvSpPr>
            <a:spLocks noChangeArrowheads="1"/>
          </p:cNvSpPr>
          <p:nvPr/>
        </p:nvSpPr>
        <p:spPr bwMode="auto">
          <a:xfrm>
            <a:off x="251521" y="3610421"/>
            <a:ext cx="2808314" cy="2626891"/>
          </a:xfrm>
          <a:prstGeom prst="rect">
            <a:avLst/>
          </a:prstGeom>
          <a:solidFill>
            <a:schemeClr val="accent1">
              <a:lumMod val="20000"/>
              <a:lumOff val="80000"/>
            </a:schemeClr>
          </a:solidFill>
          <a:ln w="19050">
            <a:solidFill>
              <a:schemeClr val="bg2"/>
            </a:solidFill>
            <a:miter lim="800000"/>
            <a:headEnd/>
            <a:tailEnd/>
          </a:ln>
          <a:effectLst/>
          <a:extLst/>
        </p:spPr>
        <p:txBody>
          <a:bodyPr anchor="ctr"/>
          <a:lstStyle/>
          <a:p>
            <a:pPr eaLnBrk="0" hangingPunct="0">
              <a:spcBef>
                <a:spcPct val="20000"/>
              </a:spcBef>
              <a:spcAft>
                <a:spcPts val="600"/>
              </a:spcAft>
              <a:defRPr/>
            </a:pPr>
            <a:r>
              <a:rPr lang="en-US" sz="1200" b="1" dirty="0" smtClean="0">
                <a:solidFill>
                  <a:srgbClr val="F79646">
                    <a:lumMod val="75000"/>
                  </a:srgbClr>
                </a:solidFill>
                <a:latin typeface="Arial" panose="020B0604020202020204" pitchFamily="34" charset="0"/>
                <a:cs typeface="Arial" panose="020B0604020202020204" pitchFamily="34" charset="0"/>
              </a:rPr>
              <a:t>Tasks of </a:t>
            </a:r>
            <a:r>
              <a:rPr lang="pl-PL" sz="1200" b="1" dirty="0" smtClean="0">
                <a:solidFill>
                  <a:srgbClr val="F79646">
                    <a:lumMod val="75000"/>
                  </a:srgbClr>
                </a:solidFill>
                <a:latin typeface="Arial" panose="020B0604020202020204" pitchFamily="34" charset="0"/>
                <a:cs typeface="Arial" panose="020B0604020202020204" pitchFamily="34" charset="0"/>
              </a:rPr>
              <a:t>the </a:t>
            </a:r>
            <a:r>
              <a:rPr lang="en-US" sz="1200" b="1" dirty="0" smtClean="0">
                <a:solidFill>
                  <a:srgbClr val="F79646">
                    <a:lumMod val="75000"/>
                  </a:srgbClr>
                </a:solidFill>
                <a:latin typeface="Arial" panose="020B0604020202020204" pitchFamily="34" charset="0"/>
                <a:cs typeface="Arial" panose="020B0604020202020204" pitchFamily="34" charset="0"/>
              </a:rPr>
              <a:t>receiver</a:t>
            </a:r>
            <a:r>
              <a:rPr lang="en-US" sz="1200" b="1" dirty="0" smtClean="0">
                <a:solidFill>
                  <a:prstClr val="black"/>
                </a:solidFill>
                <a:latin typeface="Arial" panose="020B0604020202020204" pitchFamily="34" charset="0"/>
                <a:cs typeface="Arial" panose="020B0604020202020204" pitchFamily="34" charset="0"/>
              </a:rPr>
              <a:t>:</a:t>
            </a:r>
          </a:p>
          <a:p>
            <a:pPr marL="171450" indent="-171450" eaLnBrk="0" hangingPunct="0">
              <a:spcBef>
                <a:spcPct val="20000"/>
              </a:spcBef>
              <a:spcAft>
                <a:spcPts val="600"/>
              </a:spcAft>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Draws up and agrees</a:t>
            </a:r>
            <a:r>
              <a:rPr lang="pl-PL" sz="1200" b="1" dirty="0" smtClean="0">
                <a:solidFill>
                  <a:prstClr val="black"/>
                </a:solidFill>
                <a:latin typeface="Arial" panose="020B0604020202020204" pitchFamily="34" charset="0"/>
                <a:cs typeface="Arial" panose="020B0604020202020204" pitchFamily="34" charset="0"/>
              </a:rPr>
              <a:t> a </a:t>
            </a:r>
            <a:r>
              <a:rPr lang="pl-PL" sz="1200" b="1" dirty="0" err="1" smtClean="0">
                <a:solidFill>
                  <a:prstClr val="black"/>
                </a:solidFill>
                <a:latin typeface="Arial" charset="0"/>
                <a:cs typeface="Arial" charset="0"/>
              </a:rPr>
              <a:t>reorganization</a:t>
            </a:r>
            <a:r>
              <a:rPr lang="pl-PL" sz="1200" b="1" dirty="0" smtClean="0">
                <a:solidFill>
                  <a:prstClr val="black"/>
                </a:solidFill>
                <a:latin typeface="Arial" charset="0"/>
                <a:cs typeface="Arial" charset="0"/>
              </a:rPr>
              <a:t> </a:t>
            </a:r>
            <a:r>
              <a:rPr lang="en-US" sz="1200" b="1" dirty="0" smtClean="0">
                <a:solidFill>
                  <a:prstClr val="black"/>
                </a:solidFill>
                <a:latin typeface="Arial" charset="0"/>
                <a:cs typeface="Arial" charset="0"/>
              </a:rPr>
              <a:t>program</a:t>
            </a:r>
            <a:r>
              <a:rPr lang="pl-PL" sz="1200" b="1" dirty="0" smtClean="0">
                <a:solidFill>
                  <a:prstClr val="black"/>
                </a:solidFill>
                <a:latin typeface="Arial" charset="0"/>
                <a:cs typeface="Arial" charset="0"/>
              </a:rPr>
              <a:t> </a:t>
            </a:r>
            <a:r>
              <a:rPr lang="en-US" sz="1200" b="1" dirty="0" smtClean="0">
                <a:solidFill>
                  <a:prstClr val="black"/>
                </a:solidFill>
                <a:latin typeface="Arial" panose="020B0604020202020204" pitchFamily="34" charset="0"/>
                <a:cs typeface="Arial" panose="020B0604020202020204" pitchFamily="34" charset="0"/>
              </a:rPr>
              <a:t>with the PFSA,</a:t>
            </a:r>
          </a:p>
          <a:p>
            <a:pPr marL="171450" indent="-171450" eaLnBrk="0" hangingPunct="0">
              <a:spcBef>
                <a:spcPct val="20000"/>
              </a:spcBef>
              <a:spcAft>
                <a:spcPts val="600"/>
              </a:spcAft>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Coordinates implementation of the program,</a:t>
            </a:r>
          </a:p>
          <a:p>
            <a:pPr marL="171450" indent="-171450" eaLnBrk="0" hangingPunct="0">
              <a:spcBef>
                <a:spcPct val="20000"/>
              </a:spcBef>
              <a:spcAft>
                <a:spcPts val="600"/>
              </a:spcAft>
              <a:buFont typeface="Arial" panose="020B0604020202020204" pitchFamily="34" charset="0"/>
              <a:buChar char="•"/>
              <a:defRPr/>
            </a:pPr>
            <a:r>
              <a:rPr lang="en-US" sz="1200" b="1" dirty="0" smtClean="0">
                <a:solidFill>
                  <a:prstClr val="black"/>
                </a:solidFill>
                <a:latin typeface="Arial" panose="020B0604020202020204" pitchFamily="34" charset="0"/>
                <a:cs typeface="Arial" panose="020B0604020202020204" pitchFamily="34" charset="0"/>
              </a:rPr>
              <a:t>Informs the PFSA, the Polish National Association of Credit Unions and supervisory board of the credit union about the effects of corrective measures.</a:t>
            </a:r>
          </a:p>
        </p:txBody>
      </p:sp>
      <p:sp>
        <p:nvSpPr>
          <p:cNvPr id="28" name="AutoShape 11"/>
          <p:cNvSpPr>
            <a:spLocks noChangeArrowheads="1"/>
          </p:cNvSpPr>
          <p:nvPr/>
        </p:nvSpPr>
        <p:spPr bwMode="auto">
          <a:xfrm rot="10800000">
            <a:off x="3923543" y="3814712"/>
            <a:ext cx="1368537" cy="190351"/>
          </a:xfrm>
          <a:prstGeom prst="triangle">
            <a:avLst>
              <a:gd name="adj" fmla="val 50000"/>
            </a:avLst>
          </a:prstGeom>
          <a:solidFill>
            <a:srgbClr val="FF6600"/>
          </a:solidFill>
          <a:ln w="19050">
            <a:solidFill>
              <a:srgbClr val="C0C0C0"/>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46" name="AutoShape 11"/>
          <p:cNvSpPr>
            <a:spLocks noChangeArrowheads="1"/>
          </p:cNvSpPr>
          <p:nvPr/>
        </p:nvSpPr>
        <p:spPr bwMode="auto">
          <a:xfrm rot="10800000">
            <a:off x="3923929" y="5254872"/>
            <a:ext cx="1368537" cy="190351"/>
          </a:xfrm>
          <a:prstGeom prst="triangle">
            <a:avLst>
              <a:gd name="adj" fmla="val 50000"/>
            </a:avLst>
          </a:prstGeom>
          <a:solidFill>
            <a:srgbClr val="FF6600"/>
          </a:solidFill>
          <a:ln w="19050">
            <a:solidFill>
              <a:srgbClr val="C0C0C0"/>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7" name="Strzałka w prawo 6"/>
          <p:cNvSpPr/>
          <p:nvPr/>
        </p:nvSpPr>
        <p:spPr>
          <a:xfrm>
            <a:off x="2951820" y="1178608"/>
            <a:ext cx="360040" cy="3249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8" name="Strzałka w prawo 47"/>
          <p:cNvSpPr/>
          <p:nvPr/>
        </p:nvSpPr>
        <p:spPr>
          <a:xfrm>
            <a:off x="5940152" y="1177963"/>
            <a:ext cx="360040" cy="3249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Tree>
    <p:extLst>
      <p:ext uri="{BB962C8B-B14F-4D97-AF65-F5344CB8AC3E}">
        <p14:creationId xmlns:p14="http://schemas.microsoft.com/office/powerpoint/2010/main" val="2001991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Pięciokąt 100"/>
          <p:cNvSpPr/>
          <p:nvPr/>
        </p:nvSpPr>
        <p:spPr>
          <a:xfrm>
            <a:off x="1360587" y="5682352"/>
            <a:ext cx="7532588" cy="915000"/>
          </a:xfrm>
          <a:prstGeom prst="homePlate">
            <a:avLst>
              <a:gd name="adj" fmla="val 0"/>
            </a:avLst>
          </a:prstGeom>
          <a:solidFill>
            <a:schemeClr val="bg2">
              <a:lumMod val="90000"/>
            </a:schemeClr>
          </a:solid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91" name="Rectangle 29"/>
          <p:cNvSpPr>
            <a:spLocks noChangeArrowheads="1"/>
          </p:cNvSpPr>
          <p:nvPr/>
        </p:nvSpPr>
        <p:spPr bwMode="auto">
          <a:xfrm>
            <a:off x="5940425" y="1412775"/>
            <a:ext cx="2952750" cy="4176465"/>
          </a:xfrm>
          <a:prstGeom prst="rect">
            <a:avLst/>
          </a:prstGeom>
          <a:solidFill>
            <a:srgbClr val="FFFFCC"/>
          </a:solidFill>
          <a:ln w="19050">
            <a:solidFill>
              <a:schemeClr val="bg2"/>
            </a:solidFill>
            <a:miter lim="800000"/>
            <a:headEnd/>
            <a:tailEnd/>
          </a:ln>
          <a:effectLst/>
          <a:extLst/>
        </p:spPr>
        <p:txBody>
          <a:bodyPr anchor="ctr"/>
          <a:lstStyle/>
          <a:p>
            <a:pPr algn="just" eaLnBrk="0" hangingPunct="0">
              <a:spcBef>
                <a:spcPts val="1200"/>
              </a:spcBef>
              <a:defRPr/>
            </a:pPr>
            <a:endParaRPr lang="en-US" altLang="pl-PL" sz="1200" b="1" dirty="0">
              <a:solidFill>
                <a:prstClr val="black"/>
              </a:solidFill>
              <a:latin typeface="Arial" panose="020B0604020202020204" pitchFamily="34" charset="0"/>
              <a:cs typeface="Arial" panose="020B0604020202020204" pitchFamily="34" charset="0"/>
            </a:endParaRPr>
          </a:p>
        </p:txBody>
      </p:sp>
      <p:sp>
        <p:nvSpPr>
          <p:cNvPr id="95" name="Prostokąt 94"/>
          <p:cNvSpPr/>
          <p:nvPr/>
        </p:nvSpPr>
        <p:spPr>
          <a:xfrm>
            <a:off x="6036303" y="4720171"/>
            <a:ext cx="2749815" cy="380167"/>
          </a:xfrm>
          <a:prstGeom prst="rect">
            <a:avLst/>
          </a:prstGeom>
          <a:solidFill>
            <a:schemeClr val="bg1"/>
          </a:solid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94" name="Prostokąt 93"/>
          <p:cNvSpPr/>
          <p:nvPr/>
        </p:nvSpPr>
        <p:spPr>
          <a:xfrm>
            <a:off x="6036303" y="3859923"/>
            <a:ext cx="2749815" cy="380167"/>
          </a:xfrm>
          <a:prstGeom prst="rect">
            <a:avLst/>
          </a:prstGeom>
          <a:solidFill>
            <a:schemeClr val="bg1"/>
          </a:solid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93" name="Prostokąt 92"/>
          <p:cNvSpPr/>
          <p:nvPr/>
        </p:nvSpPr>
        <p:spPr>
          <a:xfrm>
            <a:off x="6051714" y="2852936"/>
            <a:ext cx="2734403" cy="380167"/>
          </a:xfrm>
          <a:prstGeom prst="rect">
            <a:avLst/>
          </a:prstGeom>
          <a:solidFill>
            <a:schemeClr val="bg1"/>
          </a:solid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9" name="Prostokąt 8"/>
          <p:cNvSpPr/>
          <p:nvPr/>
        </p:nvSpPr>
        <p:spPr>
          <a:xfrm>
            <a:off x="6053498" y="1811735"/>
            <a:ext cx="2715852" cy="439609"/>
          </a:xfrm>
          <a:prstGeom prst="rect">
            <a:avLst/>
          </a:prstGeom>
          <a:solidFill>
            <a:schemeClr val="bg1"/>
          </a:solid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en-US" altLang="pl-PL" b="1" dirty="0" smtClean="0">
                  <a:solidFill>
                    <a:srgbClr val="3333CC"/>
                  </a:solidFill>
                  <a:latin typeface="Arial" charset="0"/>
                  <a:cs typeface="Arial" charset="0"/>
                </a:rPr>
                <a:t>BFG assistance </a:t>
              </a:r>
              <a:br>
                <a:rPr lang="en-US" altLang="pl-PL" b="1" dirty="0" smtClean="0">
                  <a:solidFill>
                    <a:srgbClr val="3333CC"/>
                  </a:solidFill>
                  <a:latin typeface="Arial" charset="0"/>
                  <a:cs typeface="Arial" charset="0"/>
                </a:rPr>
              </a:br>
              <a:r>
                <a:rPr lang="en-US" altLang="pl-PL" b="1" dirty="0" smtClean="0">
                  <a:solidFill>
                    <a:srgbClr val="3333CC"/>
                  </a:solidFill>
                  <a:latin typeface="Arial" charset="0"/>
                  <a:cs typeface="Arial" charset="0"/>
                </a:rPr>
                <a:t>in the restructuring of credit unions</a:t>
              </a:r>
              <a:endParaRPr lang="en-US" altLang="pl-PL" b="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46" name="Line 49"/>
          <p:cNvSpPr>
            <a:spLocks noChangeShapeType="1"/>
          </p:cNvSpPr>
          <p:nvPr/>
        </p:nvSpPr>
        <p:spPr bwMode="auto">
          <a:xfrm>
            <a:off x="5867400" y="791865"/>
            <a:ext cx="0" cy="4797375"/>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47" name="Line 48"/>
          <p:cNvSpPr>
            <a:spLocks noChangeShapeType="1"/>
          </p:cNvSpPr>
          <p:nvPr/>
        </p:nvSpPr>
        <p:spPr bwMode="auto">
          <a:xfrm>
            <a:off x="2627313" y="791865"/>
            <a:ext cx="0" cy="4797375"/>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48" name="Rectangle 43"/>
          <p:cNvSpPr>
            <a:spLocks noChangeArrowheads="1"/>
          </p:cNvSpPr>
          <p:nvPr/>
        </p:nvSpPr>
        <p:spPr bwMode="auto">
          <a:xfrm>
            <a:off x="250825" y="934741"/>
            <a:ext cx="2286001" cy="478035"/>
          </a:xfrm>
          <a:prstGeom prst="rect">
            <a:avLst/>
          </a:prstGeom>
          <a:solidFill>
            <a:schemeClr val="accent1">
              <a:lumMod val="40000"/>
              <a:lumOff val="60000"/>
              <a:alpha val="90000"/>
            </a:scheme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400" b="1" dirty="0" smtClean="0">
                <a:solidFill>
                  <a:srgbClr val="000000"/>
                </a:solidFill>
                <a:latin typeface="Arial" panose="020B0604020202020204" pitchFamily="34" charset="0"/>
                <a:cs typeface="Arial" panose="020B0604020202020204" pitchFamily="34" charset="0"/>
              </a:rPr>
              <a:t>Initial work</a:t>
            </a:r>
            <a:endParaRPr lang="en-US" altLang="pl-PL" sz="1400" b="1" dirty="0">
              <a:solidFill>
                <a:srgbClr val="000000"/>
              </a:solidFill>
              <a:latin typeface="Arial" panose="020B0604020202020204" pitchFamily="34" charset="0"/>
              <a:cs typeface="Arial" panose="020B0604020202020204" pitchFamily="34" charset="0"/>
            </a:endParaRPr>
          </a:p>
        </p:txBody>
      </p:sp>
      <p:sp>
        <p:nvSpPr>
          <p:cNvPr id="51" name="Rectangle 29"/>
          <p:cNvSpPr>
            <a:spLocks noChangeArrowheads="1"/>
          </p:cNvSpPr>
          <p:nvPr/>
        </p:nvSpPr>
        <p:spPr bwMode="auto">
          <a:xfrm>
            <a:off x="246063" y="1484784"/>
            <a:ext cx="2265362" cy="1106289"/>
          </a:xfrm>
          <a:prstGeom prst="rect">
            <a:avLst/>
          </a:prstGeom>
          <a:solidFill>
            <a:schemeClr val="accent1">
              <a:lumMod val="20000"/>
              <a:lumOff val="80000"/>
            </a:schemeClr>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altLang="pl-PL" sz="1200" b="1" dirty="0" smtClean="0">
                <a:solidFill>
                  <a:prstClr val="black"/>
                </a:solidFill>
                <a:latin typeface="Arial" panose="020B0604020202020204" pitchFamily="34" charset="0"/>
                <a:cs typeface="Arial" panose="020B0604020202020204" pitchFamily="34" charset="0"/>
              </a:rPr>
              <a:t>Preparation of internal regulations in the field of providing financial support to credit unions or acquirers in P&amp;A transactions</a:t>
            </a:r>
            <a:endParaRPr lang="en-US" altLang="pl-PL" sz="1200" b="1" dirty="0">
              <a:solidFill>
                <a:prstClr val="black"/>
              </a:solidFill>
              <a:latin typeface="Arial" panose="020B0604020202020204" pitchFamily="34" charset="0"/>
              <a:cs typeface="Arial" panose="020B0604020202020204" pitchFamily="34" charset="0"/>
            </a:endParaRPr>
          </a:p>
        </p:txBody>
      </p:sp>
      <p:sp>
        <p:nvSpPr>
          <p:cNvPr id="52" name="Rectangle 31"/>
          <p:cNvSpPr>
            <a:spLocks noChangeArrowheads="1"/>
          </p:cNvSpPr>
          <p:nvPr/>
        </p:nvSpPr>
        <p:spPr bwMode="auto">
          <a:xfrm>
            <a:off x="246063" y="2744390"/>
            <a:ext cx="2290761" cy="1189038"/>
          </a:xfrm>
          <a:prstGeom prst="rect">
            <a:avLst/>
          </a:prstGeom>
          <a:solidFill>
            <a:schemeClr val="accent1">
              <a:lumMod val="20000"/>
              <a:lumOff val="80000"/>
            </a:schemeClr>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sz="1200" b="1" dirty="0" smtClean="0">
                <a:solidFill>
                  <a:prstClr val="black"/>
                </a:solidFill>
                <a:latin typeface="Arial" panose="020B0604020202020204" pitchFamily="34" charset="0"/>
                <a:cs typeface="Arial" panose="020B0604020202020204" pitchFamily="34" charset="0"/>
              </a:rPr>
              <a:t>Audit on the accuracy of data contained in calculating systems of the credit union  - value of covered deposits at the day of takeover </a:t>
            </a:r>
            <a:endParaRPr lang="en-US" altLang="pl-PL" sz="1200" b="1" dirty="0">
              <a:solidFill>
                <a:prstClr val="black"/>
              </a:solidFill>
              <a:latin typeface="Arial" panose="020B0604020202020204" pitchFamily="34" charset="0"/>
              <a:cs typeface="Arial" panose="020B0604020202020204" pitchFamily="34" charset="0"/>
            </a:endParaRPr>
          </a:p>
        </p:txBody>
      </p:sp>
      <p:sp>
        <p:nvSpPr>
          <p:cNvPr id="53" name="Rectangle 31"/>
          <p:cNvSpPr>
            <a:spLocks noChangeArrowheads="1"/>
          </p:cNvSpPr>
          <p:nvPr/>
        </p:nvSpPr>
        <p:spPr bwMode="auto">
          <a:xfrm>
            <a:off x="250825" y="5036542"/>
            <a:ext cx="2260600" cy="552698"/>
          </a:xfrm>
          <a:prstGeom prst="rect">
            <a:avLst/>
          </a:prstGeom>
          <a:solidFill>
            <a:schemeClr val="accent1">
              <a:lumMod val="20000"/>
              <a:lumOff val="80000"/>
            </a:schemeClr>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sz="1200" b="1" dirty="0" smtClean="0">
                <a:solidFill>
                  <a:prstClr val="black"/>
                </a:solidFill>
                <a:latin typeface="Arial" panose="020B0604020202020204" pitchFamily="34" charset="0"/>
                <a:cs typeface="Arial" panose="020B0604020202020204" pitchFamily="34" charset="0"/>
              </a:rPr>
              <a:t>Operational preparations in the field of IT solutions</a:t>
            </a:r>
            <a:endParaRPr lang="en-US" altLang="pl-PL" sz="1200" b="1" dirty="0">
              <a:solidFill>
                <a:prstClr val="black"/>
              </a:solidFill>
              <a:latin typeface="Arial" panose="020B0604020202020204" pitchFamily="34" charset="0"/>
              <a:cs typeface="Arial" panose="020B0604020202020204" pitchFamily="34" charset="0"/>
            </a:endParaRPr>
          </a:p>
        </p:txBody>
      </p:sp>
      <p:sp>
        <p:nvSpPr>
          <p:cNvPr id="76" name="Rectangle 31"/>
          <p:cNvSpPr>
            <a:spLocks noChangeArrowheads="1"/>
          </p:cNvSpPr>
          <p:nvPr/>
        </p:nvSpPr>
        <p:spPr bwMode="auto">
          <a:xfrm>
            <a:off x="246063" y="4074070"/>
            <a:ext cx="2265362" cy="867470"/>
          </a:xfrm>
          <a:prstGeom prst="rect">
            <a:avLst/>
          </a:prstGeom>
          <a:solidFill>
            <a:schemeClr val="accent1">
              <a:lumMod val="20000"/>
              <a:lumOff val="80000"/>
            </a:schemeClr>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fontAlgn="base">
              <a:spcAft>
                <a:spcPct val="0"/>
              </a:spcAft>
              <a:buFontTx/>
              <a:buNone/>
            </a:pPr>
            <a:r>
              <a:rPr lang="en-US" sz="1200" b="1" dirty="0" smtClean="0">
                <a:solidFill>
                  <a:prstClr val="black"/>
                </a:solidFill>
                <a:latin typeface="Arial" panose="020B0604020202020204" pitchFamily="34" charset="0"/>
                <a:cs typeface="Arial" panose="020B0604020202020204" pitchFamily="34" charset="0"/>
              </a:rPr>
              <a:t>Draft standard form contracts on </a:t>
            </a:r>
            <a:r>
              <a:rPr lang="pl-PL" sz="1200" b="1" dirty="0" err="1" smtClean="0">
                <a:solidFill>
                  <a:prstClr val="black"/>
                </a:solidFill>
                <a:latin typeface="Arial" panose="020B0604020202020204" pitchFamily="34" charset="0"/>
                <a:cs typeface="Arial" panose="020B0604020202020204" pitchFamily="34" charset="0"/>
              </a:rPr>
              <a:t>subsidy</a:t>
            </a:r>
            <a:r>
              <a:rPr lang="pl-PL" sz="1200" b="1" dirty="0" smtClean="0">
                <a:solidFill>
                  <a:prstClr val="black"/>
                </a:solidFill>
                <a:latin typeface="Arial" panose="020B0604020202020204" pitchFamily="34" charset="0"/>
                <a:cs typeface="Arial" panose="020B0604020202020204" pitchFamily="34" charset="0"/>
              </a:rPr>
              <a:t> to </a:t>
            </a:r>
            <a:r>
              <a:rPr lang="en-US" sz="1200" b="1" dirty="0" smtClean="0">
                <a:solidFill>
                  <a:prstClr val="black"/>
                </a:solidFill>
                <a:latin typeface="Arial" panose="020B0604020202020204" pitchFamily="34" charset="0"/>
                <a:cs typeface="Arial" panose="020B0604020202020204" pitchFamily="34" charset="0"/>
              </a:rPr>
              <a:t>acquirer and loss-sharing agreements </a:t>
            </a:r>
            <a:endParaRPr lang="en-US" altLang="pl-PL" sz="1200" b="1" dirty="0">
              <a:solidFill>
                <a:prstClr val="black"/>
              </a:solidFill>
              <a:latin typeface="Arial" panose="020B0604020202020204" pitchFamily="34" charset="0"/>
              <a:cs typeface="Arial" panose="020B0604020202020204" pitchFamily="34" charset="0"/>
            </a:endParaRPr>
          </a:p>
        </p:txBody>
      </p:sp>
      <p:sp>
        <p:nvSpPr>
          <p:cNvPr id="77" name="Rectangle 31"/>
          <p:cNvSpPr>
            <a:spLocks noChangeArrowheads="1"/>
          </p:cNvSpPr>
          <p:nvPr/>
        </p:nvSpPr>
        <p:spPr bwMode="auto">
          <a:xfrm>
            <a:off x="2770807" y="1556792"/>
            <a:ext cx="3025155" cy="504825"/>
          </a:xfrm>
          <a:prstGeom prst="rect">
            <a:avLst/>
          </a:prstGeom>
          <a:solidFill>
            <a:schemeClr val="accent3">
              <a:lumMod val="20000"/>
              <a:lumOff val="80000"/>
            </a:schemeClr>
          </a:solidFill>
          <a:ln w="19050">
            <a:solidFill>
              <a:schemeClr val="bg2"/>
            </a:solidFill>
            <a:miter lim="800000"/>
            <a:headEnd/>
            <a:tailEnd/>
          </a:ln>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fontAlgn="base">
              <a:spcAft>
                <a:spcPct val="0"/>
              </a:spcAft>
              <a:buFontTx/>
              <a:buNone/>
            </a:pPr>
            <a:r>
              <a:rPr lang="en-US" altLang="pl-PL" sz="1200" b="1" dirty="0" smtClean="0">
                <a:solidFill>
                  <a:srgbClr val="0070C0"/>
                </a:solidFill>
                <a:latin typeface="Arial" charset="0"/>
                <a:cs typeface="Arial" charset="0"/>
              </a:rPr>
              <a:t>The requirements to grant support:</a:t>
            </a:r>
            <a:endParaRPr lang="en-US" altLang="pl-PL" sz="1200" b="1" dirty="0">
              <a:solidFill>
                <a:srgbClr val="0070C0"/>
              </a:solidFill>
              <a:latin typeface="Arial" charset="0"/>
              <a:cs typeface="Arial" charset="0"/>
            </a:endParaRPr>
          </a:p>
        </p:txBody>
      </p:sp>
      <p:sp>
        <p:nvSpPr>
          <p:cNvPr id="78" name="Rectangle 31"/>
          <p:cNvSpPr>
            <a:spLocks noChangeArrowheads="1"/>
          </p:cNvSpPr>
          <p:nvPr/>
        </p:nvSpPr>
        <p:spPr bwMode="auto">
          <a:xfrm>
            <a:off x="2770808" y="2132856"/>
            <a:ext cx="3025154" cy="3456384"/>
          </a:xfrm>
          <a:prstGeom prst="rect">
            <a:avLst/>
          </a:prstGeom>
          <a:solidFill>
            <a:schemeClr val="accent3">
              <a:lumMod val="20000"/>
              <a:lumOff val="80000"/>
            </a:schemeClr>
          </a:solidFill>
          <a:ln w="19050">
            <a:solidFill>
              <a:schemeClr val="bg2"/>
            </a:solidFill>
            <a:miter lim="800000"/>
            <a:headEnd/>
            <a:tailEnd/>
          </a:ln>
        </p:spPr>
        <p:txBody>
          <a:bodyPr anchor="ctr"/>
          <a:lstStyle>
            <a:lvl1pPr marL="342900" indent="-342900" eaLnBrk="0" hangingPunct="0">
              <a:defRPr>
                <a:solidFill>
                  <a:schemeClr val="tx1"/>
                </a:solidFill>
                <a:latin typeface="Arial" charset="0"/>
                <a:cs typeface="Arial" charset="0"/>
              </a:defRPr>
            </a:lvl1pPr>
            <a:lvl2pPr marL="800100" indent="-342900" eaLnBrk="0" hangingPunct="0">
              <a:defRPr>
                <a:solidFill>
                  <a:schemeClr val="tx1"/>
                </a:solidFill>
                <a:latin typeface="Arial" charset="0"/>
                <a:cs typeface="Arial" charset="0"/>
              </a:defRPr>
            </a:lvl2pPr>
            <a:lvl3pPr marL="1257300" indent="-342900" eaLnBrk="0" hangingPunct="0">
              <a:defRPr>
                <a:solidFill>
                  <a:schemeClr val="tx1"/>
                </a:solidFill>
                <a:latin typeface="Arial" charset="0"/>
                <a:cs typeface="Arial" charset="0"/>
              </a:defRPr>
            </a:lvl3pPr>
            <a:lvl4pPr marL="1714500" indent="-342900" eaLnBrk="0" hangingPunct="0">
              <a:defRPr>
                <a:solidFill>
                  <a:schemeClr val="tx1"/>
                </a:solidFill>
                <a:latin typeface="Arial" charset="0"/>
                <a:cs typeface="Arial" charset="0"/>
              </a:defRPr>
            </a:lvl4pPr>
            <a:lvl5pPr marL="2171700" indent="-342900" eaLnBrk="0" hangingPunct="0">
              <a:defRPr>
                <a:solidFill>
                  <a:schemeClr val="tx1"/>
                </a:solidFill>
                <a:latin typeface="Arial" charset="0"/>
                <a:cs typeface="Arial" charset="0"/>
              </a:defRPr>
            </a:lvl5pPr>
            <a:lvl6pPr marL="2628900" indent="-342900" eaLnBrk="0" fontAlgn="base" hangingPunct="0">
              <a:spcBef>
                <a:spcPct val="0"/>
              </a:spcBef>
              <a:spcAft>
                <a:spcPct val="0"/>
              </a:spcAft>
              <a:defRPr>
                <a:solidFill>
                  <a:schemeClr val="tx1"/>
                </a:solidFill>
                <a:latin typeface="Arial" charset="0"/>
                <a:cs typeface="Arial" charset="0"/>
              </a:defRPr>
            </a:lvl6pPr>
            <a:lvl7pPr marL="3086100" indent="-342900" eaLnBrk="0" fontAlgn="base" hangingPunct="0">
              <a:spcBef>
                <a:spcPct val="0"/>
              </a:spcBef>
              <a:spcAft>
                <a:spcPct val="0"/>
              </a:spcAft>
              <a:defRPr>
                <a:solidFill>
                  <a:schemeClr val="tx1"/>
                </a:solidFill>
                <a:latin typeface="Arial" charset="0"/>
                <a:cs typeface="Arial" charset="0"/>
              </a:defRPr>
            </a:lvl7pPr>
            <a:lvl8pPr marL="3543300" indent="-342900" eaLnBrk="0" fontAlgn="base" hangingPunct="0">
              <a:spcBef>
                <a:spcPct val="0"/>
              </a:spcBef>
              <a:spcAft>
                <a:spcPct val="0"/>
              </a:spcAft>
              <a:defRPr>
                <a:solidFill>
                  <a:schemeClr val="tx1"/>
                </a:solidFill>
                <a:latin typeface="Arial" charset="0"/>
                <a:cs typeface="Arial" charset="0"/>
              </a:defRPr>
            </a:lvl8pPr>
            <a:lvl9pPr marL="4000500" indent="-342900" eaLnBrk="0" fontAlgn="base" hangingPunct="0">
              <a:spcBef>
                <a:spcPct val="0"/>
              </a:spcBef>
              <a:spcAft>
                <a:spcPct val="0"/>
              </a:spcAft>
              <a:defRPr>
                <a:solidFill>
                  <a:schemeClr val="tx1"/>
                </a:solidFill>
                <a:latin typeface="Arial" charset="0"/>
                <a:cs typeface="Arial" charset="0"/>
              </a:defRPr>
            </a:lvl9pPr>
          </a:lstStyle>
          <a:p>
            <a:pPr marL="180975" indent="-180975" algn="just" fontAlgn="base">
              <a:spcBef>
                <a:spcPct val="20000"/>
              </a:spcBef>
              <a:spcAft>
                <a:spcPct val="0"/>
              </a:spcAft>
              <a:buFont typeface="Calibri" pitchFamily="34" charset="0"/>
              <a:buAutoNum type="arabicPeriod"/>
            </a:pPr>
            <a:r>
              <a:rPr lang="en-US" altLang="pl-PL" sz="1200" b="1" dirty="0" smtClean="0">
                <a:solidFill>
                  <a:prstClr val="black"/>
                </a:solidFill>
              </a:rPr>
              <a:t>Recognition by BFG </a:t>
            </a:r>
            <a:r>
              <a:rPr lang="pl-PL" altLang="pl-PL" sz="1200" b="1" dirty="0" smtClean="0">
                <a:solidFill>
                  <a:prstClr val="black"/>
                </a:solidFill>
              </a:rPr>
              <a:t>of </a:t>
            </a:r>
            <a:r>
              <a:rPr lang="en-US" altLang="pl-PL" sz="1200" b="1" dirty="0" smtClean="0">
                <a:solidFill>
                  <a:prstClr val="black"/>
                </a:solidFill>
              </a:rPr>
              <a:t>the results of </a:t>
            </a:r>
            <a:r>
              <a:rPr lang="pl-PL" altLang="pl-PL" sz="1200" b="1" dirty="0" err="1" smtClean="0">
                <a:solidFill>
                  <a:prstClr val="black"/>
                </a:solidFill>
              </a:rPr>
              <a:t>an</a:t>
            </a:r>
            <a:r>
              <a:rPr lang="pl-PL" altLang="pl-PL" sz="1200" b="1" dirty="0" smtClean="0">
                <a:solidFill>
                  <a:prstClr val="black"/>
                </a:solidFill>
              </a:rPr>
              <a:t> </a:t>
            </a:r>
            <a:r>
              <a:rPr lang="en-US" altLang="pl-PL" sz="1200" b="1" dirty="0" smtClean="0">
                <a:solidFill>
                  <a:prstClr val="black"/>
                </a:solidFill>
              </a:rPr>
              <a:t>audit of the financial statements</a:t>
            </a:r>
          </a:p>
          <a:p>
            <a:pPr algn="just" fontAlgn="base">
              <a:spcBef>
                <a:spcPct val="20000"/>
              </a:spcBef>
              <a:spcAft>
                <a:spcPct val="0"/>
              </a:spcAft>
              <a:buFont typeface="Calibri" pitchFamily="34" charset="0"/>
              <a:buAutoNum type="arabicPeriod"/>
            </a:pPr>
            <a:endParaRPr lang="en-US" altLang="pl-PL" sz="1200" b="1" dirty="0" smtClean="0">
              <a:solidFill>
                <a:prstClr val="black"/>
              </a:solidFill>
            </a:endParaRPr>
          </a:p>
          <a:p>
            <a:pPr marL="180975" indent="-180975" algn="just" fontAlgn="base">
              <a:spcBef>
                <a:spcPct val="20000"/>
              </a:spcBef>
              <a:spcAft>
                <a:spcPct val="0"/>
              </a:spcAft>
              <a:buFont typeface="Calibri" pitchFamily="34" charset="0"/>
              <a:buAutoNum type="arabicPeriod"/>
            </a:pPr>
            <a:r>
              <a:rPr lang="en-US" altLang="pl-PL" sz="1200" b="1" dirty="0" smtClean="0">
                <a:solidFill>
                  <a:prstClr val="black"/>
                </a:solidFill>
              </a:rPr>
              <a:t>Positive opinion of the PFSA and no risk to safety of depositors' funds</a:t>
            </a:r>
          </a:p>
          <a:p>
            <a:pPr algn="just" fontAlgn="base">
              <a:spcBef>
                <a:spcPct val="20000"/>
              </a:spcBef>
              <a:spcAft>
                <a:spcPct val="0"/>
              </a:spcAft>
              <a:buFont typeface="Calibri" pitchFamily="34" charset="0"/>
              <a:buAutoNum type="arabicPeriod"/>
            </a:pPr>
            <a:endParaRPr lang="en-US" altLang="pl-PL" sz="1200" b="1" dirty="0" smtClean="0">
              <a:solidFill>
                <a:prstClr val="black"/>
              </a:solidFill>
            </a:endParaRPr>
          </a:p>
          <a:p>
            <a:pPr marL="180975" indent="-180975" algn="just" fontAlgn="base">
              <a:spcBef>
                <a:spcPct val="20000"/>
              </a:spcBef>
              <a:spcAft>
                <a:spcPct val="0"/>
              </a:spcAft>
              <a:buFont typeface="Calibri" pitchFamily="34" charset="0"/>
              <a:buAutoNum type="arabicPeriod"/>
            </a:pPr>
            <a:r>
              <a:rPr lang="en-US" altLang="pl-PL" sz="1200" b="1" dirty="0" smtClean="0">
                <a:solidFill>
                  <a:prstClr val="black"/>
                </a:solidFill>
              </a:rPr>
              <a:t>The amount of BFG funds granted for support </a:t>
            </a:r>
            <a:r>
              <a:rPr lang="pl-PL" altLang="pl-PL" sz="1200" b="1" dirty="0" err="1" smtClean="0">
                <a:solidFill>
                  <a:prstClr val="black"/>
                </a:solidFill>
              </a:rPr>
              <a:t>must</a:t>
            </a:r>
            <a:r>
              <a:rPr lang="pl-PL" altLang="pl-PL" sz="1200" b="1" dirty="0" smtClean="0">
                <a:solidFill>
                  <a:prstClr val="black"/>
                </a:solidFill>
              </a:rPr>
              <a:t> </a:t>
            </a:r>
            <a:r>
              <a:rPr lang="en-US" altLang="pl-PL" sz="1200" b="1" dirty="0" smtClean="0">
                <a:solidFill>
                  <a:prstClr val="black"/>
                </a:solidFill>
              </a:rPr>
              <a:t>not be higher than the amount of </a:t>
            </a:r>
            <a:r>
              <a:rPr lang="pl-PL" altLang="pl-PL" sz="1200" b="1" dirty="0" smtClean="0">
                <a:solidFill>
                  <a:prstClr val="black"/>
                </a:solidFill>
              </a:rPr>
              <a:t>a </a:t>
            </a:r>
            <a:r>
              <a:rPr lang="pl-PL" altLang="pl-PL" sz="1200" b="1" dirty="0" err="1" smtClean="0">
                <a:solidFill>
                  <a:prstClr val="black"/>
                </a:solidFill>
              </a:rPr>
              <a:t>potential</a:t>
            </a:r>
            <a:r>
              <a:rPr lang="pl-PL" altLang="pl-PL" sz="1200" b="1" dirty="0" smtClean="0">
                <a:solidFill>
                  <a:prstClr val="black"/>
                </a:solidFill>
              </a:rPr>
              <a:t> </a:t>
            </a:r>
            <a:r>
              <a:rPr lang="en-US" altLang="pl-PL" sz="1200" b="1" dirty="0" smtClean="0">
                <a:solidFill>
                  <a:prstClr val="black"/>
                </a:solidFill>
              </a:rPr>
              <a:t>pay-out</a:t>
            </a:r>
          </a:p>
          <a:p>
            <a:pPr algn="just" fontAlgn="base">
              <a:spcBef>
                <a:spcPct val="20000"/>
              </a:spcBef>
              <a:spcAft>
                <a:spcPct val="0"/>
              </a:spcAft>
              <a:buFont typeface="Calibri" pitchFamily="34" charset="0"/>
              <a:buAutoNum type="arabicPeriod"/>
            </a:pPr>
            <a:endParaRPr lang="en-US" altLang="pl-PL" sz="1200" b="1" dirty="0" smtClean="0">
              <a:solidFill>
                <a:prstClr val="black"/>
              </a:solidFill>
            </a:endParaRPr>
          </a:p>
          <a:p>
            <a:pPr marL="180975" indent="-180975" algn="just" fontAlgn="base">
              <a:spcBef>
                <a:spcPct val="20000"/>
              </a:spcBef>
              <a:spcAft>
                <a:spcPct val="0"/>
              </a:spcAft>
              <a:buFont typeface="Calibri" pitchFamily="34" charset="0"/>
              <a:buAutoNum type="arabicPeriod"/>
            </a:pPr>
            <a:r>
              <a:rPr lang="en-US" altLang="pl-PL" sz="1200" b="1" dirty="0" smtClean="0">
                <a:solidFill>
                  <a:prstClr val="black"/>
                </a:solidFill>
              </a:rPr>
              <a:t>Use of the equity of the entity for cover</a:t>
            </a:r>
            <a:r>
              <a:rPr lang="pl-PL" altLang="pl-PL" sz="1200" b="1" dirty="0" err="1" smtClean="0">
                <a:solidFill>
                  <a:prstClr val="black"/>
                </a:solidFill>
              </a:rPr>
              <a:t>ing</a:t>
            </a:r>
            <a:r>
              <a:rPr lang="en-US" altLang="pl-PL" sz="1200" b="1" dirty="0" smtClean="0">
                <a:solidFill>
                  <a:prstClr val="black"/>
                </a:solidFill>
              </a:rPr>
              <a:t> losses</a:t>
            </a:r>
            <a:endParaRPr lang="en-US" altLang="pl-PL" sz="1200" b="1" dirty="0">
              <a:solidFill>
                <a:prstClr val="black"/>
              </a:solidFill>
            </a:endParaRPr>
          </a:p>
        </p:txBody>
      </p:sp>
      <p:sp>
        <p:nvSpPr>
          <p:cNvPr id="82" name="Rectangle 44"/>
          <p:cNvSpPr>
            <a:spLocks noChangeArrowheads="1"/>
          </p:cNvSpPr>
          <p:nvPr/>
        </p:nvSpPr>
        <p:spPr bwMode="auto">
          <a:xfrm>
            <a:off x="2770807" y="934740"/>
            <a:ext cx="3025156" cy="478035"/>
          </a:xfrm>
          <a:prstGeom prst="rect">
            <a:avLst/>
          </a:prstGeom>
          <a:solidFill>
            <a:srgbClr val="99CC00"/>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1400" b="1" dirty="0" smtClean="0">
                <a:solidFill>
                  <a:srgbClr val="000000"/>
                </a:solidFill>
                <a:latin typeface="Arial" panose="020B0604020202020204" pitchFamily="34" charset="0"/>
                <a:cs typeface="Arial" panose="020B0604020202020204" pitchFamily="34" charset="0"/>
              </a:rPr>
              <a:t>Conditions</a:t>
            </a:r>
            <a:endParaRPr lang="en-US" altLang="pl-PL" sz="1400" b="1" dirty="0">
              <a:solidFill>
                <a:srgbClr val="000000"/>
              </a:solidFill>
              <a:latin typeface="Arial" panose="020B0604020202020204" pitchFamily="34" charset="0"/>
              <a:cs typeface="Arial" panose="020B0604020202020204" pitchFamily="34" charset="0"/>
            </a:endParaRPr>
          </a:p>
        </p:txBody>
      </p:sp>
      <p:sp>
        <p:nvSpPr>
          <p:cNvPr id="83" name="Rectangle 45"/>
          <p:cNvSpPr>
            <a:spLocks noChangeArrowheads="1"/>
          </p:cNvSpPr>
          <p:nvPr/>
        </p:nvSpPr>
        <p:spPr bwMode="auto">
          <a:xfrm>
            <a:off x="5940425" y="934740"/>
            <a:ext cx="2952750" cy="478035"/>
          </a:xfrm>
          <a:prstGeom prst="rect">
            <a:avLst/>
          </a:prstGeom>
          <a:solidFill>
            <a:srgbClr val="FFCC00">
              <a:alpha val="89803"/>
            </a:srgb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pl-PL" altLang="pl-PL" sz="1400" b="1" dirty="0" smtClean="0">
                <a:solidFill>
                  <a:srgbClr val="000000"/>
                </a:solidFill>
                <a:latin typeface="Arial" panose="020B0604020202020204" pitchFamily="34" charset="0"/>
                <a:cs typeface="Arial" panose="020B0604020202020204" pitchFamily="34" charset="0"/>
              </a:rPr>
              <a:t>P</a:t>
            </a:r>
            <a:r>
              <a:rPr lang="en-US" altLang="pl-PL" sz="1400" b="1" dirty="0" err="1" smtClean="0">
                <a:solidFill>
                  <a:srgbClr val="000000"/>
                </a:solidFill>
                <a:latin typeface="Arial" panose="020B0604020202020204" pitchFamily="34" charset="0"/>
                <a:cs typeface="Arial" panose="020B0604020202020204" pitchFamily="34" charset="0"/>
              </a:rPr>
              <a:t>rocess</a:t>
            </a:r>
            <a:r>
              <a:rPr lang="en-US" altLang="pl-PL" sz="1400" b="1" dirty="0" smtClean="0">
                <a:solidFill>
                  <a:srgbClr val="000000"/>
                </a:solidFill>
                <a:latin typeface="Arial" panose="020B0604020202020204" pitchFamily="34" charset="0"/>
                <a:cs typeface="Arial" panose="020B0604020202020204" pitchFamily="34" charset="0"/>
              </a:rPr>
              <a:t> </a:t>
            </a:r>
          </a:p>
          <a:p>
            <a:pPr algn="ctr" eaLnBrk="1" fontAlgn="base" hangingPunct="1">
              <a:spcBef>
                <a:spcPct val="0"/>
              </a:spcBef>
              <a:spcAft>
                <a:spcPct val="0"/>
              </a:spcAft>
              <a:buFontTx/>
              <a:buNone/>
            </a:pPr>
            <a:r>
              <a:rPr lang="en-US" altLang="pl-PL" sz="1400" b="1" dirty="0" smtClean="0">
                <a:solidFill>
                  <a:srgbClr val="000000"/>
                </a:solidFill>
                <a:latin typeface="Arial" panose="020B0604020202020204" pitchFamily="34" charset="0"/>
                <a:cs typeface="Arial" panose="020B0604020202020204" pitchFamily="34" charset="0"/>
              </a:rPr>
              <a:t>within BFG</a:t>
            </a:r>
            <a:endParaRPr lang="en-US" altLang="pl-PL" sz="1400" b="1" dirty="0">
              <a:solidFill>
                <a:srgbClr val="000000"/>
              </a:solidFill>
              <a:latin typeface="Arial" panose="020B0604020202020204" pitchFamily="34" charset="0"/>
              <a:cs typeface="Arial" panose="020B0604020202020204" pitchFamily="34" charset="0"/>
            </a:endParaRPr>
          </a:p>
        </p:txBody>
      </p:sp>
      <p:sp>
        <p:nvSpPr>
          <p:cNvPr id="84" name="Oval 32"/>
          <p:cNvSpPr>
            <a:spLocks noChangeArrowheads="1"/>
          </p:cNvSpPr>
          <p:nvPr/>
        </p:nvSpPr>
        <p:spPr bwMode="auto">
          <a:xfrm>
            <a:off x="8408987" y="981694"/>
            <a:ext cx="360363" cy="368300"/>
          </a:xfrm>
          <a:prstGeom prst="ellipse">
            <a:avLst/>
          </a:prstGeom>
          <a:solidFill>
            <a:schemeClr val="accent6">
              <a:lumMod val="75000"/>
              <a:alpha val="90000"/>
            </a:schemeClr>
          </a:solidFill>
          <a:ln w="9525">
            <a:solidFill>
              <a:schemeClr val="bg2"/>
            </a:solidFill>
            <a:round/>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US" altLang="pl-PL" sz="900" b="1" dirty="0" smtClean="0">
                <a:solidFill>
                  <a:srgbClr val="000000"/>
                </a:solidFill>
                <a:latin typeface="Arial" charset="0"/>
                <a:cs typeface="Arial" charset="0"/>
              </a:rPr>
              <a:t>30</a:t>
            </a:r>
            <a:br>
              <a:rPr lang="en-US" altLang="pl-PL" sz="900" b="1" dirty="0" smtClean="0">
                <a:solidFill>
                  <a:srgbClr val="000000"/>
                </a:solidFill>
                <a:latin typeface="Arial" charset="0"/>
                <a:cs typeface="Arial" charset="0"/>
              </a:rPr>
            </a:br>
            <a:r>
              <a:rPr lang="en-US" altLang="pl-PL" sz="900" b="1" dirty="0" smtClean="0">
                <a:solidFill>
                  <a:srgbClr val="000000"/>
                </a:solidFill>
                <a:latin typeface="Arial" charset="0"/>
                <a:cs typeface="Arial" charset="0"/>
              </a:rPr>
              <a:t>days</a:t>
            </a:r>
            <a:endParaRPr lang="en-US" altLang="pl-PL" sz="900" b="1" dirty="0">
              <a:solidFill>
                <a:srgbClr val="000000"/>
              </a:solidFill>
              <a:latin typeface="Arial" charset="0"/>
              <a:cs typeface="Arial" charset="0"/>
            </a:endParaRPr>
          </a:p>
        </p:txBody>
      </p:sp>
      <p:sp>
        <p:nvSpPr>
          <p:cNvPr id="7" name="pole tekstowe 6"/>
          <p:cNvSpPr txBox="1"/>
          <p:nvPr/>
        </p:nvSpPr>
        <p:spPr>
          <a:xfrm>
            <a:off x="6059256" y="1556792"/>
            <a:ext cx="2710094" cy="276999"/>
          </a:xfrm>
          <a:prstGeom prst="rect">
            <a:avLst/>
          </a:prstGeom>
          <a:solidFill>
            <a:srgbClr val="FF9966"/>
          </a:solidFill>
          <a:ln w="15875">
            <a:solidFill>
              <a:schemeClr val="bg1">
                <a:lumMod val="75000"/>
              </a:schemeClr>
            </a:solidFill>
          </a:ln>
        </p:spPr>
        <p:txBody>
          <a:bodyPr wrap="square" rtlCol="0">
            <a:spAutoFit/>
          </a:bodyPr>
          <a:lstStyle/>
          <a:p>
            <a:pPr fontAlgn="base">
              <a:spcBef>
                <a:spcPct val="0"/>
              </a:spcBef>
              <a:spcAft>
                <a:spcPct val="0"/>
              </a:spcAft>
            </a:pPr>
            <a:r>
              <a:rPr lang="en-US" sz="1200" b="1" dirty="0" smtClean="0">
                <a:solidFill>
                  <a:prstClr val="black"/>
                </a:solidFill>
                <a:latin typeface="Arial" charset="0"/>
                <a:cs typeface="Arial" charset="0"/>
              </a:rPr>
              <a:t>Financial Assistance Dept.</a:t>
            </a:r>
            <a:endParaRPr lang="en-US" sz="1200" b="1" dirty="0">
              <a:solidFill>
                <a:prstClr val="black"/>
              </a:solidFill>
              <a:latin typeface="Arial" charset="0"/>
              <a:cs typeface="Arial" charset="0"/>
            </a:endParaRPr>
          </a:p>
        </p:txBody>
      </p:sp>
      <p:sp>
        <p:nvSpPr>
          <p:cNvPr id="8" name="Prostokąt 7"/>
          <p:cNvSpPr/>
          <p:nvPr/>
        </p:nvSpPr>
        <p:spPr>
          <a:xfrm>
            <a:off x="6084168" y="1811735"/>
            <a:ext cx="2538712" cy="461665"/>
          </a:xfrm>
          <a:prstGeom prst="rect">
            <a:avLst/>
          </a:prstGeom>
        </p:spPr>
        <p:txBody>
          <a:bodyPr wrap="square">
            <a:spAutoFit/>
          </a:bodyPr>
          <a:lstStyle/>
          <a:p>
            <a:pPr algn="just">
              <a:defRPr/>
            </a:pPr>
            <a:r>
              <a:rPr lang="en-US" sz="1200" b="1" dirty="0" smtClean="0">
                <a:solidFill>
                  <a:prstClr val="black"/>
                </a:solidFill>
                <a:latin typeface="Arial" panose="020B0604020202020204" pitchFamily="34" charset="0"/>
                <a:cs typeface="Arial" panose="020B0604020202020204" pitchFamily="34" charset="0"/>
              </a:rPr>
              <a:t>Draws up an application for assistance for </a:t>
            </a:r>
            <a:r>
              <a:rPr lang="pl-PL" sz="1200" b="1" dirty="0" smtClean="0">
                <a:solidFill>
                  <a:prstClr val="black"/>
                </a:solidFill>
                <a:latin typeface="Arial" panose="020B0604020202020204" pitchFamily="34" charset="0"/>
                <a:cs typeface="Arial" panose="020B0604020202020204" pitchFamily="34" charset="0"/>
              </a:rPr>
              <a:t>the </a:t>
            </a:r>
            <a:r>
              <a:rPr lang="en-US" sz="1200" b="1" dirty="0" smtClean="0">
                <a:solidFill>
                  <a:prstClr val="black"/>
                </a:solidFill>
                <a:latin typeface="Arial" panose="020B0604020202020204" pitchFamily="34" charset="0"/>
                <a:cs typeface="Arial" panose="020B0604020202020204" pitchFamily="34" charset="0"/>
              </a:rPr>
              <a:t>acquirer</a:t>
            </a:r>
            <a:endParaRPr lang="en-US" sz="1200" b="1" dirty="0">
              <a:solidFill>
                <a:prstClr val="black"/>
              </a:solidFill>
              <a:latin typeface="Arial" panose="020B0604020202020204" pitchFamily="34" charset="0"/>
              <a:cs typeface="Arial" panose="020B0604020202020204" pitchFamily="34" charset="0"/>
            </a:endParaRPr>
          </a:p>
        </p:txBody>
      </p:sp>
      <p:sp>
        <p:nvSpPr>
          <p:cNvPr id="85" name="Prostokąt 84"/>
          <p:cNvSpPr/>
          <p:nvPr/>
        </p:nvSpPr>
        <p:spPr>
          <a:xfrm>
            <a:off x="6087806" y="2924944"/>
            <a:ext cx="769763" cy="276999"/>
          </a:xfrm>
          <a:prstGeom prst="rect">
            <a:avLst/>
          </a:prstGeom>
        </p:spPr>
        <p:txBody>
          <a:bodyPr wrap="none">
            <a:spAutoFit/>
          </a:bodyPr>
          <a:lstStyle/>
          <a:p>
            <a:pPr algn="just">
              <a:defRPr/>
            </a:pPr>
            <a:r>
              <a:rPr lang="en-US" sz="1200" b="1" dirty="0" smtClean="0">
                <a:solidFill>
                  <a:prstClr val="black"/>
                </a:solidFill>
                <a:latin typeface="Arial" panose="020B0604020202020204" pitchFamily="34" charset="0"/>
                <a:cs typeface="Arial" panose="020B0604020202020204" pitchFamily="34" charset="0"/>
              </a:rPr>
              <a:t>Opinion</a:t>
            </a:r>
            <a:endParaRPr lang="en-US" sz="1200" b="1" dirty="0">
              <a:solidFill>
                <a:prstClr val="black"/>
              </a:solidFill>
              <a:latin typeface="Arial" panose="020B0604020202020204" pitchFamily="34" charset="0"/>
              <a:cs typeface="Arial" panose="020B0604020202020204" pitchFamily="34" charset="0"/>
            </a:endParaRPr>
          </a:p>
        </p:txBody>
      </p:sp>
      <p:sp>
        <p:nvSpPr>
          <p:cNvPr id="86" name="pole tekstowe 85"/>
          <p:cNvSpPr txBox="1"/>
          <p:nvPr/>
        </p:nvSpPr>
        <p:spPr>
          <a:xfrm>
            <a:off x="6051715" y="2412889"/>
            <a:ext cx="2734403" cy="461665"/>
          </a:xfrm>
          <a:prstGeom prst="rect">
            <a:avLst/>
          </a:prstGeom>
          <a:solidFill>
            <a:srgbClr val="FF9966"/>
          </a:solidFill>
          <a:ln w="15875">
            <a:solidFill>
              <a:schemeClr val="bg1">
                <a:lumMod val="75000"/>
              </a:schemeClr>
            </a:solidFill>
          </a:ln>
        </p:spPr>
        <p:txBody>
          <a:bodyPr wrap="square" rtlCol="0">
            <a:spAutoFit/>
          </a:bodyPr>
          <a:lstStyle>
            <a:defPPr>
              <a:defRPr lang="pl-PL"/>
            </a:defPPr>
            <a:lvl1pPr>
              <a:defRPr sz="1200"/>
            </a:lvl1pPr>
          </a:lstStyle>
          <a:p>
            <a:pPr fontAlgn="base">
              <a:spcBef>
                <a:spcPct val="0"/>
              </a:spcBef>
              <a:spcAft>
                <a:spcPct val="0"/>
              </a:spcAft>
            </a:pPr>
            <a:r>
              <a:rPr lang="en-US" b="1" dirty="0" smtClean="0">
                <a:solidFill>
                  <a:prstClr val="black"/>
                </a:solidFill>
                <a:latin typeface="Arial" charset="0"/>
                <a:cs typeface="Arial" charset="0"/>
              </a:rPr>
              <a:t>Committee for the Assessment of Requests for Assistance</a:t>
            </a:r>
            <a:endParaRPr lang="en-US" b="1" dirty="0">
              <a:solidFill>
                <a:prstClr val="black"/>
              </a:solidFill>
              <a:latin typeface="Arial" charset="0"/>
              <a:cs typeface="Arial" charset="0"/>
            </a:endParaRPr>
          </a:p>
        </p:txBody>
      </p:sp>
      <p:sp>
        <p:nvSpPr>
          <p:cNvPr id="87" name="pole tekstowe 86"/>
          <p:cNvSpPr txBox="1"/>
          <p:nvPr/>
        </p:nvSpPr>
        <p:spPr>
          <a:xfrm>
            <a:off x="6036303" y="4443172"/>
            <a:ext cx="2749814" cy="276999"/>
          </a:xfrm>
          <a:prstGeom prst="rect">
            <a:avLst/>
          </a:prstGeom>
          <a:solidFill>
            <a:srgbClr val="FF9966"/>
          </a:solidFill>
          <a:ln w="15875">
            <a:solidFill>
              <a:schemeClr val="bg1">
                <a:lumMod val="75000"/>
              </a:schemeClr>
            </a:solidFill>
          </a:ln>
        </p:spPr>
        <p:txBody>
          <a:bodyPr wrap="square" rtlCol="0">
            <a:spAutoFit/>
          </a:bodyPr>
          <a:lstStyle>
            <a:defPPr>
              <a:defRPr lang="pl-PL"/>
            </a:defPPr>
            <a:lvl1pPr>
              <a:defRPr sz="1200"/>
            </a:lvl1pPr>
          </a:lstStyle>
          <a:p>
            <a:pPr fontAlgn="base">
              <a:spcBef>
                <a:spcPct val="0"/>
              </a:spcBef>
              <a:spcAft>
                <a:spcPct val="0"/>
              </a:spcAft>
            </a:pPr>
            <a:r>
              <a:rPr lang="en-US" b="1" dirty="0" err="1" smtClean="0">
                <a:solidFill>
                  <a:prstClr val="black"/>
                </a:solidFill>
                <a:latin typeface="Arial" charset="0"/>
                <a:cs typeface="Arial" charset="0"/>
              </a:rPr>
              <a:t>Managem</a:t>
            </a:r>
            <a:r>
              <a:rPr lang="pl-PL" b="1" dirty="0" smtClean="0">
                <a:solidFill>
                  <a:prstClr val="black"/>
                </a:solidFill>
                <a:latin typeface="Arial" charset="0"/>
                <a:cs typeface="Arial" charset="0"/>
              </a:rPr>
              <a:t>e</a:t>
            </a:r>
            <a:r>
              <a:rPr lang="en-US" b="1" dirty="0" err="1" smtClean="0">
                <a:solidFill>
                  <a:prstClr val="black"/>
                </a:solidFill>
                <a:latin typeface="Arial" charset="0"/>
                <a:cs typeface="Arial" charset="0"/>
              </a:rPr>
              <a:t>nt</a:t>
            </a:r>
            <a:r>
              <a:rPr lang="en-US" b="1" dirty="0" smtClean="0">
                <a:solidFill>
                  <a:prstClr val="black"/>
                </a:solidFill>
                <a:latin typeface="Arial" charset="0"/>
                <a:cs typeface="Arial" charset="0"/>
              </a:rPr>
              <a:t> Board</a:t>
            </a:r>
            <a:endParaRPr lang="en-US" b="1" dirty="0">
              <a:solidFill>
                <a:prstClr val="black"/>
              </a:solidFill>
              <a:latin typeface="Arial" charset="0"/>
              <a:cs typeface="Arial" charset="0"/>
            </a:endParaRPr>
          </a:p>
        </p:txBody>
      </p:sp>
      <p:sp>
        <p:nvSpPr>
          <p:cNvPr id="88" name="pole tekstowe 87"/>
          <p:cNvSpPr txBox="1"/>
          <p:nvPr/>
        </p:nvSpPr>
        <p:spPr>
          <a:xfrm>
            <a:off x="6036303" y="3398258"/>
            <a:ext cx="2749815" cy="461665"/>
          </a:xfrm>
          <a:prstGeom prst="rect">
            <a:avLst/>
          </a:prstGeom>
          <a:solidFill>
            <a:srgbClr val="FF9966"/>
          </a:solidFill>
          <a:ln w="15875">
            <a:solidFill>
              <a:schemeClr val="bg1">
                <a:lumMod val="75000"/>
              </a:schemeClr>
            </a:solidFill>
          </a:ln>
        </p:spPr>
        <p:txBody>
          <a:bodyPr wrap="square" rtlCol="0">
            <a:spAutoFit/>
          </a:bodyPr>
          <a:lstStyle>
            <a:defPPr>
              <a:defRPr lang="pl-PL"/>
            </a:defPPr>
            <a:lvl1pPr>
              <a:defRPr sz="1200"/>
            </a:lvl1pPr>
          </a:lstStyle>
          <a:p>
            <a:pPr fontAlgn="base">
              <a:spcBef>
                <a:spcPct val="0"/>
              </a:spcBef>
              <a:spcAft>
                <a:spcPct val="0"/>
              </a:spcAft>
            </a:pPr>
            <a:r>
              <a:rPr lang="en-US" b="1" dirty="0" smtClean="0">
                <a:solidFill>
                  <a:prstClr val="black"/>
                </a:solidFill>
                <a:latin typeface="Arial" charset="0"/>
                <a:cs typeface="Arial" charset="0"/>
              </a:rPr>
              <a:t>Council of the Bank Guarantee Fund</a:t>
            </a:r>
            <a:endParaRPr lang="en-US" b="1" dirty="0">
              <a:solidFill>
                <a:prstClr val="black"/>
              </a:solidFill>
              <a:latin typeface="Arial" charset="0"/>
              <a:cs typeface="Arial" charset="0"/>
            </a:endParaRPr>
          </a:p>
        </p:txBody>
      </p:sp>
      <p:sp>
        <p:nvSpPr>
          <p:cNvPr id="89" name="Prostokąt 88"/>
          <p:cNvSpPr/>
          <p:nvPr/>
        </p:nvSpPr>
        <p:spPr>
          <a:xfrm>
            <a:off x="6177575" y="4772985"/>
            <a:ext cx="2553904" cy="276999"/>
          </a:xfrm>
          <a:prstGeom prst="rect">
            <a:avLst/>
          </a:prstGeom>
        </p:spPr>
        <p:txBody>
          <a:bodyPr wrap="none">
            <a:spAutoFit/>
          </a:bodyPr>
          <a:lstStyle/>
          <a:p>
            <a:pPr algn="just">
              <a:defRPr/>
            </a:pPr>
            <a:r>
              <a:rPr lang="en-US" sz="1200" b="1" dirty="0" smtClean="0">
                <a:solidFill>
                  <a:prstClr val="black"/>
                </a:solidFill>
                <a:latin typeface="Arial" panose="020B0604020202020204" pitchFamily="34" charset="0"/>
                <a:cs typeface="Arial" panose="020B0604020202020204" pitchFamily="34" charset="0"/>
              </a:rPr>
              <a:t>Decision on financial assistance</a:t>
            </a:r>
            <a:endParaRPr lang="en-US" sz="1200" b="1" dirty="0">
              <a:solidFill>
                <a:prstClr val="black"/>
              </a:solidFill>
              <a:latin typeface="Arial" panose="020B0604020202020204" pitchFamily="34" charset="0"/>
              <a:cs typeface="Arial" panose="020B0604020202020204" pitchFamily="34" charset="0"/>
            </a:endParaRPr>
          </a:p>
        </p:txBody>
      </p:sp>
      <p:sp>
        <p:nvSpPr>
          <p:cNvPr id="90" name="Prostokąt 89"/>
          <p:cNvSpPr/>
          <p:nvPr/>
        </p:nvSpPr>
        <p:spPr>
          <a:xfrm>
            <a:off x="6080563" y="3911506"/>
            <a:ext cx="769763" cy="276999"/>
          </a:xfrm>
          <a:prstGeom prst="rect">
            <a:avLst/>
          </a:prstGeom>
        </p:spPr>
        <p:txBody>
          <a:bodyPr wrap="none">
            <a:spAutoFit/>
          </a:bodyPr>
          <a:lstStyle/>
          <a:p>
            <a:pPr algn="just">
              <a:defRPr/>
            </a:pPr>
            <a:r>
              <a:rPr lang="en-US" sz="1200" b="1" dirty="0" smtClean="0">
                <a:solidFill>
                  <a:prstClr val="black"/>
                </a:solidFill>
                <a:latin typeface="Arial" panose="020B0604020202020204" pitchFamily="34" charset="0"/>
                <a:cs typeface="Arial" panose="020B0604020202020204" pitchFamily="34" charset="0"/>
              </a:rPr>
              <a:t>Opinion</a:t>
            </a:r>
            <a:endParaRPr lang="en-US" sz="1200" b="1" dirty="0">
              <a:solidFill>
                <a:prstClr val="black"/>
              </a:solidFill>
              <a:latin typeface="Arial" panose="020B0604020202020204" pitchFamily="34" charset="0"/>
              <a:cs typeface="Arial" panose="020B0604020202020204" pitchFamily="34" charset="0"/>
            </a:endParaRPr>
          </a:p>
        </p:txBody>
      </p:sp>
      <p:sp>
        <p:nvSpPr>
          <p:cNvPr id="96" name="AutoShape 11"/>
          <p:cNvSpPr>
            <a:spLocks noChangeArrowheads="1"/>
          </p:cNvSpPr>
          <p:nvPr/>
        </p:nvSpPr>
        <p:spPr bwMode="auto">
          <a:xfrm rot="10800000">
            <a:off x="6746774" y="2250332"/>
            <a:ext cx="1328872" cy="144462"/>
          </a:xfrm>
          <a:prstGeom prst="triangle">
            <a:avLst>
              <a:gd name="adj" fmla="val 50000"/>
            </a:avLst>
          </a:prstGeom>
          <a:solidFill>
            <a:srgbClr val="FF6600"/>
          </a:solidFill>
          <a:ln w="19050">
            <a:solidFill>
              <a:srgbClr val="C0C0C0"/>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97" name="pole tekstowe 96"/>
          <p:cNvSpPr txBox="1"/>
          <p:nvPr/>
        </p:nvSpPr>
        <p:spPr>
          <a:xfrm>
            <a:off x="6019536" y="5240233"/>
            <a:ext cx="2749814" cy="276999"/>
          </a:xfrm>
          <a:prstGeom prst="rect">
            <a:avLst/>
          </a:prstGeom>
          <a:solidFill>
            <a:srgbClr val="FF6600"/>
          </a:solidFill>
          <a:ln w="15875">
            <a:solidFill>
              <a:schemeClr val="bg1">
                <a:lumMod val="75000"/>
              </a:schemeClr>
            </a:solidFill>
          </a:ln>
        </p:spPr>
        <p:txBody>
          <a:bodyPr wrap="square" rtlCol="0">
            <a:spAutoFit/>
          </a:bodyPr>
          <a:lstStyle>
            <a:defPPr>
              <a:defRPr lang="pl-PL"/>
            </a:defPPr>
            <a:lvl1pPr>
              <a:defRPr sz="1200"/>
            </a:lvl1pPr>
          </a:lstStyle>
          <a:p>
            <a:pPr fontAlgn="base">
              <a:spcBef>
                <a:spcPct val="0"/>
              </a:spcBef>
              <a:spcAft>
                <a:spcPct val="0"/>
              </a:spcAft>
            </a:pPr>
            <a:r>
              <a:rPr lang="en-US" b="1" dirty="0" smtClean="0">
                <a:solidFill>
                  <a:prstClr val="white"/>
                </a:solidFill>
                <a:latin typeface="Arial" charset="0"/>
                <a:cs typeface="Arial" charset="0"/>
              </a:rPr>
              <a:t>Agreement with the acquirer</a:t>
            </a:r>
            <a:endParaRPr lang="en-US" b="1" dirty="0">
              <a:solidFill>
                <a:prstClr val="white"/>
              </a:solidFill>
              <a:latin typeface="Arial" charset="0"/>
              <a:cs typeface="Arial" charset="0"/>
            </a:endParaRPr>
          </a:p>
        </p:txBody>
      </p:sp>
      <p:sp>
        <p:nvSpPr>
          <p:cNvPr id="98" name="AutoShape 11"/>
          <p:cNvSpPr>
            <a:spLocks noChangeArrowheads="1"/>
          </p:cNvSpPr>
          <p:nvPr/>
        </p:nvSpPr>
        <p:spPr bwMode="auto">
          <a:xfrm rot="10800000">
            <a:off x="6771520" y="3233103"/>
            <a:ext cx="1328872" cy="144462"/>
          </a:xfrm>
          <a:prstGeom prst="triangle">
            <a:avLst>
              <a:gd name="adj" fmla="val 50000"/>
            </a:avLst>
          </a:prstGeom>
          <a:solidFill>
            <a:srgbClr val="FF6600"/>
          </a:solidFill>
          <a:ln w="19050">
            <a:solidFill>
              <a:srgbClr val="C0C0C0"/>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99" name="AutoShape 11"/>
          <p:cNvSpPr>
            <a:spLocks noChangeArrowheads="1"/>
          </p:cNvSpPr>
          <p:nvPr/>
        </p:nvSpPr>
        <p:spPr bwMode="auto">
          <a:xfrm rot="10800000">
            <a:off x="6790090" y="4240090"/>
            <a:ext cx="1328872" cy="144462"/>
          </a:xfrm>
          <a:prstGeom prst="triangle">
            <a:avLst>
              <a:gd name="adj" fmla="val 50000"/>
            </a:avLst>
          </a:prstGeom>
          <a:solidFill>
            <a:srgbClr val="FF6600"/>
          </a:solidFill>
          <a:ln w="19050">
            <a:solidFill>
              <a:srgbClr val="C0C0C0"/>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100" name="AutoShape 11"/>
          <p:cNvSpPr>
            <a:spLocks noChangeArrowheads="1"/>
          </p:cNvSpPr>
          <p:nvPr/>
        </p:nvSpPr>
        <p:spPr bwMode="auto">
          <a:xfrm rot="10800000">
            <a:off x="6771520" y="5095771"/>
            <a:ext cx="1328872" cy="144462"/>
          </a:xfrm>
          <a:prstGeom prst="triangle">
            <a:avLst>
              <a:gd name="adj" fmla="val 50000"/>
            </a:avLst>
          </a:prstGeom>
          <a:solidFill>
            <a:srgbClr val="FF6600"/>
          </a:solidFill>
          <a:ln w="19050">
            <a:solidFill>
              <a:srgbClr val="C0C0C0"/>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US" altLang="pl-PL" sz="1800" b="1" dirty="0">
              <a:solidFill>
                <a:srgbClr val="000000"/>
              </a:solidFill>
              <a:latin typeface="Arial" charset="0"/>
              <a:cs typeface="Arial" charset="0"/>
            </a:endParaRPr>
          </a:p>
        </p:txBody>
      </p:sp>
      <p:sp>
        <p:nvSpPr>
          <p:cNvPr id="10" name="Pięciokąt 9"/>
          <p:cNvSpPr/>
          <p:nvPr/>
        </p:nvSpPr>
        <p:spPr>
          <a:xfrm>
            <a:off x="250825" y="5682352"/>
            <a:ext cx="1944911" cy="915000"/>
          </a:xfrm>
          <a:prstGeom prst="homePlate">
            <a:avLst>
              <a:gd name="adj" fmla="val 29404"/>
            </a:avLst>
          </a:prstGeom>
          <a:solidFill>
            <a:schemeClr val="bg2">
              <a:lumMod val="50000"/>
            </a:schemeClr>
          </a:solidFill>
          <a:ln w="158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b="1" dirty="0" smtClean="0">
                <a:solidFill>
                  <a:prstClr val="white"/>
                </a:solidFill>
                <a:latin typeface="Arial" panose="020B0604020202020204" pitchFamily="34" charset="0"/>
                <a:cs typeface="Arial" panose="020B0604020202020204" pitchFamily="34" charset="0"/>
              </a:rPr>
              <a:t>Contract </a:t>
            </a:r>
          </a:p>
          <a:p>
            <a:pPr algn="ctr" fontAlgn="base">
              <a:spcBef>
                <a:spcPct val="0"/>
              </a:spcBef>
              <a:spcAft>
                <a:spcPct val="0"/>
              </a:spcAft>
            </a:pPr>
            <a:r>
              <a:rPr lang="en-US" sz="1400" b="1" dirty="0" smtClean="0">
                <a:solidFill>
                  <a:prstClr val="white"/>
                </a:solidFill>
                <a:latin typeface="Arial" panose="020B0604020202020204" pitchFamily="34" charset="0"/>
                <a:cs typeface="Arial" panose="020B0604020202020204" pitchFamily="34" charset="0"/>
              </a:rPr>
              <a:t>fulfillment</a:t>
            </a:r>
            <a:endParaRPr lang="en-US" sz="1400" b="1" dirty="0">
              <a:solidFill>
                <a:prstClr val="white"/>
              </a:solidFill>
              <a:latin typeface="Arial" panose="020B0604020202020204" pitchFamily="34" charset="0"/>
              <a:cs typeface="Arial" panose="020B0604020202020204" pitchFamily="34" charset="0"/>
            </a:endParaRPr>
          </a:p>
        </p:txBody>
      </p:sp>
      <p:sp>
        <p:nvSpPr>
          <p:cNvPr id="12" name="Prostokąt 11"/>
          <p:cNvSpPr/>
          <p:nvPr/>
        </p:nvSpPr>
        <p:spPr>
          <a:xfrm>
            <a:off x="2221532" y="5682352"/>
            <a:ext cx="6671643" cy="933589"/>
          </a:xfrm>
          <a:prstGeom prst="rect">
            <a:avLst/>
          </a:prstGeom>
        </p:spPr>
        <p:txBody>
          <a:bodyPr wrap="square">
            <a:spAutoFit/>
          </a:bodyPr>
          <a:lstStyle/>
          <a:p>
            <a:pPr algn="just" fontAlgn="base">
              <a:spcBef>
                <a:spcPts val="400"/>
              </a:spcBef>
              <a:spcAft>
                <a:spcPct val="0"/>
              </a:spcAft>
            </a:pPr>
            <a:r>
              <a:rPr lang="en-US" altLang="pl-PL" sz="1200" b="1" dirty="0" smtClean="0">
                <a:solidFill>
                  <a:prstClr val="black"/>
                </a:solidFill>
                <a:latin typeface="Arial" charset="0"/>
                <a:cs typeface="Arial" charset="0"/>
              </a:rPr>
              <a:t>BFG monitors </a:t>
            </a:r>
            <a:r>
              <a:rPr lang="pl-PL" altLang="pl-PL" sz="1200" b="1" dirty="0" smtClean="0">
                <a:solidFill>
                  <a:prstClr val="black"/>
                </a:solidFill>
                <a:latin typeface="Arial" charset="0"/>
                <a:cs typeface="Arial" charset="0"/>
              </a:rPr>
              <a:t>the </a:t>
            </a:r>
            <a:r>
              <a:rPr lang="en-US" altLang="pl-PL" sz="1200" b="1" dirty="0" smtClean="0">
                <a:solidFill>
                  <a:prstClr val="black"/>
                </a:solidFill>
                <a:latin typeface="Arial" charset="0"/>
                <a:cs typeface="Arial" charset="0"/>
              </a:rPr>
              <a:t>fulfillment of obligations arising from contracts, especially contracts of loss coverage:</a:t>
            </a:r>
          </a:p>
          <a:p>
            <a:pPr marL="171450" indent="-171450" algn="just" fontAlgn="base">
              <a:spcBef>
                <a:spcPts val="400"/>
              </a:spcBef>
              <a:spcAft>
                <a:spcPct val="0"/>
              </a:spcAft>
              <a:buFont typeface="Arial" panose="020B0604020202020204" pitchFamily="34" charset="0"/>
              <a:buChar char="•"/>
            </a:pPr>
            <a:r>
              <a:rPr lang="en-US" altLang="pl-PL" sz="1200" b="1" dirty="0" smtClean="0">
                <a:solidFill>
                  <a:prstClr val="black"/>
                </a:solidFill>
                <a:latin typeface="Arial" charset="0"/>
                <a:cs typeface="Arial" charset="0"/>
              </a:rPr>
              <a:t>settlement of the guarantee on </a:t>
            </a:r>
            <a:r>
              <a:rPr lang="pl-PL" altLang="pl-PL" sz="1200" b="1" dirty="0" smtClean="0">
                <a:solidFill>
                  <a:prstClr val="black"/>
                </a:solidFill>
                <a:latin typeface="Arial" charset="0"/>
                <a:cs typeface="Arial" charset="0"/>
              </a:rPr>
              <a:t>a </a:t>
            </a:r>
            <a:r>
              <a:rPr lang="en-US" altLang="pl-PL" sz="1200" b="1" dirty="0" smtClean="0">
                <a:solidFill>
                  <a:prstClr val="black"/>
                </a:solidFill>
                <a:latin typeface="Arial" charset="0"/>
                <a:cs typeface="Arial" charset="0"/>
              </a:rPr>
              <a:t>semiannual basis</a:t>
            </a:r>
          </a:p>
          <a:p>
            <a:pPr marL="171450" indent="-171450" algn="just" fontAlgn="base">
              <a:spcBef>
                <a:spcPts val="400"/>
              </a:spcBef>
              <a:spcAft>
                <a:spcPct val="0"/>
              </a:spcAft>
              <a:buFont typeface="Arial" panose="020B0604020202020204" pitchFamily="34" charset="0"/>
              <a:buChar char="•"/>
            </a:pPr>
            <a:r>
              <a:rPr lang="en-US" altLang="pl-PL" sz="1200" b="1" dirty="0" smtClean="0">
                <a:solidFill>
                  <a:prstClr val="black"/>
                </a:solidFill>
                <a:latin typeface="Arial" charset="0"/>
                <a:cs typeface="Arial" charset="0"/>
              </a:rPr>
              <a:t>control of the exercise of the beneficiary obligations under the agreements</a:t>
            </a:r>
            <a:endParaRPr lang="en-US" altLang="pl-PL" sz="1200" b="1" dirty="0">
              <a:solidFill>
                <a:prstClr val="black"/>
              </a:solidFill>
              <a:latin typeface="Arial" charset="0"/>
              <a:cs typeface="Arial" charset="0"/>
            </a:endParaRPr>
          </a:p>
        </p:txBody>
      </p:sp>
    </p:spTree>
    <p:extLst>
      <p:ext uri="{BB962C8B-B14F-4D97-AF65-F5344CB8AC3E}">
        <p14:creationId xmlns:p14="http://schemas.microsoft.com/office/powerpoint/2010/main" val="2616970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21"/>
          <p:cNvSpPr>
            <a:spLocks noChangeArrowheads="1"/>
          </p:cNvSpPr>
          <p:nvPr/>
        </p:nvSpPr>
        <p:spPr bwMode="auto">
          <a:xfrm>
            <a:off x="468313" y="3861048"/>
            <a:ext cx="3671887" cy="1300732"/>
          </a:xfrm>
          <a:prstGeom prst="rect">
            <a:avLst/>
          </a:prstGeom>
          <a:solidFill>
            <a:srgbClr val="003366"/>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srgbClr val="000000"/>
              </a:solidFill>
              <a:latin typeface="Arial" charset="0"/>
              <a:cs typeface="Arial" charset="0"/>
            </a:endParaRPr>
          </a:p>
        </p:txBody>
      </p:sp>
      <p:sp>
        <p:nvSpPr>
          <p:cNvPr id="4" name="Prostokąt 3"/>
          <p:cNvSpPr/>
          <p:nvPr/>
        </p:nvSpPr>
        <p:spPr>
          <a:xfrm>
            <a:off x="467936" y="5157215"/>
            <a:ext cx="8090424" cy="432048"/>
          </a:xfrm>
          <a:prstGeom prst="rect">
            <a:avLst/>
          </a:prstGeom>
          <a:solidFill>
            <a:schemeClr val="bg1">
              <a:lumMod val="65000"/>
            </a:schemeClr>
          </a:solidFill>
          <a:ln w="44450">
            <a:solidFill>
              <a:srgbClr val="DDDDDD"/>
            </a:solidFill>
            <a:miter lim="800000"/>
            <a:headEnd/>
            <a:tailEnd/>
          </a:ln>
        </p:spPr>
        <p:txBody>
          <a:bodyPr wrap="none" anchor="ctr"/>
          <a:lstStyle/>
          <a:p>
            <a:pPr algn="ctr" fontAlgn="base">
              <a:spcBef>
                <a:spcPct val="0"/>
              </a:spcBef>
              <a:spcAft>
                <a:spcPct val="0"/>
              </a:spcAft>
            </a:pPr>
            <a:r>
              <a:rPr lang="en-US" sz="1600" b="1" dirty="0" smtClean="0">
                <a:solidFill>
                  <a:srgbClr val="000000"/>
                </a:solidFill>
                <a:latin typeface="Arial" panose="020B0604020202020204" pitchFamily="34" charset="0"/>
                <a:cs typeface="Arial" panose="020B0604020202020204" pitchFamily="34" charset="0"/>
              </a:rPr>
              <a:t>BFG        Ministry of Finance        National Bank of Poland        Polish FSA</a:t>
            </a:r>
            <a:endParaRPr lang="en-US" sz="1600" b="1" dirty="0">
              <a:solidFill>
                <a:srgbClr val="000000"/>
              </a:solidFill>
              <a:latin typeface="Arial" panose="020B0604020202020204" pitchFamily="34" charset="0"/>
              <a:cs typeface="Arial" panose="020B0604020202020204" pitchFamily="34" charset="0"/>
            </a:endParaRPr>
          </a:p>
        </p:txBody>
      </p:sp>
      <p:grpSp>
        <p:nvGrpSpPr>
          <p:cNvPr id="2" name="Grupa 1"/>
          <p:cNvGrpSpPr/>
          <p:nvPr/>
        </p:nvGrpSpPr>
        <p:grpSpPr>
          <a:xfrm>
            <a:off x="250825" y="260350"/>
            <a:ext cx="8642350" cy="642938"/>
            <a:chOff x="250825" y="260350"/>
            <a:chExt cx="8642350" cy="642938"/>
          </a:xfrm>
        </p:grpSpPr>
        <p:sp>
          <p:nvSpPr>
            <p:cNvPr id="18444"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18445"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18443"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descr="http://www.businessmonitor.com/sites/default/files/Poland_0.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1856" y="1100440"/>
            <a:ext cx="1080368" cy="1058190"/>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24"/>
          <p:cNvSpPr>
            <a:spLocks noChangeArrowheads="1"/>
          </p:cNvSpPr>
          <p:nvPr/>
        </p:nvSpPr>
        <p:spPr bwMode="auto">
          <a:xfrm>
            <a:off x="4886473" y="3863304"/>
            <a:ext cx="3671887" cy="1293911"/>
          </a:xfrm>
          <a:prstGeom prst="rect">
            <a:avLst/>
          </a:prstGeom>
          <a:solidFill>
            <a:srgbClr val="316A83"/>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srgbClr val="000000"/>
              </a:solidFill>
              <a:latin typeface="Arial" charset="0"/>
              <a:cs typeface="Arial" charset="0"/>
            </a:endParaRPr>
          </a:p>
        </p:txBody>
      </p:sp>
      <p:sp>
        <p:nvSpPr>
          <p:cNvPr id="32" name="Rectangle 13"/>
          <p:cNvSpPr>
            <a:spLocks noChangeArrowheads="1"/>
          </p:cNvSpPr>
          <p:nvPr/>
        </p:nvSpPr>
        <p:spPr bwMode="auto">
          <a:xfrm>
            <a:off x="2051721" y="2564904"/>
            <a:ext cx="4712330" cy="792038"/>
          </a:xfrm>
          <a:prstGeom prst="rect">
            <a:avLst/>
          </a:prstGeom>
          <a:solidFill>
            <a:srgbClr val="AFD7FF"/>
          </a:solidFill>
          <a:ln w="44450">
            <a:solidFill>
              <a:srgbClr val="DDDDDD"/>
            </a:solidFill>
            <a:miter lim="800000"/>
            <a:headEnd/>
            <a:tailEnd/>
          </a:ln>
        </p:spPr>
        <p:txBody>
          <a:bodyPr wrap="none" anchor="ctr"/>
          <a:lstStyle/>
          <a:p>
            <a:pPr algn="ctr" fontAlgn="base">
              <a:spcBef>
                <a:spcPct val="0"/>
              </a:spcBef>
              <a:spcAft>
                <a:spcPct val="0"/>
              </a:spcAft>
            </a:pPr>
            <a:r>
              <a:rPr lang="en-US" sz="1700" b="1" dirty="0" smtClean="0">
                <a:solidFill>
                  <a:srgbClr val="000000"/>
                </a:solidFill>
                <a:latin typeface="Arial" charset="0"/>
                <a:cs typeface="Arial" charset="0"/>
              </a:rPr>
              <a:t>Bank Guarantee Fund indicated as a </a:t>
            </a:r>
          </a:p>
          <a:p>
            <a:pPr algn="ctr" fontAlgn="base">
              <a:spcBef>
                <a:spcPct val="0"/>
              </a:spcBef>
              <a:spcAft>
                <a:spcPct val="0"/>
              </a:spcAft>
            </a:pPr>
            <a:r>
              <a:rPr lang="en-US" sz="1700" b="1" dirty="0" smtClean="0">
                <a:solidFill>
                  <a:srgbClr val="000000"/>
                </a:solidFill>
                <a:latin typeface="Arial" charset="0"/>
                <a:cs typeface="Arial" charset="0"/>
              </a:rPr>
              <a:t>leading institution by the Ministry of Finance</a:t>
            </a:r>
            <a:endParaRPr lang="en-US" sz="1700" b="1" dirty="0">
              <a:solidFill>
                <a:srgbClr val="000000"/>
              </a:solidFill>
              <a:latin typeface="Arial" charset="0"/>
              <a:cs typeface="Arial" charset="0"/>
            </a:endParaRPr>
          </a:p>
        </p:txBody>
      </p:sp>
      <p:sp>
        <p:nvSpPr>
          <p:cNvPr id="33" name="Text Box 13"/>
          <p:cNvSpPr txBox="1">
            <a:spLocks noChangeArrowheads="1"/>
          </p:cNvSpPr>
          <p:nvPr/>
        </p:nvSpPr>
        <p:spPr bwMode="auto">
          <a:xfrm>
            <a:off x="4860553" y="3870199"/>
            <a:ext cx="3671887" cy="1143000"/>
          </a:xfrm>
          <a:prstGeom prst="rect">
            <a:avLst/>
          </a:prstGeom>
          <a:noFill/>
          <a:ln w="44450">
            <a:noFill/>
            <a:miter lim="800000"/>
            <a:headEnd/>
            <a:tailEnd/>
          </a:ln>
        </p:spPr>
        <p:txBody>
          <a:bodyPr>
            <a:spAutoFit/>
          </a:bodyPr>
          <a:lstStyle/>
          <a:p>
            <a:pPr algn="ctr" fontAlgn="base">
              <a:spcBef>
                <a:spcPct val="20000"/>
              </a:spcBef>
              <a:spcAft>
                <a:spcPct val="0"/>
              </a:spcAft>
            </a:pPr>
            <a:r>
              <a:rPr lang="en-US" sz="1600" b="1" dirty="0" smtClean="0">
                <a:solidFill>
                  <a:srgbClr val="FFFFFF"/>
                </a:solidFill>
                <a:latin typeface="Arial" charset="0"/>
                <a:cs typeface="Arial" charset="0"/>
              </a:rPr>
              <a:t>Cooperation with the World Bank in the field of </a:t>
            </a:r>
            <a:r>
              <a:rPr lang="pl-PL" sz="1600" b="1" dirty="0" smtClean="0">
                <a:solidFill>
                  <a:srgbClr val="FFFFFF"/>
                </a:solidFill>
                <a:latin typeface="Arial" charset="0"/>
                <a:cs typeface="Arial" charset="0"/>
              </a:rPr>
              <a:t>a </a:t>
            </a:r>
            <a:r>
              <a:rPr lang="en-US" sz="1600" b="1" dirty="0" smtClean="0">
                <a:solidFill>
                  <a:srgbClr val="FFFFFF"/>
                </a:solidFill>
                <a:latin typeface="Arial" charset="0"/>
                <a:cs typeface="Arial" charset="0"/>
              </a:rPr>
              <a:t>bank resolution framework within technical support</a:t>
            </a:r>
          </a:p>
          <a:p>
            <a:pPr algn="ctr" fontAlgn="base">
              <a:lnSpc>
                <a:spcPct val="110000"/>
              </a:lnSpc>
              <a:spcBef>
                <a:spcPct val="20000"/>
              </a:spcBef>
              <a:spcAft>
                <a:spcPct val="0"/>
              </a:spcAft>
            </a:pPr>
            <a:r>
              <a:rPr lang="en-US" sz="1600" b="1" dirty="0" smtClean="0">
                <a:solidFill>
                  <a:srgbClr val="FFFFFF"/>
                </a:solidFill>
                <a:latin typeface="Arial" charset="0"/>
                <a:cs typeface="Arial" charset="0"/>
              </a:rPr>
              <a:t>(</a:t>
            </a:r>
            <a:r>
              <a:rPr lang="en-US" sz="1200" b="1" dirty="0" smtClean="0">
                <a:solidFill>
                  <a:srgbClr val="FFFFFF"/>
                </a:solidFill>
                <a:latin typeface="Arial" charset="0"/>
                <a:cs typeface="Arial" charset="0"/>
              </a:rPr>
              <a:t>upon request from the Ministry of Finance) </a:t>
            </a:r>
            <a:endParaRPr lang="en-US" sz="1200" b="1" dirty="0">
              <a:solidFill>
                <a:srgbClr val="FFFFFF"/>
              </a:solidFill>
              <a:latin typeface="Arial" charset="0"/>
              <a:cs typeface="Arial" charset="0"/>
            </a:endParaRPr>
          </a:p>
        </p:txBody>
      </p:sp>
      <p:sp>
        <p:nvSpPr>
          <p:cNvPr id="35" name="AutoShape 17"/>
          <p:cNvSpPr>
            <a:spLocks noChangeArrowheads="1"/>
          </p:cNvSpPr>
          <p:nvPr/>
        </p:nvSpPr>
        <p:spPr bwMode="auto">
          <a:xfrm rot="8033604">
            <a:off x="3528219" y="3460751"/>
            <a:ext cx="431800" cy="360362"/>
          </a:xfrm>
          <a:prstGeom prst="rightArrow">
            <a:avLst>
              <a:gd name="adj1" fmla="val 60352"/>
              <a:gd name="adj2" fmla="val 48457"/>
            </a:avLst>
          </a:prstGeom>
          <a:solidFill>
            <a:srgbClr val="6094FC"/>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srgbClr val="000000"/>
              </a:solidFill>
              <a:latin typeface="Arial" charset="0"/>
              <a:cs typeface="Arial" charset="0"/>
            </a:endParaRPr>
          </a:p>
        </p:txBody>
      </p:sp>
      <p:sp>
        <p:nvSpPr>
          <p:cNvPr id="36" name="AutoShape 18"/>
          <p:cNvSpPr>
            <a:spLocks noChangeArrowheads="1"/>
          </p:cNvSpPr>
          <p:nvPr/>
        </p:nvSpPr>
        <p:spPr bwMode="auto">
          <a:xfrm rot="2776506">
            <a:off x="5041107" y="3460750"/>
            <a:ext cx="431800" cy="360363"/>
          </a:xfrm>
          <a:prstGeom prst="rightArrow">
            <a:avLst>
              <a:gd name="adj1" fmla="val 60352"/>
              <a:gd name="adj2" fmla="val 48456"/>
            </a:avLst>
          </a:prstGeom>
          <a:solidFill>
            <a:srgbClr val="6094FC"/>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srgbClr val="000000"/>
              </a:solidFill>
              <a:latin typeface="Arial" charset="0"/>
              <a:cs typeface="Arial" charset="0"/>
            </a:endParaRPr>
          </a:p>
        </p:txBody>
      </p:sp>
      <p:sp>
        <p:nvSpPr>
          <p:cNvPr id="38" name="Text Box 13"/>
          <p:cNvSpPr txBox="1">
            <a:spLocks noChangeArrowheads="1"/>
          </p:cNvSpPr>
          <p:nvPr/>
        </p:nvSpPr>
        <p:spPr bwMode="auto">
          <a:xfrm>
            <a:off x="468313" y="4221111"/>
            <a:ext cx="3671887" cy="896938"/>
          </a:xfrm>
          <a:prstGeom prst="rect">
            <a:avLst/>
          </a:prstGeom>
          <a:noFill/>
          <a:ln w="44450">
            <a:noFill/>
            <a:miter lim="800000"/>
            <a:headEnd/>
            <a:tailEnd/>
          </a:ln>
        </p:spPr>
        <p:txBody>
          <a:bodyPr>
            <a:spAutoFit/>
          </a:bodyPr>
          <a:lstStyle/>
          <a:p>
            <a:pPr algn="ctr" fontAlgn="base">
              <a:lnSpc>
                <a:spcPct val="110000"/>
              </a:lnSpc>
              <a:spcBef>
                <a:spcPct val="20000"/>
              </a:spcBef>
              <a:spcAft>
                <a:spcPct val="0"/>
              </a:spcAft>
            </a:pPr>
            <a:r>
              <a:rPr lang="en-US" sz="1600" b="1" dirty="0" smtClean="0">
                <a:solidFill>
                  <a:srgbClr val="FFFFFF"/>
                </a:solidFill>
                <a:latin typeface="Arial" charset="0"/>
                <a:cs typeface="Arial" charset="0"/>
              </a:rPr>
              <a:t>Establishment of a special Working Group by the Financial Stability Committee</a:t>
            </a:r>
            <a:endParaRPr lang="en-US" sz="1600" b="1" dirty="0">
              <a:solidFill>
                <a:srgbClr val="FFFFFF"/>
              </a:solidFill>
              <a:latin typeface="Arial" charset="0"/>
              <a:cs typeface="Arial" charset="0"/>
            </a:endParaRPr>
          </a:p>
        </p:txBody>
      </p:sp>
      <p:sp>
        <p:nvSpPr>
          <p:cNvPr id="44" name="Rectangle 12"/>
          <p:cNvSpPr>
            <a:spLocks noChangeArrowheads="1"/>
          </p:cNvSpPr>
          <p:nvPr/>
        </p:nvSpPr>
        <p:spPr bwMode="auto">
          <a:xfrm>
            <a:off x="2555776" y="1055912"/>
            <a:ext cx="3975620" cy="1079500"/>
          </a:xfrm>
          <a:prstGeom prst="rect">
            <a:avLst/>
          </a:prstGeom>
          <a:noFill/>
          <a:ln w="44450">
            <a:solidFill>
              <a:srgbClr val="DDDDDD"/>
            </a:solidFill>
            <a:miter lim="800000"/>
            <a:headEnd/>
            <a:tailEnd/>
          </a:ln>
        </p:spPr>
        <p:txBody>
          <a:bodyPr wrap="none" anchor="ctr"/>
          <a:lstStyle/>
          <a:p>
            <a:pPr algn="ctr" fontAlgn="base">
              <a:spcBef>
                <a:spcPct val="0"/>
              </a:spcBef>
              <a:spcAft>
                <a:spcPct val="0"/>
              </a:spcAft>
            </a:pPr>
            <a:endParaRPr lang="en-US" sz="1600" b="1" dirty="0">
              <a:solidFill>
                <a:srgbClr val="000000"/>
              </a:solidFill>
              <a:latin typeface="Arial" charset="0"/>
              <a:cs typeface="Arial" charset="0"/>
            </a:endParaRPr>
          </a:p>
        </p:txBody>
      </p:sp>
      <p:sp>
        <p:nvSpPr>
          <p:cNvPr id="45" name="pole tekstowe 44"/>
          <p:cNvSpPr txBox="1"/>
          <p:nvPr/>
        </p:nvSpPr>
        <p:spPr>
          <a:xfrm>
            <a:off x="2928985" y="1268760"/>
            <a:ext cx="2354139" cy="615553"/>
          </a:xfrm>
          <a:prstGeom prst="rect">
            <a:avLst/>
          </a:prstGeom>
          <a:noFill/>
        </p:spPr>
        <p:txBody>
          <a:bodyPr wrap="square" rtlCol="0">
            <a:spAutoFit/>
          </a:bodyPr>
          <a:lstStyle/>
          <a:p>
            <a:pPr algn="ctr" fontAlgn="base">
              <a:spcBef>
                <a:spcPct val="0"/>
              </a:spcBef>
              <a:spcAft>
                <a:spcPct val="0"/>
              </a:spcAft>
            </a:pPr>
            <a:r>
              <a:rPr lang="en-US" sz="1700" b="1" dirty="0" smtClean="0">
                <a:solidFill>
                  <a:prstClr val="black"/>
                </a:solidFill>
                <a:latin typeface="Arial" charset="0"/>
                <a:cs typeface="Arial" charset="0"/>
              </a:rPr>
              <a:t>Lack of adequate resolution regime</a:t>
            </a:r>
            <a:endParaRPr lang="en-US" sz="1700" b="1" dirty="0">
              <a:solidFill>
                <a:prstClr val="black"/>
              </a:solidFill>
              <a:latin typeface="Arial" charset="0"/>
              <a:cs typeface="Arial" charset="0"/>
            </a:endParaRPr>
          </a:p>
        </p:txBody>
      </p:sp>
      <p:sp>
        <p:nvSpPr>
          <p:cNvPr id="46" name="AutoShape 14"/>
          <p:cNvSpPr>
            <a:spLocks noChangeArrowheads="1"/>
          </p:cNvSpPr>
          <p:nvPr/>
        </p:nvSpPr>
        <p:spPr bwMode="auto">
          <a:xfrm rot="10800000">
            <a:off x="3305969" y="2132857"/>
            <a:ext cx="2592288" cy="288031"/>
          </a:xfrm>
          <a:prstGeom prst="triangle">
            <a:avLst>
              <a:gd name="adj" fmla="val 50000"/>
            </a:avLst>
          </a:prstGeom>
          <a:solidFill>
            <a:srgbClr val="6094FC"/>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srgbClr val="000000"/>
              </a:solidFill>
              <a:latin typeface="Arial" charset="0"/>
              <a:cs typeface="Arial" charset="0"/>
            </a:endParaRPr>
          </a:p>
        </p:txBody>
      </p:sp>
      <p:sp>
        <p:nvSpPr>
          <p:cNvPr id="47" name="Rectangle 12"/>
          <p:cNvSpPr>
            <a:spLocks noChangeArrowheads="1"/>
          </p:cNvSpPr>
          <p:nvPr/>
        </p:nvSpPr>
        <p:spPr bwMode="auto">
          <a:xfrm>
            <a:off x="6882482" y="980728"/>
            <a:ext cx="2040805" cy="1248777"/>
          </a:xfrm>
          <a:prstGeom prst="rect">
            <a:avLst/>
          </a:prstGeom>
          <a:noFill/>
          <a:ln w="44450">
            <a:solidFill>
              <a:srgbClr val="DDDDDD"/>
            </a:solidFill>
            <a:miter lim="800000"/>
            <a:headEnd/>
            <a:tailEnd/>
          </a:ln>
        </p:spPr>
        <p:txBody>
          <a:bodyPr wrap="none" anchor="ctr"/>
          <a:lstStyle/>
          <a:p>
            <a:pPr algn="ctr" fontAlgn="base">
              <a:spcBef>
                <a:spcPct val="0"/>
              </a:spcBef>
              <a:spcAft>
                <a:spcPct val="0"/>
              </a:spcAft>
            </a:pPr>
            <a:endParaRPr lang="en-US" sz="1600" b="1" dirty="0">
              <a:solidFill>
                <a:srgbClr val="000000"/>
              </a:solidFill>
              <a:latin typeface="Arial" charset="0"/>
              <a:cs typeface="Arial" charset="0"/>
            </a:endParaRPr>
          </a:p>
        </p:txBody>
      </p:sp>
      <p:pic>
        <p:nvPicPr>
          <p:cNvPr id="48" name="Picture 2" descr="http://www.itcarlow.ie/public/userfiles/images/eu.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64288" y="1700808"/>
            <a:ext cx="591702" cy="394679"/>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65"/>
          <p:cNvPicPr>
            <a:picLocks noChangeAspect="1" noChangeArrowheads="1"/>
          </p:cNvPicPr>
          <p:nvPr/>
        </p:nvPicPr>
        <p:blipFill>
          <a:blip r:embed="rId8"/>
          <a:srcRect/>
          <a:stretch>
            <a:fillRect/>
          </a:stretch>
        </p:blipFill>
        <p:spPr bwMode="auto">
          <a:xfrm>
            <a:off x="8028385" y="1700808"/>
            <a:ext cx="795500" cy="394679"/>
          </a:xfrm>
          <a:prstGeom prst="rect">
            <a:avLst/>
          </a:prstGeom>
          <a:noFill/>
          <a:ln w="9525">
            <a:noFill/>
            <a:miter lim="800000"/>
            <a:headEnd/>
            <a:tailEnd/>
          </a:ln>
        </p:spPr>
      </p:pic>
      <p:sp>
        <p:nvSpPr>
          <p:cNvPr id="50" name="pole tekstowe 49"/>
          <p:cNvSpPr txBox="1"/>
          <p:nvPr/>
        </p:nvSpPr>
        <p:spPr>
          <a:xfrm>
            <a:off x="6876256" y="980728"/>
            <a:ext cx="2047031" cy="600164"/>
          </a:xfrm>
          <a:prstGeom prst="rect">
            <a:avLst/>
          </a:prstGeom>
          <a:noFill/>
        </p:spPr>
        <p:txBody>
          <a:bodyPr wrap="square" rtlCol="0">
            <a:spAutoFit/>
          </a:bodyPr>
          <a:lstStyle/>
          <a:p>
            <a:pPr algn="ctr" fontAlgn="base">
              <a:spcBef>
                <a:spcPct val="0"/>
              </a:spcBef>
              <a:spcAft>
                <a:spcPct val="0"/>
              </a:spcAft>
            </a:pPr>
            <a:r>
              <a:rPr lang="en-US" sz="1100" b="1" dirty="0" smtClean="0">
                <a:solidFill>
                  <a:prstClr val="black"/>
                </a:solidFill>
                <a:latin typeface="Arial" charset="0"/>
                <a:cs typeface="Arial" charset="0"/>
              </a:rPr>
              <a:t>Global and EU recommendations and initiatives</a:t>
            </a:r>
            <a:endParaRPr lang="en-US" sz="1100" b="1" dirty="0">
              <a:solidFill>
                <a:prstClr val="black"/>
              </a:solidFill>
              <a:latin typeface="Arial" charset="0"/>
              <a:cs typeface="Arial" charset="0"/>
            </a:endParaRPr>
          </a:p>
        </p:txBody>
      </p:sp>
      <p:sp>
        <p:nvSpPr>
          <p:cNvPr id="51" name="Strzałka w prawo 50"/>
          <p:cNvSpPr/>
          <p:nvPr/>
        </p:nvSpPr>
        <p:spPr>
          <a:xfrm rot="10800000">
            <a:off x="6368006" y="1481062"/>
            <a:ext cx="637605" cy="435769"/>
          </a:xfrm>
          <a:prstGeom prst="right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52" name="Rectangle 12"/>
          <p:cNvSpPr>
            <a:spLocks noChangeArrowheads="1"/>
          </p:cNvSpPr>
          <p:nvPr/>
        </p:nvSpPr>
        <p:spPr bwMode="auto">
          <a:xfrm>
            <a:off x="185739" y="981348"/>
            <a:ext cx="1865982" cy="1248157"/>
          </a:xfrm>
          <a:prstGeom prst="rect">
            <a:avLst/>
          </a:prstGeom>
          <a:noFill/>
          <a:ln w="44450">
            <a:solidFill>
              <a:srgbClr val="DDDDDD"/>
            </a:solidFill>
            <a:miter lim="800000"/>
            <a:headEnd/>
            <a:tailEnd/>
          </a:ln>
        </p:spPr>
        <p:txBody>
          <a:bodyPr wrap="none" anchor="ctr"/>
          <a:lstStyle/>
          <a:p>
            <a:pPr algn="ctr" fontAlgn="base">
              <a:spcBef>
                <a:spcPct val="0"/>
              </a:spcBef>
              <a:spcAft>
                <a:spcPct val="0"/>
              </a:spcAft>
            </a:pPr>
            <a:endParaRPr lang="en-US" sz="1600" b="1" dirty="0">
              <a:solidFill>
                <a:srgbClr val="000000"/>
              </a:solidFill>
              <a:latin typeface="Arial" charset="0"/>
              <a:cs typeface="Arial" charset="0"/>
            </a:endParaRPr>
          </a:p>
        </p:txBody>
      </p:sp>
      <p:pic>
        <p:nvPicPr>
          <p:cNvPr id="53" name="Picture 8"/>
          <p:cNvPicPr>
            <a:picLocks noChangeAspect="1" noChangeArrowheads="1"/>
          </p:cNvPicPr>
          <p:nvPr/>
        </p:nvPicPr>
        <p:blipFill>
          <a:blip r:embed="rId9"/>
          <a:srcRect/>
          <a:stretch>
            <a:fillRect/>
          </a:stretch>
        </p:blipFill>
        <p:spPr bwMode="auto">
          <a:xfrm>
            <a:off x="611560" y="1484784"/>
            <a:ext cx="1076781" cy="628672"/>
          </a:xfrm>
          <a:prstGeom prst="rect">
            <a:avLst/>
          </a:prstGeom>
          <a:noFill/>
          <a:ln w="9525">
            <a:noFill/>
            <a:miter lim="800000"/>
            <a:headEnd/>
            <a:tailEnd/>
          </a:ln>
        </p:spPr>
      </p:pic>
      <p:sp>
        <p:nvSpPr>
          <p:cNvPr id="54" name="pole tekstowe 53"/>
          <p:cNvSpPr txBox="1"/>
          <p:nvPr/>
        </p:nvSpPr>
        <p:spPr>
          <a:xfrm>
            <a:off x="185739" y="980728"/>
            <a:ext cx="1872209" cy="430887"/>
          </a:xfrm>
          <a:prstGeom prst="rect">
            <a:avLst/>
          </a:prstGeom>
          <a:noFill/>
        </p:spPr>
        <p:txBody>
          <a:bodyPr wrap="square" rtlCol="0">
            <a:spAutoFit/>
          </a:bodyPr>
          <a:lstStyle/>
          <a:p>
            <a:pPr algn="ctr" fontAlgn="base">
              <a:spcBef>
                <a:spcPct val="0"/>
              </a:spcBef>
              <a:spcAft>
                <a:spcPct val="0"/>
              </a:spcAft>
            </a:pPr>
            <a:r>
              <a:rPr lang="en-US" sz="1100" b="1" dirty="0" smtClean="0">
                <a:solidFill>
                  <a:prstClr val="black"/>
                </a:solidFill>
                <a:latin typeface="Arial" charset="0"/>
                <a:cs typeface="Arial" charset="0"/>
              </a:rPr>
              <a:t>International experiences in crisis management</a:t>
            </a:r>
            <a:endParaRPr lang="en-US" sz="1100" b="1" dirty="0">
              <a:solidFill>
                <a:prstClr val="black"/>
              </a:solidFill>
              <a:latin typeface="Arial" charset="0"/>
              <a:cs typeface="Arial" charset="0"/>
            </a:endParaRPr>
          </a:p>
        </p:txBody>
      </p:sp>
      <p:sp>
        <p:nvSpPr>
          <p:cNvPr id="55" name="Strzałka w prawo 54"/>
          <p:cNvSpPr/>
          <p:nvPr/>
        </p:nvSpPr>
        <p:spPr>
          <a:xfrm>
            <a:off x="1893639" y="1469995"/>
            <a:ext cx="792089" cy="435769"/>
          </a:xfrm>
          <a:prstGeom prst="right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6" name="pole tekstowe 5"/>
          <p:cNvSpPr txBox="1"/>
          <p:nvPr/>
        </p:nvSpPr>
        <p:spPr>
          <a:xfrm>
            <a:off x="489883" y="3891765"/>
            <a:ext cx="1633845" cy="369332"/>
          </a:xfrm>
          <a:prstGeom prst="rect">
            <a:avLst/>
          </a:prstGeom>
          <a:noFill/>
        </p:spPr>
        <p:txBody>
          <a:bodyPr wrap="none" rtlCol="0">
            <a:spAutoFit/>
          </a:bodyPr>
          <a:lstStyle/>
          <a:p>
            <a:pPr fontAlgn="base">
              <a:spcBef>
                <a:spcPct val="0"/>
              </a:spcBef>
              <a:spcAft>
                <a:spcPct val="0"/>
              </a:spcAft>
            </a:pPr>
            <a:r>
              <a:rPr lang="en-US" b="1" u="sng" dirty="0" smtClean="0">
                <a:solidFill>
                  <a:prstClr val="white"/>
                </a:solidFill>
                <a:latin typeface="Arial" charset="0"/>
                <a:cs typeface="Arial" charset="0"/>
              </a:rPr>
              <a:t>October 2011</a:t>
            </a:r>
            <a:endParaRPr lang="en-US" b="1" u="sng" dirty="0">
              <a:solidFill>
                <a:prstClr val="white"/>
              </a:solidFill>
              <a:latin typeface="Arial" charset="0"/>
              <a:cs typeface="Arial" charset="0"/>
            </a:endParaRPr>
          </a:p>
        </p:txBody>
      </p:sp>
      <p:sp>
        <p:nvSpPr>
          <p:cNvPr id="56" name="Prostokąt 55"/>
          <p:cNvSpPr/>
          <p:nvPr/>
        </p:nvSpPr>
        <p:spPr>
          <a:xfrm>
            <a:off x="1187624" y="363815"/>
            <a:ext cx="6357738" cy="369332"/>
          </a:xfrm>
          <a:prstGeom prst="rect">
            <a:avLst/>
          </a:prstGeom>
        </p:spPr>
        <p:txBody>
          <a:bodyPr wrap="square">
            <a:spAutoFit/>
          </a:bodyPr>
          <a:lstStyle/>
          <a:p>
            <a:pPr algn="ctr" fontAlgn="base">
              <a:spcBef>
                <a:spcPct val="0"/>
              </a:spcBef>
              <a:spcAft>
                <a:spcPct val="0"/>
              </a:spcAft>
            </a:pPr>
            <a:r>
              <a:rPr lang="en-US" altLang="pl-PL" b="1" dirty="0" smtClean="0">
                <a:solidFill>
                  <a:srgbClr val="0000CC"/>
                </a:solidFill>
                <a:latin typeface="Arial" charset="0"/>
                <a:cs typeface="Arial" charset="0"/>
              </a:rPr>
              <a:t>Resolution framework development in Poland</a:t>
            </a:r>
            <a:endParaRPr lang="en-US" altLang="pl-PL" b="1" dirty="0">
              <a:solidFill>
                <a:srgbClr val="0000CC"/>
              </a:solidFill>
              <a:latin typeface="Arial" charset="0"/>
              <a:cs typeface="Arial" charset="0"/>
            </a:endParaRPr>
          </a:p>
        </p:txBody>
      </p:sp>
      <p:sp>
        <p:nvSpPr>
          <p:cNvPr id="7" name="Objaśnienie ze strzałką w górę 6"/>
          <p:cNvSpPr/>
          <p:nvPr/>
        </p:nvSpPr>
        <p:spPr>
          <a:xfrm>
            <a:off x="489908" y="5521449"/>
            <a:ext cx="3650317" cy="715863"/>
          </a:xfrm>
          <a:prstGeom prst="upArrowCallou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pic>
        <p:nvPicPr>
          <p:cNvPr id="57" name="Picture 27" descr="world-bank1-300x225"/>
          <p:cNvPicPr>
            <a:picLocks noChangeAspect="1" noChangeArrowheads="1"/>
          </p:cNvPicPr>
          <p:nvPr/>
        </p:nvPicPr>
        <p:blipFill>
          <a:blip r:embed="rId10"/>
          <a:srcRect/>
          <a:stretch>
            <a:fillRect/>
          </a:stretch>
        </p:blipFill>
        <p:spPr bwMode="auto">
          <a:xfrm>
            <a:off x="5718075" y="3572891"/>
            <a:ext cx="360363" cy="269875"/>
          </a:xfrm>
          <a:prstGeom prst="rect">
            <a:avLst/>
          </a:prstGeom>
          <a:noFill/>
          <a:ln w="9525">
            <a:noFill/>
            <a:miter lim="800000"/>
            <a:headEnd/>
            <a:tailEnd/>
          </a:ln>
        </p:spPr>
      </p:pic>
      <p:sp>
        <p:nvSpPr>
          <p:cNvPr id="8" name="pole tekstowe 7"/>
          <p:cNvSpPr txBox="1"/>
          <p:nvPr/>
        </p:nvSpPr>
        <p:spPr>
          <a:xfrm>
            <a:off x="468313" y="5804917"/>
            <a:ext cx="3801041" cy="369332"/>
          </a:xfrm>
          <a:prstGeom prst="rect">
            <a:avLst/>
          </a:prstGeom>
          <a:noFill/>
        </p:spPr>
        <p:txBody>
          <a:bodyPr wrap="none" rtlCol="0">
            <a:spAutoFit/>
          </a:bodyPr>
          <a:lstStyle/>
          <a:p>
            <a:pPr fontAlgn="base">
              <a:spcBef>
                <a:spcPct val="0"/>
              </a:spcBef>
              <a:spcAft>
                <a:spcPct val="0"/>
              </a:spcAft>
            </a:pPr>
            <a:r>
              <a:rPr lang="en-US" b="1" dirty="0" smtClean="0">
                <a:solidFill>
                  <a:prstClr val="white"/>
                </a:solidFill>
                <a:latin typeface="Arial" charset="0"/>
                <a:cs typeface="Arial" charset="0"/>
              </a:rPr>
              <a:t>Chaired by the President of BFG </a:t>
            </a:r>
            <a:endParaRPr lang="en-US" b="1" dirty="0">
              <a:solidFill>
                <a:prstClr val="white"/>
              </a:solidFill>
              <a:latin typeface="Arial" charset="0"/>
              <a:cs typeface="Arial" charset="0"/>
            </a:endParaRPr>
          </a:p>
        </p:txBody>
      </p:sp>
      <p:sp>
        <p:nvSpPr>
          <p:cNvPr id="59" name="Objaśnienie ze strzałką w górę 58"/>
          <p:cNvSpPr/>
          <p:nvPr/>
        </p:nvSpPr>
        <p:spPr>
          <a:xfrm>
            <a:off x="4897010" y="5516885"/>
            <a:ext cx="3661350" cy="715863"/>
          </a:xfrm>
          <a:prstGeom prst="upArrowCallout">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60" name="pole tekstowe 59"/>
          <p:cNvSpPr txBox="1"/>
          <p:nvPr/>
        </p:nvSpPr>
        <p:spPr>
          <a:xfrm>
            <a:off x="4875414" y="5800353"/>
            <a:ext cx="3682945" cy="369332"/>
          </a:xfrm>
          <a:prstGeom prst="rect">
            <a:avLst/>
          </a:prstGeom>
          <a:noFill/>
        </p:spPr>
        <p:txBody>
          <a:bodyPr wrap="square" rtlCol="0">
            <a:spAutoFit/>
          </a:bodyPr>
          <a:lstStyle/>
          <a:p>
            <a:pPr algn="ctr" fontAlgn="base">
              <a:spcBef>
                <a:spcPct val="0"/>
              </a:spcBef>
              <a:spcAft>
                <a:spcPct val="0"/>
              </a:spcAft>
            </a:pPr>
            <a:r>
              <a:rPr lang="en-US" b="1" dirty="0" smtClean="0">
                <a:solidFill>
                  <a:prstClr val="white"/>
                </a:solidFill>
                <a:latin typeface="Arial" charset="0"/>
                <a:cs typeface="Arial" charset="0"/>
              </a:rPr>
              <a:t>Project coordinated by BFG</a:t>
            </a:r>
            <a:endParaRPr lang="en-US" b="1" dirty="0">
              <a:solidFill>
                <a:prstClr val="white"/>
              </a:solidFill>
              <a:latin typeface="Arial" charset="0"/>
              <a:cs typeface="Arial" charset="0"/>
            </a:endParaRPr>
          </a:p>
        </p:txBody>
      </p:sp>
      <p:grpSp>
        <p:nvGrpSpPr>
          <p:cNvPr id="61" name="Group 44"/>
          <p:cNvGrpSpPr>
            <a:grpSpLocks/>
          </p:cNvGrpSpPr>
          <p:nvPr/>
        </p:nvGrpSpPr>
        <p:grpSpPr bwMode="auto">
          <a:xfrm>
            <a:off x="4212332" y="4293119"/>
            <a:ext cx="647700" cy="504825"/>
            <a:chOff x="2653" y="2883"/>
            <a:chExt cx="408" cy="318"/>
          </a:xfrm>
        </p:grpSpPr>
        <p:sp>
          <p:nvSpPr>
            <p:cNvPr id="62" name="AutoShape 42"/>
            <p:cNvSpPr>
              <a:spLocks noChangeArrowheads="1"/>
            </p:cNvSpPr>
            <p:nvPr/>
          </p:nvSpPr>
          <p:spPr bwMode="auto">
            <a:xfrm>
              <a:off x="2699" y="2883"/>
              <a:ext cx="362" cy="136"/>
            </a:xfrm>
            <a:prstGeom prst="curvedDownArrow">
              <a:avLst>
                <a:gd name="adj1" fmla="val 53235"/>
                <a:gd name="adj2" fmla="val 106471"/>
                <a:gd name="adj3" fmla="val 33333"/>
              </a:avLst>
            </a:prstGeom>
            <a:solidFill>
              <a:srgbClr val="6094FC"/>
            </a:solidFill>
            <a:ln w="25400">
              <a:solidFill>
                <a:srgbClr val="808080"/>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63" name="AutoShape 43"/>
            <p:cNvSpPr>
              <a:spLocks noChangeArrowheads="1"/>
            </p:cNvSpPr>
            <p:nvPr/>
          </p:nvSpPr>
          <p:spPr bwMode="auto">
            <a:xfrm rot="10800000">
              <a:off x="2653" y="3065"/>
              <a:ext cx="363" cy="136"/>
            </a:xfrm>
            <a:prstGeom prst="curvedDownArrow">
              <a:avLst>
                <a:gd name="adj1" fmla="val 53382"/>
                <a:gd name="adj2" fmla="val 106765"/>
                <a:gd name="adj3" fmla="val 33333"/>
              </a:avLst>
            </a:prstGeom>
            <a:solidFill>
              <a:srgbClr val="6094FC"/>
            </a:solidFill>
            <a:ln w="25400">
              <a:solidFill>
                <a:srgbClr val="808080"/>
              </a:solidFill>
              <a:miter lim="800000"/>
              <a:headEnd/>
              <a:tailEnd/>
            </a:ln>
          </p:spPr>
          <p:txBody>
            <a:bodyPr rot="10800000" wrap="none" anchor="ctr"/>
            <a:lstStyle/>
            <a:p>
              <a:pPr algn="ctr" fontAlgn="base">
                <a:spcBef>
                  <a:spcPct val="0"/>
                </a:spcBef>
                <a:spcAft>
                  <a:spcPct val="0"/>
                </a:spcAft>
              </a:pPr>
              <a:endParaRPr lang="en-US" b="1" dirty="0">
                <a:solidFill>
                  <a:prstClr val="black"/>
                </a:solidFill>
                <a:latin typeface="Arial" charset="0"/>
                <a:cs typeface="Arial" charset="0"/>
              </a:endParaRPr>
            </a:p>
          </p:txBody>
        </p:sp>
      </p:grpSp>
      <p:sp>
        <p:nvSpPr>
          <p:cNvPr id="39" name="Strzałka w prawo 38"/>
          <p:cNvSpPr/>
          <p:nvPr/>
        </p:nvSpPr>
        <p:spPr>
          <a:xfrm rot="5400000">
            <a:off x="7293005" y="2191050"/>
            <a:ext cx="334268" cy="217884"/>
          </a:xfrm>
          <a:prstGeom prst="right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1" name="Text Box 56"/>
          <p:cNvSpPr txBox="1">
            <a:spLocks noChangeArrowheads="1"/>
          </p:cNvSpPr>
          <p:nvPr/>
        </p:nvSpPr>
        <p:spPr bwMode="auto">
          <a:xfrm>
            <a:off x="7095519" y="2467125"/>
            <a:ext cx="729239" cy="276999"/>
          </a:xfrm>
          <a:prstGeom prst="rect">
            <a:avLst/>
          </a:prstGeom>
          <a:solidFill>
            <a:srgbClr val="336699"/>
          </a:solidFill>
          <a:ln w="44450">
            <a:solidFill>
              <a:srgbClr val="DDDDDD"/>
            </a:solidFill>
            <a:miter lim="800000"/>
            <a:headEnd/>
            <a:tailEnd/>
          </a:ln>
        </p:spPr>
        <p:txBody>
          <a:bodyPr wrap="none">
            <a:spAutoFit/>
          </a:bodyPr>
          <a:lstStyle/>
          <a:p>
            <a:pPr fontAlgn="base">
              <a:spcBef>
                <a:spcPct val="0"/>
              </a:spcBef>
              <a:spcAft>
                <a:spcPct val="0"/>
              </a:spcAft>
            </a:pPr>
            <a:r>
              <a:rPr lang="en-US" sz="1200" b="1" dirty="0" smtClean="0">
                <a:solidFill>
                  <a:prstClr val="white"/>
                </a:solidFill>
                <a:latin typeface="Arial" charset="0"/>
                <a:cs typeface="Arial" charset="0"/>
              </a:rPr>
              <a:t>01/2011</a:t>
            </a:r>
            <a:endParaRPr lang="en-US" sz="1200" b="1" dirty="0">
              <a:solidFill>
                <a:prstClr val="white"/>
              </a:solidFill>
              <a:latin typeface="Arial" charset="0"/>
              <a:cs typeface="Arial" charset="0"/>
            </a:endParaRPr>
          </a:p>
        </p:txBody>
      </p:sp>
      <p:sp>
        <p:nvSpPr>
          <p:cNvPr id="42" name="Text Box 56"/>
          <p:cNvSpPr txBox="1">
            <a:spLocks noChangeArrowheads="1"/>
          </p:cNvSpPr>
          <p:nvPr/>
        </p:nvSpPr>
        <p:spPr bwMode="auto">
          <a:xfrm>
            <a:off x="8061515" y="2467124"/>
            <a:ext cx="729239" cy="276999"/>
          </a:xfrm>
          <a:prstGeom prst="rect">
            <a:avLst/>
          </a:prstGeom>
          <a:solidFill>
            <a:srgbClr val="336699"/>
          </a:solidFill>
          <a:ln w="44450">
            <a:solidFill>
              <a:srgbClr val="DDDDDD"/>
            </a:solidFill>
            <a:miter lim="800000"/>
            <a:headEnd/>
            <a:tailEnd/>
          </a:ln>
        </p:spPr>
        <p:txBody>
          <a:bodyPr wrap="none">
            <a:spAutoFit/>
          </a:bodyPr>
          <a:lstStyle/>
          <a:p>
            <a:pPr fontAlgn="base">
              <a:spcBef>
                <a:spcPct val="0"/>
              </a:spcBef>
              <a:spcAft>
                <a:spcPct val="0"/>
              </a:spcAft>
            </a:pPr>
            <a:r>
              <a:rPr lang="en-US" sz="1200" b="1" dirty="0" smtClean="0">
                <a:solidFill>
                  <a:prstClr val="white"/>
                </a:solidFill>
                <a:latin typeface="Arial" charset="0"/>
                <a:cs typeface="Arial" charset="0"/>
              </a:rPr>
              <a:t>10/2011</a:t>
            </a:r>
            <a:endParaRPr lang="en-US" sz="1200" b="1" dirty="0">
              <a:solidFill>
                <a:prstClr val="white"/>
              </a:solidFill>
              <a:latin typeface="Arial" charset="0"/>
              <a:cs typeface="Arial" charset="0"/>
            </a:endParaRPr>
          </a:p>
        </p:txBody>
      </p:sp>
      <p:sp>
        <p:nvSpPr>
          <p:cNvPr id="43" name="Strzałka w prawo 42"/>
          <p:cNvSpPr/>
          <p:nvPr/>
        </p:nvSpPr>
        <p:spPr>
          <a:xfrm rot="5400000">
            <a:off x="8256364" y="2191048"/>
            <a:ext cx="334268" cy="217884"/>
          </a:xfrm>
          <a:prstGeom prst="rightArrow">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 name="Prostokąt 2"/>
          <p:cNvSpPr/>
          <p:nvPr/>
        </p:nvSpPr>
        <p:spPr>
          <a:xfrm>
            <a:off x="6969770" y="2755156"/>
            <a:ext cx="1115342" cy="810478"/>
          </a:xfrm>
          <a:prstGeom prst="rect">
            <a:avLst/>
          </a:prstGeom>
        </p:spPr>
        <p:txBody>
          <a:bodyPr wrap="square">
            <a:spAutoFit/>
          </a:bodyPr>
          <a:lstStyle/>
          <a:p>
            <a:pPr fontAlgn="base">
              <a:lnSpc>
                <a:spcPts val="1400"/>
              </a:lnSpc>
              <a:spcBef>
                <a:spcPct val="0"/>
              </a:spcBef>
              <a:spcAft>
                <a:spcPct val="0"/>
              </a:spcAft>
            </a:pPr>
            <a:r>
              <a:rPr lang="en-US" sz="1300" b="1" i="1" dirty="0" smtClean="0">
                <a:solidFill>
                  <a:srgbClr val="4F81BD">
                    <a:lumMod val="75000"/>
                  </a:srgbClr>
                </a:solidFill>
                <a:latin typeface="Arial Narrow" panose="020B0606020202030204" pitchFamily="34" charset="0"/>
                <a:cs typeface="Arial" charset="0"/>
              </a:rPr>
              <a:t>Technical Details of a Possible BRR Framework </a:t>
            </a:r>
            <a:endParaRPr lang="en-US" sz="1300" b="1" dirty="0">
              <a:solidFill>
                <a:srgbClr val="4F81BD">
                  <a:lumMod val="75000"/>
                </a:srgbClr>
              </a:solidFill>
              <a:latin typeface="Arial Narrow" panose="020B0606020202030204" pitchFamily="34" charset="0"/>
              <a:cs typeface="Arial" charset="0"/>
            </a:endParaRPr>
          </a:p>
        </p:txBody>
      </p:sp>
      <p:sp>
        <p:nvSpPr>
          <p:cNvPr id="58" name="Prostokąt 57"/>
          <p:cNvSpPr/>
          <p:nvPr/>
        </p:nvSpPr>
        <p:spPr>
          <a:xfrm>
            <a:off x="8049890" y="2755156"/>
            <a:ext cx="1202630" cy="461665"/>
          </a:xfrm>
          <a:prstGeom prst="rect">
            <a:avLst/>
          </a:prstGeom>
        </p:spPr>
        <p:txBody>
          <a:bodyPr wrap="square">
            <a:spAutoFit/>
          </a:bodyPr>
          <a:lstStyle/>
          <a:p>
            <a:pPr fontAlgn="base">
              <a:spcBef>
                <a:spcPct val="0"/>
              </a:spcBef>
              <a:spcAft>
                <a:spcPct val="0"/>
              </a:spcAft>
            </a:pPr>
            <a:r>
              <a:rPr lang="en-US" sz="1200" b="1" i="1" dirty="0" smtClean="0">
                <a:solidFill>
                  <a:srgbClr val="4F81BD">
                    <a:lumMod val="75000"/>
                  </a:srgbClr>
                </a:solidFill>
                <a:latin typeface="Arial" charset="0"/>
                <a:cs typeface="Arial" charset="0"/>
              </a:rPr>
              <a:t>Key Attributes…</a:t>
            </a:r>
            <a:endParaRPr lang="en-US" sz="1200" b="1" dirty="0">
              <a:solidFill>
                <a:srgbClr val="4F81BD">
                  <a:lumMod val="75000"/>
                </a:srgbClr>
              </a:solidFill>
              <a:latin typeface="Arial" charset="0"/>
              <a:cs typeface="Arial" charset="0"/>
            </a:endParaRPr>
          </a:p>
        </p:txBody>
      </p:sp>
    </p:spTree>
    <p:extLst>
      <p:ext uri="{BB962C8B-B14F-4D97-AF65-F5344CB8AC3E}">
        <p14:creationId xmlns:p14="http://schemas.microsoft.com/office/powerpoint/2010/main" val="2130282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250825" y="260350"/>
            <a:ext cx="8642350" cy="642938"/>
            <a:chOff x="250825" y="260350"/>
            <a:chExt cx="8642350" cy="642938"/>
          </a:xfrm>
        </p:grpSpPr>
        <p:sp>
          <p:nvSpPr>
            <p:cNvPr id="5"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6"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7" name="Picture 5"/>
            <p:cNvPicPr>
              <a:picLocks noChangeAspect="1" noChangeArrowheads="1"/>
            </p:cNvPicPr>
            <p:nvPr/>
          </p:nvPicPr>
          <p:blipFill>
            <a:blip r:embed="rId2"/>
            <a:srcRect/>
            <a:stretch>
              <a:fillRect/>
            </a:stretch>
          </p:blipFill>
          <p:spPr bwMode="auto">
            <a:xfrm>
              <a:off x="251520" y="260350"/>
              <a:ext cx="1316651" cy="581025"/>
            </a:xfrm>
            <a:prstGeom prst="rect">
              <a:avLst/>
            </a:prstGeom>
            <a:noFill/>
            <a:ln w="9525">
              <a:noFill/>
              <a:miter lim="800000"/>
              <a:headEnd/>
              <a:tailEnd/>
            </a:ln>
          </p:spPr>
        </p:pic>
      </p:gr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rostokąt 9"/>
          <p:cNvSpPr/>
          <p:nvPr/>
        </p:nvSpPr>
        <p:spPr>
          <a:xfrm>
            <a:off x="1187624" y="363815"/>
            <a:ext cx="6357738" cy="369332"/>
          </a:xfrm>
          <a:prstGeom prst="rect">
            <a:avLst/>
          </a:prstGeom>
        </p:spPr>
        <p:txBody>
          <a:bodyPr wrap="square">
            <a:spAutoFit/>
          </a:bodyPr>
          <a:lstStyle/>
          <a:p>
            <a:pPr algn="ctr" fontAlgn="base">
              <a:spcBef>
                <a:spcPct val="0"/>
              </a:spcBef>
              <a:spcAft>
                <a:spcPct val="0"/>
              </a:spcAft>
            </a:pPr>
            <a:r>
              <a:rPr lang="en-US" altLang="pl-PL" b="1" dirty="0" smtClean="0">
                <a:solidFill>
                  <a:srgbClr val="0000CC"/>
                </a:solidFill>
                <a:latin typeface="Arial" charset="0"/>
                <a:cs typeface="Arial" charset="0"/>
              </a:rPr>
              <a:t>Resolution framework development in Poland</a:t>
            </a:r>
            <a:endParaRPr lang="en-US" altLang="pl-PL" b="1" dirty="0">
              <a:solidFill>
                <a:srgbClr val="0000CC"/>
              </a:solidFill>
              <a:latin typeface="Arial" charset="0"/>
              <a:cs typeface="Arial" charset="0"/>
            </a:endParaRPr>
          </a:p>
        </p:txBody>
      </p:sp>
      <p:sp>
        <p:nvSpPr>
          <p:cNvPr id="20" name="AutoShape 60"/>
          <p:cNvSpPr>
            <a:spLocks noChangeArrowheads="1"/>
          </p:cNvSpPr>
          <p:nvPr/>
        </p:nvSpPr>
        <p:spPr bwMode="auto">
          <a:xfrm>
            <a:off x="7235825" y="2413024"/>
            <a:ext cx="1800225" cy="1655763"/>
          </a:xfrm>
          <a:prstGeom prst="chevron">
            <a:avLst>
              <a:gd name="adj" fmla="val 16193"/>
            </a:avLst>
          </a:prstGeom>
          <a:solidFill>
            <a:srgbClr val="527CAE"/>
          </a:solidFill>
          <a:ln w="44450" algn="ctr">
            <a:solidFill>
              <a:srgbClr val="527CAE"/>
            </a:solidFill>
            <a:miter lim="800000"/>
            <a:headEnd/>
            <a:tailEnd/>
          </a:ln>
        </p:spPr>
        <p:txBody>
          <a:bodyPr wrap="none" anchor="ctr"/>
          <a:lstStyle/>
          <a:p>
            <a:pPr fontAlgn="base">
              <a:spcBef>
                <a:spcPct val="0"/>
              </a:spcBef>
              <a:spcAft>
                <a:spcPct val="0"/>
              </a:spcAft>
            </a:pPr>
            <a:endParaRPr lang="en-US" b="1" dirty="0">
              <a:solidFill>
                <a:prstClr val="black"/>
              </a:solidFill>
              <a:cs typeface="Arial" charset="0"/>
            </a:endParaRPr>
          </a:p>
        </p:txBody>
      </p:sp>
      <p:sp>
        <p:nvSpPr>
          <p:cNvPr id="21" name="AutoShape 56"/>
          <p:cNvSpPr>
            <a:spLocks noChangeArrowheads="1"/>
          </p:cNvSpPr>
          <p:nvPr/>
        </p:nvSpPr>
        <p:spPr bwMode="auto">
          <a:xfrm>
            <a:off x="250825" y="2414612"/>
            <a:ext cx="1944688" cy="1655762"/>
          </a:xfrm>
          <a:prstGeom prst="homePlate">
            <a:avLst>
              <a:gd name="adj" fmla="val 18123"/>
            </a:avLst>
          </a:prstGeom>
          <a:solidFill>
            <a:srgbClr val="003366"/>
          </a:solidFill>
          <a:ln w="44450" algn="ctr">
            <a:solidFill>
              <a:srgbClr val="DDDDDD"/>
            </a:solidFill>
            <a:miter lim="800000"/>
            <a:headEnd/>
            <a:tailEnd/>
          </a:ln>
        </p:spPr>
        <p:txBody>
          <a:bodyPr wrap="none" anchor="ctr"/>
          <a:lstStyle/>
          <a:p>
            <a:pPr fontAlgn="base">
              <a:spcBef>
                <a:spcPct val="0"/>
              </a:spcBef>
              <a:spcAft>
                <a:spcPct val="0"/>
              </a:spcAft>
            </a:pPr>
            <a:endParaRPr lang="en-US" b="1" dirty="0">
              <a:solidFill>
                <a:prstClr val="black"/>
              </a:solidFill>
              <a:cs typeface="Arial" charset="0"/>
            </a:endParaRPr>
          </a:p>
        </p:txBody>
      </p:sp>
      <p:sp>
        <p:nvSpPr>
          <p:cNvPr id="22" name="AutoShape 60"/>
          <p:cNvSpPr>
            <a:spLocks noChangeArrowheads="1"/>
          </p:cNvSpPr>
          <p:nvPr/>
        </p:nvSpPr>
        <p:spPr bwMode="auto">
          <a:xfrm>
            <a:off x="2051050" y="2414612"/>
            <a:ext cx="1873250" cy="1655762"/>
          </a:xfrm>
          <a:prstGeom prst="chevron">
            <a:avLst>
              <a:gd name="adj" fmla="val 16850"/>
            </a:avLst>
          </a:prstGeom>
          <a:solidFill>
            <a:srgbClr val="EAEAEA"/>
          </a:solidFill>
          <a:ln w="44450" algn="ctr">
            <a:solidFill>
              <a:srgbClr val="DDDDDD"/>
            </a:solidFill>
            <a:miter lim="800000"/>
            <a:headEnd/>
            <a:tailEnd/>
          </a:ln>
        </p:spPr>
        <p:txBody>
          <a:bodyPr wrap="none" anchor="ctr"/>
          <a:lstStyle/>
          <a:p>
            <a:pPr fontAlgn="base">
              <a:spcBef>
                <a:spcPct val="0"/>
              </a:spcBef>
              <a:spcAft>
                <a:spcPct val="0"/>
              </a:spcAft>
            </a:pPr>
            <a:endParaRPr lang="en-US" b="1" dirty="0">
              <a:solidFill>
                <a:prstClr val="black"/>
              </a:solidFill>
              <a:cs typeface="Arial" charset="0"/>
            </a:endParaRPr>
          </a:p>
        </p:txBody>
      </p:sp>
      <p:sp>
        <p:nvSpPr>
          <p:cNvPr id="23" name="Text Box 13"/>
          <p:cNvSpPr txBox="1">
            <a:spLocks noChangeArrowheads="1"/>
          </p:cNvSpPr>
          <p:nvPr/>
        </p:nvSpPr>
        <p:spPr bwMode="auto">
          <a:xfrm>
            <a:off x="250825" y="2774974"/>
            <a:ext cx="2160588" cy="896938"/>
          </a:xfrm>
          <a:prstGeom prst="rect">
            <a:avLst/>
          </a:prstGeom>
          <a:noFill/>
          <a:ln w="44450">
            <a:noFill/>
            <a:miter lim="800000"/>
            <a:headEnd/>
            <a:tailEnd/>
          </a:ln>
        </p:spPr>
        <p:txBody>
          <a:bodyPr>
            <a:spAutoFit/>
          </a:bodyPr>
          <a:lstStyle/>
          <a:p>
            <a:pPr fontAlgn="base">
              <a:lnSpc>
                <a:spcPct val="110000"/>
              </a:lnSpc>
              <a:spcBef>
                <a:spcPct val="20000"/>
              </a:spcBef>
              <a:spcAft>
                <a:spcPct val="0"/>
              </a:spcAft>
            </a:pPr>
            <a:r>
              <a:rPr lang="en-US" sz="1600" b="1" dirty="0" smtClean="0">
                <a:solidFill>
                  <a:prstClr val="white"/>
                </a:solidFill>
                <a:latin typeface="Arial" charset="0"/>
                <a:cs typeface="Arial" charset="0"/>
              </a:rPr>
              <a:t>Establishment of    </a:t>
            </a:r>
            <a:r>
              <a:rPr lang="pl-PL" sz="1600" b="1" dirty="0" err="1" smtClean="0">
                <a:solidFill>
                  <a:prstClr val="white"/>
                </a:solidFill>
                <a:latin typeface="Arial" charset="0"/>
                <a:cs typeface="Arial" charset="0"/>
              </a:rPr>
              <a:t>an</a:t>
            </a:r>
            <a:r>
              <a:rPr lang="pl-PL" sz="1600" b="1" dirty="0" smtClean="0">
                <a:solidFill>
                  <a:prstClr val="white"/>
                </a:solidFill>
                <a:latin typeface="Arial" charset="0"/>
                <a:cs typeface="Arial" charset="0"/>
              </a:rPr>
              <a:t> </a:t>
            </a:r>
            <a:r>
              <a:rPr lang="en-US" sz="1600" b="1" dirty="0" smtClean="0">
                <a:solidFill>
                  <a:prstClr val="white"/>
                </a:solidFill>
                <a:latin typeface="Arial" charset="0"/>
                <a:cs typeface="Arial" charset="0"/>
              </a:rPr>
              <a:t>FSC special Working Group</a:t>
            </a:r>
            <a:endParaRPr lang="en-US" sz="1600" b="1" dirty="0">
              <a:solidFill>
                <a:prstClr val="white"/>
              </a:solidFill>
              <a:latin typeface="Arial" charset="0"/>
              <a:cs typeface="Arial" charset="0"/>
            </a:endParaRPr>
          </a:p>
        </p:txBody>
      </p:sp>
      <p:sp>
        <p:nvSpPr>
          <p:cNvPr id="24" name="AutoShape 60"/>
          <p:cNvSpPr>
            <a:spLocks noChangeArrowheads="1"/>
          </p:cNvSpPr>
          <p:nvPr/>
        </p:nvSpPr>
        <p:spPr bwMode="auto">
          <a:xfrm>
            <a:off x="3779838" y="2414612"/>
            <a:ext cx="1871662" cy="1655762"/>
          </a:xfrm>
          <a:prstGeom prst="chevron">
            <a:avLst>
              <a:gd name="adj" fmla="val 16836"/>
            </a:avLst>
          </a:prstGeom>
          <a:solidFill>
            <a:srgbClr val="C9C9C9"/>
          </a:solidFill>
          <a:ln w="44450" algn="ctr">
            <a:solidFill>
              <a:srgbClr val="DDDDDD"/>
            </a:solidFill>
            <a:miter lim="800000"/>
            <a:headEnd/>
            <a:tailEnd/>
          </a:ln>
        </p:spPr>
        <p:txBody>
          <a:bodyPr wrap="none" anchor="ctr"/>
          <a:lstStyle/>
          <a:p>
            <a:pPr fontAlgn="base">
              <a:spcBef>
                <a:spcPct val="0"/>
              </a:spcBef>
              <a:spcAft>
                <a:spcPct val="0"/>
              </a:spcAft>
            </a:pPr>
            <a:endParaRPr lang="en-US" b="1" dirty="0">
              <a:solidFill>
                <a:prstClr val="black"/>
              </a:solidFill>
              <a:cs typeface="Arial" charset="0"/>
            </a:endParaRPr>
          </a:p>
        </p:txBody>
      </p:sp>
      <p:sp>
        <p:nvSpPr>
          <p:cNvPr id="25" name="Text Box 38"/>
          <p:cNvSpPr txBox="1">
            <a:spLocks noChangeArrowheads="1"/>
          </p:cNvSpPr>
          <p:nvPr/>
        </p:nvSpPr>
        <p:spPr bwMode="auto">
          <a:xfrm>
            <a:off x="2339975" y="2725762"/>
            <a:ext cx="850900" cy="33655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600" b="1" u="sng" dirty="0" smtClean="0">
                <a:solidFill>
                  <a:srgbClr val="000099"/>
                </a:solidFill>
                <a:latin typeface="Arial" charset="0"/>
                <a:cs typeface="Arial" charset="0"/>
              </a:rPr>
              <a:t>Stage I</a:t>
            </a:r>
            <a:endParaRPr lang="en-US" sz="1600" b="1" u="sng" dirty="0">
              <a:solidFill>
                <a:srgbClr val="000099"/>
              </a:solidFill>
              <a:latin typeface="Arial" charset="0"/>
              <a:cs typeface="Arial" charset="0"/>
            </a:endParaRPr>
          </a:p>
        </p:txBody>
      </p:sp>
      <p:sp>
        <p:nvSpPr>
          <p:cNvPr id="26" name="Text Box 39"/>
          <p:cNvSpPr txBox="1">
            <a:spLocks noChangeArrowheads="1"/>
          </p:cNvSpPr>
          <p:nvPr/>
        </p:nvSpPr>
        <p:spPr bwMode="auto">
          <a:xfrm>
            <a:off x="2339975" y="3130574"/>
            <a:ext cx="1800225" cy="581025"/>
          </a:xfrm>
          <a:prstGeom prst="rect">
            <a:avLst/>
          </a:prstGeom>
          <a:noFill/>
          <a:ln w="9525">
            <a:noFill/>
            <a:miter lim="800000"/>
            <a:headEnd/>
            <a:tailEnd/>
          </a:ln>
        </p:spPr>
        <p:txBody>
          <a:bodyPr>
            <a:spAutoFit/>
          </a:bodyPr>
          <a:lstStyle/>
          <a:p>
            <a:pPr fontAlgn="base">
              <a:spcBef>
                <a:spcPct val="0"/>
              </a:spcBef>
              <a:spcAft>
                <a:spcPct val="0"/>
              </a:spcAft>
            </a:pPr>
            <a:r>
              <a:rPr lang="en-US" sz="1600" b="1" dirty="0" smtClean="0">
                <a:solidFill>
                  <a:prstClr val="black"/>
                </a:solidFill>
                <a:latin typeface="Arial" charset="0"/>
                <a:cs typeface="Arial" charset="0"/>
              </a:rPr>
              <a:t>Conceptual work </a:t>
            </a:r>
            <a:endParaRPr lang="en-US" sz="1600" b="1" dirty="0">
              <a:solidFill>
                <a:prstClr val="black"/>
              </a:solidFill>
              <a:latin typeface="Arial" charset="0"/>
              <a:cs typeface="Arial" charset="0"/>
            </a:endParaRPr>
          </a:p>
        </p:txBody>
      </p:sp>
      <p:sp>
        <p:nvSpPr>
          <p:cNvPr id="27" name="Text Box 40"/>
          <p:cNvSpPr txBox="1">
            <a:spLocks noChangeArrowheads="1"/>
          </p:cNvSpPr>
          <p:nvPr/>
        </p:nvSpPr>
        <p:spPr bwMode="auto">
          <a:xfrm>
            <a:off x="4284663" y="2725762"/>
            <a:ext cx="90805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u="sng" dirty="0" smtClean="0">
                <a:solidFill>
                  <a:srgbClr val="000099"/>
                </a:solidFill>
                <a:latin typeface="Arial" charset="0"/>
                <a:cs typeface="Arial" charset="0"/>
              </a:rPr>
              <a:t>Stage II</a:t>
            </a:r>
            <a:endParaRPr lang="en-US" sz="1600" b="1" u="sng" dirty="0">
              <a:solidFill>
                <a:srgbClr val="000099"/>
              </a:solidFill>
              <a:latin typeface="Arial" charset="0"/>
              <a:cs typeface="Arial" charset="0"/>
            </a:endParaRPr>
          </a:p>
        </p:txBody>
      </p:sp>
      <p:sp>
        <p:nvSpPr>
          <p:cNvPr id="28" name="Text Box 41"/>
          <p:cNvSpPr txBox="1">
            <a:spLocks noChangeArrowheads="1"/>
          </p:cNvSpPr>
          <p:nvPr/>
        </p:nvSpPr>
        <p:spPr bwMode="auto">
          <a:xfrm>
            <a:off x="4284663" y="3135337"/>
            <a:ext cx="1079500" cy="581025"/>
          </a:xfrm>
          <a:prstGeom prst="rect">
            <a:avLst/>
          </a:prstGeom>
          <a:noFill/>
          <a:ln w="9525">
            <a:noFill/>
            <a:miter lim="800000"/>
            <a:headEnd/>
            <a:tailEnd/>
          </a:ln>
        </p:spPr>
        <p:txBody>
          <a:bodyPr>
            <a:spAutoFit/>
          </a:bodyPr>
          <a:lstStyle/>
          <a:p>
            <a:pPr fontAlgn="base">
              <a:spcBef>
                <a:spcPct val="0"/>
              </a:spcBef>
              <a:spcAft>
                <a:spcPct val="0"/>
              </a:spcAft>
            </a:pPr>
            <a:r>
              <a:rPr lang="en-US" sz="1600" b="1" dirty="0" smtClean="0">
                <a:solidFill>
                  <a:prstClr val="black"/>
                </a:solidFill>
                <a:latin typeface="Arial" charset="0"/>
                <a:cs typeface="Arial" charset="0"/>
              </a:rPr>
              <a:t>Study visits</a:t>
            </a:r>
            <a:endParaRPr lang="en-US" sz="1600" b="1" dirty="0">
              <a:solidFill>
                <a:prstClr val="black"/>
              </a:solidFill>
              <a:latin typeface="Arial" charset="0"/>
              <a:cs typeface="Arial" charset="0"/>
            </a:endParaRPr>
          </a:p>
        </p:txBody>
      </p:sp>
      <p:grpSp>
        <p:nvGrpSpPr>
          <p:cNvPr id="29" name="Group 44"/>
          <p:cNvGrpSpPr>
            <a:grpSpLocks/>
          </p:cNvGrpSpPr>
          <p:nvPr/>
        </p:nvGrpSpPr>
        <p:grpSpPr bwMode="auto">
          <a:xfrm>
            <a:off x="3652838" y="2990874"/>
            <a:ext cx="647700" cy="504825"/>
            <a:chOff x="2653" y="2883"/>
            <a:chExt cx="408" cy="318"/>
          </a:xfrm>
        </p:grpSpPr>
        <p:sp>
          <p:nvSpPr>
            <p:cNvPr id="30" name="AutoShape 42"/>
            <p:cNvSpPr>
              <a:spLocks noChangeArrowheads="1"/>
            </p:cNvSpPr>
            <p:nvPr/>
          </p:nvSpPr>
          <p:spPr bwMode="auto">
            <a:xfrm>
              <a:off x="2699" y="2883"/>
              <a:ext cx="362" cy="136"/>
            </a:xfrm>
            <a:prstGeom prst="curvedDownArrow">
              <a:avLst>
                <a:gd name="adj1" fmla="val 53235"/>
                <a:gd name="adj2" fmla="val 106471"/>
                <a:gd name="adj3" fmla="val 33333"/>
              </a:avLst>
            </a:prstGeom>
            <a:solidFill>
              <a:srgbClr val="6094FC"/>
            </a:solidFill>
            <a:ln w="25400">
              <a:solidFill>
                <a:srgbClr val="808080"/>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31" name="AutoShape 43"/>
            <p:cNvSpPr>
              <a:spLocks noChangeArrowheads="1"/>
            </p:cNvSpPr>
            <p:nvPr/>
          </p:nvSpPr>
          <p:spPr bwMode="auto">
            <a:xfrm rot="10800000">
              <a:off x="2653" y="3065"/>
              <a:ext cx="363" cy="136"/>
            </a:xfrm>
            <a:prstGeom prst="curvedDownArrow">
              <a:avLst>
                <a:gd name="adj1" fmla="val 53382"/>
                <a:gd name="adj2" fmla="val 106765"/>
                <a:gd name="adj3" fmla="val 33333"/>
              </a:avLst>
            </a:prstGeom>
            <a:solidFill>
              <a:srgbClr val="6094FC"/>
            </a:solidFill>
            <a:ln w="25400">
              <a:solidFill>
                <a:srgbClr val="808080"/>
              </a:solidFill>
              <a:miter lim="800000"/>
              <a:headEnd/>
              <a:tailEnd/>
            </a:ln>
          </p:spPr>
          <p:txBody>
            <a:bodyPr rot="10800000" wrap="none" anchor="ctr"/>
            <a:lstStyle/>
            <a:p>
              <a:pPr algn="ctr" fontAlgn="base">
                <a:spcBef>
                  <a:spcPct val="0"/>
                </a:spcBef>
                <a:spcAft>
                  <a:spcPct val="0"/>
                </a:spcAft>
              </a:pPr>
              <a:endParaRPr lang="en-US" b="1" dirty="0">
                <a:solidFill>
                  <a:prstClr val="black"/>
                </a:solidFill>
                <a:latin typeface="Arial" charset="0"/>
                <a:cs typeface="Arial" charset="0"/>
              </a:endParaRPr>
            </a:p>
          </p:txBody>
        </p:sp>
      </p:grpSp>
      <p:sp>
        <p:nvSpPr>
          <p:cNvPr id="32" name="AutoShape 60"/>
          <p:cNvSpPr>
            <a:spLocks noChangeArrowheads="1"/>
          </p:cNvSpPr>
          <p:nvPr/>
        </p:nvSpPr>
        <p:spPr bwMode="auto">
          <a:xfrm>
            <a:off x="5508625" y="2414612"/>
            <a:ext cx="1871663" cy="1655762"/>
          </a:xfrm>
          <a:prstGeom prst="chevron">
            <a:avLst>
              <a:gd name="adj" fmla="val 16836"/>
            </a:avLst>
          </a:prstGeom>
          <a:solidFill>
            <a:srgbClr val="B2B2B2"/>
          </a:solidFill>
          <a:ln w="44450" algn="ctr">
            <a:solidFill>
              <a:srgbClr val="DDDDDD"/>
            </a:solidFill>
            <a:miter lim="800000"/>
            <a:headEnd/>
            <a:tailEnd/>
          </a:ln>
        </p:spPr>
        <p:txBody>
          <a:bodyPr wrap="none" anchor="ctr"/>
          <a:lstStyle/>
          <a:p>
            <a:pPr fontAlgn="base">
              <a:spcBef>
                <a:spcPct val="0"/>
              </a:spcBef>
              <a:spcAft>
                <a:spcPct val="0"/>
              </a:spcAft>
            </a:pPr>
            <a:endParaRPr lang="en-US" b="1" dirty="0">
              <a:solidFill>
                <a:prstClr val="black"/>
              </a:solidFill>
              <a:cs typeface="Arial" charset="0"/>
            </a:endParaRPr>
          </a:p>
        </p:txBody>
      </p:sp>
      <p:sp>
        <p:nvSpPr>
          <p:cNvPr id="33" name="Text Box 46"/>
          <p:cNvSpPr txBox="1">
            <a:spLocks noChangeArrowheads="1"/>
          </p:cNvSpPr>
          <p:nvPr/>
        </p:nvSpPr>
        <p:spPr bwMode="auto">
          <a:xfrm>
            <a:off x="5940425" y="2725762"/>
            <a:ext cx="965200" cy="336550"/>
          </a:xfrm>
          <a:prstGeom prst="rect">
            <a:avLst/>
          </a:prstGeom>
          <a:noFill/>
          <a:ln w="9525">
            <a:noFill/>
            <a:miter lim="800000"/>
            <a:headEnd/>
            <a:tailEnd/>
          </a:ln>
        </p:spPr>
        <p:txBody>
          <a:bodyPr wrap="none">
            <a:spAutoFit/>
          </a:bodyPr>
          <a:lstStyle/>
          <a:p>
            <a:pPr fontAlgn="base">
              <a:spcBef>
                <a:spcPct val="0"/>
              </a:spcBef>
              <a:spcAft>
                <a:spcPct val="0"/>
              </a:spcAft>
            </a:pPr>
            <a:r>
              <a:rPr lang="en-US" sz="1600" b="1" u="sng" dirty="0" smtClean="0">
                <a:solidFill>
                  <a:srgbClr val="000099"/>
                </a:solidFill>
                <a:latin typeface="Arial" charset="0"/>
                <a:cs typeface="Arial" charset="0"/>
              </a:rPr>
              <a:t>Stage III</a:t>
            </a:r>
            <a:endParaRPr lang="en-US" sz="1600" b="1" u="sng" dirty="0">
              <a:solidFill>
                <a:srgbClr val="000099"/>
              </a:solidFill>
              <a:latin typeface="Arial" charset="0"/>
              <a:cs typeface="Arial" charset="0"/>
            </a:endParaRPr>
          </a:p>
        </p:txBody>
      </p:sp>
      <p:sp>
        <p:nvSpPr>
          <p:cNvPr id="34" name="Text Box 47"/>
          <p:cNvSpPr txBox="1">
            <a:spLocks noChangeArrowheads="1"/>
          </p:cNvSpPr>
          <p:nvPr/>
        </p:nvSpPr>
        <p:spPr bwMode="auto">
          <a:xfrm>
            <a:off x="5940425" y="3062312"/>
            <a:ext cx="1511300" cy="825500"/>
          </a:xfrm>
          <a:prstGeom prst="rect">
            <a:avLst/>
          </a:prstGeom>
          <a:noFill/>
          <a:ln w="9525">
            <a:noFill/>
            <a:miter lim="800000"/>
            <a:headEnd/>
            <a:tailEnd/>
          </a:ln>
        </p:spPr>
        <p:txBody>
          <a:bodyPr>
            <a:spAutoFit/>
          </a:bodyPr>
          <a:lstStyle/>
          <a:p>
            <a:pPr fontAlgn="base">
              <a:spcBef>
                <a:spcPct val="0"/>
              </a:spcBef>
              <a:spcAft>
                <a:spcPct val="0"/>
              </a:spcAft>
            </a:pPr>
            <a:r>
              <a:rPr lang="en-US" sz="1600" b="1" dirty="0" smtClean="0">
                <a:solidFill>
                  <a:prstClr val="black"/>
                </a:solidFill>
                <a:latin typeface="Arial" charset="0"/>
                <a:cs typeface="Arial" charset="0"/>
              </a:rPr>
              <a:t>Design of       draft legislation</a:t>
            </a:r>
            <a:endParaRPr lang="en-US" sz="1600" b="1" dirty="0">
              <a:solidFill>
                <a:prstClr val="black"/>
              </a:solidFill>
              <a:latin typeface="Arial" charset="0"/>
              <a:cs typeface="Arial" charset="0"/>
            </a:endParaRPr>
          </a:p>
        </p:txBody>
      </p:sp>
      <p:grpSp>
        <p:nvGrpSpPr>
          <p:cNvPr id="35" name="Group 51"/>
          <p:cNvGrpSpPr>
            <a:grpSpLocks/>
          </p:cNvGrpSpPr>
          <p:nvPr/>
        </p:nvGrpSpPr>
        <p:grpSpPr bwMode="auto">
          <a:xfrm>
            <a:off x="5364163" y="2990874"/>
            <a:ext cx="647700" cy="504825"/>
            <a:chOff x="2653" y="2883"/>
            <a:chExt cx="408" cy="318"/>
          </a:xfrm>
        </p:grpSpPr>
        <p:sp>
          <p:nvSpPr>
            <p:cNvPr id="36" name="AutoShape 52"/>
            <p:cNvSpPr>
              <a:spLocks noChangeArrowheads="1"/>
            </p:cNvSpPr>
            <p:nvPr/>
          </p:nvSpPr>
          <p:spPr bwMode="auto">
            <a:xfrm>
              <a:off x="2699" y="2883"/>
              <a:ext cx="362" cy="136"/>
            </a:xfrm>
            <a:prstGeom prst="curvedDownArrow">
              <a:avLst>
                <a:gd name="adj1" fmla="val 53235"/>
                <a:gd name="adj2" fmla="val 106471"/>
                <a:gd name="adj3" fmla="val 33333"/>
              </a:avLst>
            </a:prstGeom>
            <a:solidFill>
              <a:srgbClr val="6094FC"/>
            </a:solidFill>
            <a:ln w="25400">
              <a:solidFill>
                <a:srgbClr val="808080"/>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37" name="AutoShape 53"/>
            <p:cNvSpPr>
              <a:spLocks noChangeArrowheads="1"/>
            </p:cNvSpPr>
            <p:nvPr/>
          </p:nvSpPr>
          <p:spPr bwMode="auto">
            <a:xfrm rot="10800000">
              <a:off x="2653" y="3065"/>
              <a:ext cx="363" cy="136"/>
            </a:xfrm>
            <a:prstGeom prst="curvedDownArrow">
              <a:avLst>
                <a:gd name="adj1" fmla="val 53382"/>
                <a:gd name="adj2" fmla="val 106765"/>
                <a:gd name="adj3" fmla="val 33333"/>
              </a:avLst>
            </a:prstGeom>
            <a:solidFill>
              <a:srgbClr val="6094FC"/>
            </a:solidFill>
            <a:ln w="25400">
              <a:solidFill>
                <a:srgbClr val="808080"/>
              </a:solidFill>
              <a:miter lim="800000"/>
              <a:headEnd/>
              <a:tailEnd/>
            </a:ln>
          </p:spPr>
          <p:txBody>
            <a:bodyPr rot="10800000" wrap="none" anchor="ctr"/>
            <a:lstStyle/>
            <a:p>
              <a:pPr algn="ctr" fontAlgn="base">
                <a:spcBef>
                  <a:spcPct val="0"/>
                </a:spcBef>
                <a:spcAft>
                  <a:spcPct val="0"/>
                </a:spcAft>
              </a:pPr>
              <a:endParaRPr lang="en-US" b="1" dirty="0">
                <a:solidFill>
                  <a:prstClr val="black"/>
                </a:solidFill>
                <a:latin typeface="Arial" charset="0"/>
                <a:cs typeface="Arial" charset="0"/>
              </a:endParaRPr>
            </a:p>
          </p:txBody>
        </p:sp>
      </p:grpSp>
      <p:sp>
        <p:nvSpPr>
          <p:cNvPr id="38" name="AutoShape 60"/>
          <p:cNvSpPr>
            <a:spLocks noChangeArrowheads="1"/>
          </p:cNvSpPr>
          <p:nvPr/>
        </p:nvSpPr>
        <p:spPr bwMode="auto">
          <a:xfrm>
            <a:off x="7235825" y="2413024"/>
            <a:ext cx="1800225" cy="1655763"/>
          </a:xfrm>
          <a:prstGeom prst="chevron">
            <a:avLst>
              <a:gd name="adj" fmla="val 16193"/>
            </a:avLst>
          </a:prstGeom>
          <a:noFill/>
          <a:ln w="44450" cap="rnd" algn="ctr">
            <a:solidFill>
              <a:srgbClr val="003366"/>
            </a:solidFill>
            <a:prstDash val="sysDot"/>
            <a:miter lim="800000"/>
            <a:headEnd/>
            <a:tailEnd/>
          </a:ln>
        </p:spPr>
        <p:txBody>
          <a:bodyPr wrap="none" anchor="ctr"/>
          <a:lstStyle/>
          <a:p>
            <a:pPr fontAlgn="base">
              <a:spcBef>
                <a:spcPct val="0"/>
              </a:spcBef>
              <a:spcAft>
                <a:spcPct val="0"/>
              </a:spcAft>
            </a:pPr>
            <a:endParaRPr lang="en-US" b="1" dirty="0">
              <a:solidFill>
                <a:prstClr val="black"/>
              </a:solidFill>
              <a:cs typeface="Arial" charset="0"/>
            </a:endParaRPr>
          </a:p>
        </p:txBody>
      </p:sp>
      <p:sp>
        <p:nvSpPr>
          <p:cNvPr id="39" name="Text Box 55"/>
          <p:cNvSpPr txBox="1">
            <a:spLocks noChangeArrowheads="1"/>
          </p:cNvSpPr>
          <p:nvPr/>
        </p:nvSpPr>
        <p:spPr bwMode="auto">
          <a:xfrm>
            <a:off x="7597775" y="2917849"/>
            <a:ext cx="1511300" cy="581025"/>
          </a:xfrm>
          <a:prstGeom prst="rect">
            <a:avLst/>
          </a:prstGeom>
          <a:noFill/>
          <a:ln w="9525">
            <a:noFill/>
            <a:miter lim="800000"/>
            <a:headEnd/>
            <a:tailEnd/>
          </a:ln>
        </p:spPr>
        <p:txBody>
          <a:bodyPr>
            <a:spAutoFit/>
          </a:bodyPr>
          <a:lstStyle/>
          <a:p>
            <a:pPr fontAlgn="base">
              <a:spcBef>
                <a:spcPct val="0"/>
              </a:spcBef>
              <a:spcAft>
                <a:spcPct val="0"/>
              </a:spcAft>
            </a:pPr>
            <a:r>
              <a:rPr lang="en-US" sz="1600" b="1" dirty="0" smtClean="0">
                <a:solidFill>
                  <a:prstClr val="white"/>
                </a:solidFill>
                <a:latin typeface="Arial" charset="0"/>
                <a:cs typeface="Arial" charset="0"/>
              </a:rPr>
              <a:t>Legislative process</a:t>
            </a:r>
            <a:endParaRPr lang="en-US" sz="1600" b="1" dirty="0">
              <a:solidFill>
                <a:prstClr val="white"/>
              </a:solidFill>
              <a:latin typeface="Arial" charset="0"/>
              <a:cs typeface="Arial" charset="0"/>
            </a:endParaRPr>
          </a:p>
        </p:txBody>
      </p:sp>
      <p:sp>
        <p:nvSpPr>
          <p:cNvPr id="40" name="AutoShape 56"/>
          <p:cNvSpPr>
            <a:spLocks noChangeArrowheads="1"/>
          </p:cNvSpPr>
          <p:nvPr/>
        </p:nvSpPr>
        <p:spPr bwMode="auto">
          <a:xfrm>
            <a:off x="250825" y="1670347"/>
            <a:ext cx="7129463" cy="503238"/>
          </a:xfrm>
          <a:prstGeom prst="homePlate">
            <a:avLst>
              <a:gd name="adj" fmla="val 55226"/>
            </a:avLst>
          </a:prstGeom>
          <a:solidFill>
            <a:srgbClr val="C1CCD9"/>
          </a:solidFill>
          <a:ln w="44450" algn="ctr">
            <a:solidFill>
              <a:srgbClr val="DDDDDD"/>
            </a:solidFill>
            <a:miter lim="800000"/>
            <a:headEnd/>
            <a:tailEnd/>
          </a:ln>
        </p:spPr>
        <p:txBody>
          <a:bodyPr wrap="none" anchor="ctr"/>
          <a:lstStyle/>
          <a:p>
            <a:pPr algn="ctr" fontAlgn="base">
              <a:spcBef>
                <a:spcPct val="0"/>
              </a:spcBef>
              <a:spcAft>
                <a:spcPct val="0"/>
              </a:spcAft>
            </a:pPr>
            <a:r>
              <a:rPr lang="en-US" sz="1600" b="1" dirty="0" smtClean="0">
                <a:solidFill>
                  <a:prstClr val="black"/>
                </a:solidFill>
                <a:latin typeface="Arial" charset="0"/>
                <a:cs typeface="Arial" charset="0"/>
              </a:rPr>
              <a:t>FSC Working Group on Bank Resolution</a:t>
            </a:r>
            <a:endParaRPr lang="en-US" sz="1600" b="1" dirty="0">
              <a:solidFill>
                <a:prstClr val="black"/>
              </a:solidFill>
              <a:latin typeface="Arial" charset="0"/>
              <a:cs typeface="Arial" charset="0"/>
            </a:endParaRPr>
          </a:p>
        </p:txBody>
      </p:sp>
      <p:sp>
        <p:nvSpPr>
          <p:cNvPr id="41" name="AutoShape 58"/>
          <p:cNvSpPr>
            <a:spLocks noChangeArrowheads="1"/>
          </p:cNvSpPr>
          <p:nvPr/>
        </p:nvSpPr>
        <p:spPr bwMode="auto">
          <a:xfrm>
            <a:off x="7235825" y="1670347"/>
            <a:ext cx="1800225" cy="503238"/>
          </a:xfrm>
          <a:prstGeom prst="chevron">
            <a:avLst>
              <a:gd name="adj" fmla="val 51423"/>
            </a:avLst>
          </a:prstGeom>
          <a:solidFill>
            <a:srgbClr val="AEBCCE"/>
          </a:solidFill>
          <a:ln w="44450">
            <a:solidFill>
              <a:srgbClr val="AEBCCE"/>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42" name="AutoShape 59"/>
          <p:cNvSpPr>
            <a:spLocks noChangeArrowheads="1"/>
          </p:cNvSpPr>
          <p:nvPr/>
        </p:nvSpPr>
        <p:spPr bwMode="auto">
          <a:xfrm>
            <a:off x="7235825" y="1670347"/>
            <a:ext cx="1800225" cy="503238"/>
          </a:xfrm>
          <a:prstGeom prst="chevron">
            <a:avLst>
              <a:gd name="adj" fmla="val 51423"/>
            </a:avLst>
          </a:prstGeom>
          <a:noFill/>
          <a:ln w="44450" cap="rnd">
            <a:solidFill>
              <a:srgbClr val="DDDDDD"/>
            </a:solidFill>
            <a:prstDash val="sysDot"/>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43" name="Text Box 60"/>
          <p:cNvSpPr txBox="1">
            <a:spLocks noChangeArrowheads="1"/>
          </p:cNvSpPr>
          <p:nvPr/>
        </p:nvSpPr>
        <p:spPr bwMode="auto">
          <a:xfrm>
            <a:off x="7164388" y="1670347"/>
            <a:ext cx="1803400" cy="533400"/>
          </a:xfrm>
          <a:prstGeom prst="rect">
            <a:avLst/>
          </a:prstGeom>
          <a:noFill/>
          <a:ln w="9525">
            <a:noFill/>
            <a:miter lim="800000"/>
            <a:headEnd/>
            <a:tailEnd/>
          </a:ln>
        </p:spPr>
        <p:txBody>
          <a:bodyPr>
            <a:spAutoFit/>
          </a:bodyPr>
          <a:lstStyle/>
          <a:p>
            <a:pPr algn="ctr" fontAlgn="base">
              <a:lnSpc>
                <a:spcPct val="90000"/>
              </a:lnSpc>
              <a:spcBef>
                <a:spcPct val="0"/>
              </a:spcBef>
              <a:spcAft>
                <a:spcPct val="0"/>
              </a:spcAft>
            </a:pPr>
            <a:r>
              <a:rPr lang="en-US" sz="1600" b="1" dirty="0" smtClean="0">
                <a:solidFill>
                  <a:prstClr val="white"/>
                </a:solidFill>
                <a:latin typeface="Arial" charset="0"/>
                <a:cs typeface="Arial" charset="0"/>
              </a:rPr>
              <a:t>Ministry of Finance</a:t>
            </a:r>
            <a:endParaRPr lang="en-US" sz="1600" b="1" dirty="0">
              <a:solidFill>
                <a:prstClr val="white"/>
              </a:solidFill>
              <a:latin typeface="Arial" charset="0"/>
              <a:cs typeface="Arial" charset="0"/>
            </a:endParaRPr>
          </a:p>
        </p:txBody>
      </p:sp>
      <p:sp>
        <p:nvSpPr>
          <p:cNvPr id="44" name="Rectangle 61"/>
          <p:cNvSpPr>
            <a:spLocks noChangeArrowheads="1"/>
          </p:cNvSpPr>
          <p:nvPr/>
        </p:nvSpPr>
        <p:spPr bwMode="auto">
          <a:xfrm>
            <a:off x="2051050" y="4359299"/>
            <a:ext cx="1584325" cy="1584325"/>
          </a:xfrm>
          <a:prstGeom prst="rect">
            <a:avLst/>
          </a:prstGeom>
          <a:no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45" name="Rectangle 62"/>
          <p:cNvSpPr>
            <a:spLocks noChangeArrowheads="1"/>
          </p:cNvSpPr>
          <p:nvPr/>
        </p:nvSpPr>
        <p:spPr bwMode="auto">
          <a:xfrm>
            <a:off x="3779838" y="4359299"/>
            <a:ext cx="1584325" cy="1584325"/>
          </a:xfrm>
          <a:prstGeom prst="rect">
            <a:avLst/>
          </a:prstGeom>
          <a:no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46" name="Rectangle 63"/>
          <p:cNvSpPr>
            <a:spLocks noChangeArrowheads="1"/>
          </p:cNvSpPr>
          <p:nvPr/>
        </p:nvSpPr>
        <p:spPr bwMode="auto">
          <a:xfrm>
            <a:off x="5508625" y="4359299"/>
            <a:ext cx="1655763" cy="1584325"/>
          </a:xfrm>
          <a:prstGeom prst="rect">
            <a:avLst/>
          </a:prstGeom>
          <a:no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47" name="Text Box 64"/>
          <p:cNvSpPr txBox="1">
            <a:spLocks noChangeArrowheads="1"/>
          </p:cNvSpPr>
          <p:nvPr/>
        </p:nvSpPr>
        <p:spPr bwMode="auto">
          <a:xfrm>
            <a:off x="2051050" y="4430737"/>
            <a:ext cx="1657350" cy="1022350"/>
          </a:xfrm>
          <a:prstGeom prst="rect">
            <a:avLst/>
          </a:prstGeom>
          <a:noFill/>
          <a:ln w="9525">
            <a:noFill/>
            <a:miter lim="800000"/>
            <a:headEnd/>
            <a:tailEnd/>
          </a:ln>
        </p:spPr>
        <p:txBody>
          <a:bodyPr>
            <a:spAutoFit/>
          </a:bodyPr>
          <a:lstStyle/>
          <a:p>
            <a:pPr fontAlgn="base">
              <a:spcBef>
                <a:spcPct val="0"/>
              </a:spcBef>
              <a:spcAft>
                <a:spcPct val="0"/>
              </a:spcAft>
            </a:pPr>
            <a:r>
              <a:rPr lang="en-US" sz="1500" b="1" dirty="0" smtClean="0">
                <a:solidFill>
                  <a:prstClr val="black"/>
                </a:solidFill>
                <a:latin typeface="Arial" charset="0"/>
                <a:cs typeface="Arial" charset="0"/>
              </a:rPr>
              <a:t>Schedule built in compliance with FSB </a:t>
            </a:r>
            <a:r>
              <a:rPr lang="en-US" sz="1600" b="1" dirty="0" smtClean="0">
                <a:solidFill>
                  <a:prstClr val="black"/>
                </a:solidFill>
                <a:latin typeface="Arial Narrow" pitchFamily="34" charset="0"/>
                <a:cs typeface="Arial" charset="0"/>
              </a:rPr>
              <a:t>recommendations</a:t>
            </a:r>
            <a:endParaRPr lang="en-US" sz="1600" b="1" dirty="0">
              <a:solidFill>
                <a:prstClr val="black"/>
              </a:solidFill>
              <a:latin typeface="Arial Narrow" pitchFamily="34" charset="0"/>
              <a:cs typeface="Arial" charset="0"/>
            </a:endParaRPr>
          </a:p>
        </p:txBody>
      </p:sp>
      <p:sp>
        <p:nvSpPr>
          <p:cNvPr id="48" name="Text Box 65"/>
          <p:cNvSpPr txBox="1">
            <a:spLocks noChangeArrowheads="1"/>
          </p:cNvSpPr>
          <p:nvPr/>
        </p:nvSpPr>
        <p:spPr bwMode="auto">
          <a:xfrm>
            <a:off x="5507038" y="4416449"/>
            <a:ext cx="1728787" cy="1463675"/>
          </a:xfrm>
          <a:prstGeom prst="rect">
            <a:avLst/>
          </a:prstGeom>
          <a:noFill/>
          <a:ln w="9525">
            <a:noFill/>
            <a:miter lim="800000"/>
            <a:headEnd/>
            <a:tailEnd/>
          </a:ln>
        </p:spPr>
        <p:txBody>
          <a:bodyPr>
            <a:spAutoFit/>
          </a:bodyPr>
          <a:lstStyle/>
          <a:p>
            <a:pPr fontAlgn="base">
              <a:spcBef>
                <a:spcPct val="0"/>
              </a:spcBef>
              <a:spcAft>
                <a:spcPct val="0"/>
              </a:spcAft>
            </a:pPr>
            <a:r>
              <a:rPr lang="en-US" sz="1500" b="1" dirty="0" smtClean="0">
                <a:solidFill>
                  <a:prstClr val="black"/>
                </a:solidFill>
                <a:latin typeface="Arial" charset="0"/>
                <a:cs typeface="Arial" charset="0"/>
              </a:rPr>
              <a:t>External legal experts support in terms of congruence with internal and European law</a:t>
            </a:r>
            <a:endParaRPr lang="en-US" sz="1600" b="1" dirty="0">
              <a:solidFill>
                <a:prstClr val="black"/>
              </a:solidFill>
              <a:latin typeface="Arial Narrow" pitchFamily="34" charset="0"/>
              <a:cs typeface="Arial" charset="0"/>
            </a:endParaRPr>
          </a:p>
        </p:txBody>
      </p:sp>
      <p:sp>
        <p:nvSpPr>
          <p:cNvPr id="49" name="Text Box 66"/>
          <p:cNvSpPr txBox="1">
            <a:spLocks noChangeArrowheads="1"/>
          </p:cNvSpPr>
          <p:nvPr/>
        </p:nvSpPr>
        <p:spPr bwMode="auto">
          <a:xfrm>
            <a:off x="3778250" y="4430737"/>
            <a:ext cx="1657350" cy="784830"/>
          </a:xfrm>
          <a:prstGeom prst="rect">
            <a:avLst/>
          </a:prstGeom>
          <a:noFill/>
          <a:ln w="9525">
            <a:noFill/>
            <a:miter lim="800000"/>
            <a:headEnd/>
            <a:tailEnd/>
          </a:ln>
        </p:spPr>
        <p:txBody>
          <a:bodyPr>
            <a:spAutoFit/>
          </a:bodyPr>
          <a:lstStyle/>
          <a:p>
            <a:pPr fontAlgn="base">
              <a:spcBef>
                <a:spcPct val="0"/>
              </a:spcBef>
              <a:spcAft>
                <a:spcPct val="0"/>
              </a:spcAft>
            </a:pPr>
            <a:r>
              <a:rPr lang="en-US" sz="1500" b="1" dirty="0" smtClean="0">
                <a:solidFill>
                  <a:prstClr val="black"/>
                </a:solidFill>
                <a:latin typeface="Arial" charset="0"/>
                <a:cs typeface="Arial" charset="0"/>
              </a:rPr>
              <a:t>Know the practice, benefit from experience </a:t>
            </a:r>
            <a:endParaRPr lang="en-US" sz="1600" b="1" dirty="0">
              <a:solidFill>
                <a:prstClr val="black"/>
              </a:solidFill>
              <a:latin typeface="Arial Narrow" pitchFamily="34" charset="0"/>
              <a:cs typeface="Arial" charset="0"/>
            </a:endParaRPr>
          </a:p>
        </p:txBody>
      </p:sp>
      <p:sp>
        <p:nvSpPr>
          <p:cNvPr id="50" name="AutoShape 71" descr="9k="/>
          <p:cNvSpPr>
            <a:spLocks noChangeAspect="1" noChangeArrowheads="1"/>
          </p:cNvSpPr>
          <p:nvPr/>
        </p:nvSpPr>
        <p:spPr bwMode="auto">
          <a:xfrm>
            <a:off x="3262313" y="2911499"/>
            <a:ext cx="2619375" cy="1743075"/>
          </a:xfrm>
          <a:prstGeom prst="rect">
            <a:avLst/>
          </a:prstGeom>
          <a:noFill/>
          <a:ln w="9525">
            <a:noFill/>
            <a:miter lim="800000"/>
            <a:headEnd/>
            <a:tailEnd/>
          </a:ln>
        </p:spPr>
        <p:txBody>
          <a:bodyP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51" name="AutoShape 73" descr="9k="/>
          <p:cNvSpPr>
            <a:spLocks noChangeAspect="1" noChangeArrowheads="1"/>
          </p:cNvSpPr>
          <p:nvPr/>
        </p:nvSpPr>
        <p:spPr bwMode="auto">
          <a:xfrm>
            <a:off x="3276600" y="2919437"/>
            <a:ext cx="2619375" cy="1743075"/>
          </a:xfrm>
          <a:prstGeom prst="rect">
            <a:avLst/>
          </a:prstGeom>
          <a:noFill/>
          <a:ln w="9525">
            <a:noFill/>
            <a:miter lim="800000"/>
            <a:headEnd/>
            <a:tailEnd/>
          </a:ln>
        </p:spPr>
        <p:txBody>
          <a:bodyP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52" name="AutoShape 79" descr="2Q=="/>
          <p:cNvSpPr>
            <a:spLocks noChangeAspect="1" noChangeArrowheads="1"/>
          </p:cNvSpPr>
          <p:nvPr/>
        </p:nvSpPr>
        <p:spPr bwMode="auto">
          <a:xfrm>
            <a:off x="3095625" y="3006749"/>
            <a:ext cx="2952750" cy="1552575"/>
          </a:xfrm>
          <a:prstGeom prst="rect">
            <a:avLst/>
          </a:prstGeom>
          <a:noFill/>
          <a:ln w="9525">
            <a:noFill/>
            <a:miter lim="800000"/>
            <a:headEnd/>
            <a:tailEnd/>
          </a:ln>
        </p:spPr>
        <p:txBody>
          <a:bodyPr/>
          <a:lstStyle/>
          <a:p>
            <a:pPr algn="ctr" fontAlgn="base">
              <a:spcBef>
                <a:spcPct val="0"/>
              </a:spcBef>
              <a:spcAft>
                <a:spcPct val="0"/>
              </a:spcAft>
            </a:pPr>
            <a:endParaRPr lang="en-US" b="1" dirty="0">
              <a:solidFill>
                <a:prstClr val="black"/>
              </a:solidFill>
              <a:latin typeface="Arial" charset="0"/>
              <a:cs typeface="Arial" charset="0"/>
            </a:endParaRPr>
          </a:p>
        </p:txBody>
      </p:sp>
      <p:grpSp>
        <p:nvGrpSpPr>
          <p:cNvPr id="53" name="Group 97"/>
          <p:cNvGrpSpPr>
            <a:grpSpLocks/>
          </p:cNvGrpSpPr>
          <p:nvPr/>
        </p:nvGrpSpPr>
        <p:grpSpPr bwMode="auto">
          <a:xfrm>
            <a:off x="3779838" y="6015062"/>
            <a:ext cx="1584325" cy="215900"/>
            <a:chOff x="2381" y="3566"/>
            <a:chExt cx="2041" cy="272"/>
          </a:xfrm>
        </p:grpSpPr>
        <p:pic>
          <p:nvPicPr>
            <p:cNvPr id="54" name="Picture 87" descr="flag of United States"/>
            <p:cNvPicPr>
              <a:picLocks noChangeAspect="1" noChangeArrowheads="1"/>
            </p:cNvPicPr>
            <p:nvPr/>
          </p:nvPicPr>
          <p:blipFill>
            <a:blip r:embed="rId5"/>
            <a:srcRect/>
            <a:stretch>
              <a:fillRect/>
            </a:stretch>
          </p:blipFill>
          <p:spPr bwMode="auto">
            <a:xfrm>
              <a:off x="2789" y="3566"/>
              <a:ext cx="408" cy="272"/>
            </a:xfrm>
            <a:prstGeom prst="rect">
              <a:avLst/>
            </a:prstGeom>
            <a:noFill/>
            <a:ln w="15875">
              <a:solidFill>
                <a:schemeClr val="bg1"/>
              </a:solidFill>
              <a:miter lim="800000"/>
              <a:headEnd/>
              <a:tailEnd/>
            </a:ln>
          </p:spPr>
        </p:pic>
        <p:pic>
          <p:nvPicPr>
            <p:cNvPr id="55" name="Picture 89" descr="flag of Turkey"/>
            <p:cNvPicPr>
              <a:picLocks noChangeAspect="1" noChangeArrowheads="1"/>
            </p:cNvPicPr>
            <p:nvPr/>
          </p:nvPicPr>
          <p:blipFill>
            <a:blip r:embed="rId6"/>
            <a:srcRect/>
            <a:stretch>
              <a:fillRect/>
            </a:stretch>
          </p:blipFill>
          <p:spPr bwMode="auto">
            <a:xfrm>
              <a:off x="2381" y="3566"/>
              <a:ext cx="408" cy="272"/>
            </a:xfrm>
            <a:prstGeom prst="rect">
              <a:avLst/>
            </a:prstGeom>
            <a:noFill/>
            <a:ln w="15875">
              <a:solidFill>
                <a:schemeClr val="bg1"/>
              </a:solidFill>
              <a:miter lim="800000"/>
              <a:headEnd/>
              <a:tailEnd/>
            </a:ln>
          </p:spPr>
        </p:pic>
        <p:pic>
          <p:nvPicPr>
            <p:cNvPr id="56" name="Picture 93" descr="flag of Germany"/>
            <p:cNvPicPr>
              <a:picLocks noChangeAspect="1" noChangeArrowheads="1"/>
            </p:cNvPicPr>
            <p:nvPr/>
          </p:nvPicPr>
          <p:blipFill>
            <a:blip r:embed="rId7"/>
            <a:srcRect/>
            <a:stretch>
              <a:fillRect/>
            </a:stretch>
          </p:blipFill>
          <p:spPr bwMode="auto">
            <a:xfrm>
              <a:off x="3606" y="3566"/>
              <a:ext cx="408" cy="272"/>
            </a:xfrm>
            <a:prstGeom prst="rect">
              <a:avLst/>
            </a:prstGeom>
            <a:noFill/>
            <a:ln w="15875">
              <a:solidFill>
                <a:schemeClr val="bg1"/>
              </a:solidFill>
              <a:miter lim="800000"/>
              <a:headEnd/>
              <a:tailEnd/>
            </a:ln>
          </p:spPr>
        </p:pic>
        <p:pic>
          <p:nvPicPr>
            <p:cNvPr id="57" name="Picture 95" descr="flag of France"/>
            <p:cNvPicPr>
              <a:picLocks noChangeAspect="1" noChangeArrowheads="1"/>
            </p:cNvPicPr>
            <p:nvPr/>
          </p:nvPicPr>
          <p:blipFill>
            <a:blip r:embed="rId8"/>
            <a:srcRect/>
            <a:stretch>
              <a:fillRect/>
            </a:stretch>
          </p:blipFill>
          <p:spPr bwMode="auto">
            <a:xfrm>
              <a:off x="4014" y="3566"/>
              <a:ext cx="408" cy="272"/>
            </a:xfrm>
            <a:prstGeom prst="rect">
              <a:avLst/>
            </a:prstGeom>
            <a:noFill/>
            <a:ln w="15875">
              <a:solidFill>
                <a:schemeClr val="bg1"/>
              </a:solidFill>
              <a:miter lim="800000"/>
              <a:headEnd/>
              <a:tailEnd/>
            </a:ln>
          </p:spPr>
        </p:pic>
        <p:pic>
          <p:nvPicPr>
            <p:cNvPr id="58" name="Picture 91" descr="flag of United Kingdom"/>
            <p:cNvPicPr>
              <a:picLocks noChangeAspect="1" noChangeArrowheads="1"/>
            </p:cNvPicPr>
            <p:nvPr/>
          </p:nvPicPr>
          <p:blipFill>
            <a:blip r:embed="rId9"/>
            <a:srcRect/>
            <a:stretch>
              <a:fillRect/>
            </a:stretch>
          </p:blipFill>
          <p:spPr bwMode="auto">
            <a:xfrm>
              <a:off x="3198" y="3566"/>
              <a:ext cx="408" cy="272"/>
            </a:xfrm>
            <a:prstGeom prst="rect">
              <a:avLst/>
            </a:prstGeom>
            <a:noFill/>
            <a:ln w="15875">
              <a:solidFill>
                <a:schemeClr val="bg1"/>
              </a:solidFill>
              <a:miter lim="800000"/>
              <a:headEnd/>
              <a:tailEnd/>
            </a:ln>
          </p:spPr>
        </p:pic>
      </p:grpSp>
      <p:pic>
        <p:nvPicPr>
          <p:cNvPr id="59" name="Picture 98"/>
          <p:cNvPicPr>
            <a:picLocks noChangeAspect="1" noChangeArrowheads="1"/>
          </p:cNvPicPr>
          <p:nvPr/>
        </p:nvPicPr>
        <p:blipFill>
          <a:blip r:embed="rId10"/>
          <a:srcRect/>
          <a:stretch>
            <a:fillRect/>
          </a:stretch>
        </p:blipFill>
        <p:spPr bwMode="auto">
          <a:xfrm>
            <a:off x="2339975" y="6015062"/>
            <a:ext cx="454025" cy="215900"/>
          </a:xfrm>
          <a:prstGeom prst="rect">
            <a:avLst/>
          </a:prstGeom>
          <a:noFill/>
          <a:ln w="9525">
            <a:noFill/>
            <a:miter lim="800000"/>
            <a:headEnd/>
            <a:tailEnd/>
          </a:ln>
        </p:spPr>
      </p:pic>
      <p:pic>
        <p:nvPicPr>
          <p:cNvPr id="60" name="Picture 100"/>
          <p:cNvPicPr>
            <a:picLocks noChangeAspect="1" noChangeArrowheads="1"/>
          </p:cNvPicPr>
          <p:nvPr/>
        </p:nvPicPr>
        <p:blipFill>
          <a:blip r:embed="rId11"/>
          <a:srcRect/>
          <a:stretch>
            <a:fillRect/>
          </a:stretch>
        </p:blipFill>
        <p:spPr bwMode="auto">
          <a:xfrm>
            <a:off x="2844800" y="6015062"/>
            <a:ext cx="381000" cy="214312"/>
          </a:xfrm>
          <a:prstGeom prst="rect">
            <a:avLst/>
          </a:prstGeom>
          <a:noFill/>
          <a:ln w="9525">
            <a:noFill/>
            <a:miter lim="800000"/>
            <a:headEnd/>
            <a:tailEnd/>
          </a:ln>
        </p:spPr>
      </p:pic>
      <p:sp>
        <p:nvSpPr>
          <p:cNvPr id="61" name="AutoShape 101"/>
          <p:cNvSpPr>
            <a:spLocks noChangeArrowheads="1"/>
          </p:cNvSpPr>
          <p:nvPr/>
        </p:nvSpPr>
        <p:spPr bwMode="auto">
          <a:xfrm>
            <a:off x="2411413" y="4148162"/>
            <a:ext cx="865187" cy="217487"/>
          </a:xfrm>
          <a:prstGeom prst="triangle">
            <a:avLst>
              <a:gd name="adj" fmla="val 50000"/>
            </a:avLst>
          </a:prstGeom>
          <a:solidFill>
            <a:srgbClr val="6094FC"/>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62" name="AutoShape 102"/>
          <p:cNvSpPr>
            <a:spLocks noChangeArrowheads="1"/>
          </p:cNvSpPr>
          <p:nvPr/>
        </p:nvSpPr>
        <p:spPr bwMode="auto">
          <a:xfrm rot="10800000">
            <a:off x="4138613" y="4070374"/>
            <a:ext cx="865187" cy="217488"/>
          </a:xfrm>
          <a:prstGeom prst="triangle">
            <a:avLst>
              <a:gd name="adj" fmla="val 50000"/>
            </a:avLst>
          </a:prstGeom>
          <a:solidFill>
            <a:srgbClr val="6094FC"/>
          </a:solidFill>
          <a:ln w="44450">
            <a:solidFill>
              <a:srgbClr val="DDDDDD"/>
            </a:solidFill>
            <a:miter lim="800000"/>
            <a:headEnd/>
            <a:tailEnd/>
          </a:ln>
        </p:spPr>
        <p:txBody>
          <a:bodyPr rot="10800000"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63" name="AutoShape 103"/>
          <p:cNvSpPr>
            <a:spLocks noChangeArrowheads="1"/>
          </p:cNvSpPr>
          <p:nvPr/>
        </p:nvSpPr>
        <p:spPr bwMode="auto">
          <a:xfrm>
            <a:off x="5867400" y="4141812"/>
            <a:ext cx="865188" cy="217487"/>
          </a:xfrm>
          <a:prstGeom prst="triangle">
            <a:avLst>
              <a:gd name="adj" fmla="val 50000"/>
            </a:avLst>
          </a:prstGeom>
          <a:solidFill>
            <a:srgbClr val="6094FC"/>
          </a:solidFill>
          <a:ln w="44450">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pic>
        <p:nvPicPr>
          <p:cNvPr id="64" name="Picture 107" descr="EU_Flag"/>
          <p:cNvPicPr>
            <a:picLocks noChangeAspect="1" noChangeArrowheads="1"/>
          </p:cNvPicPr>
          <p:nvPr/>
        </p:nvPicPr>
        <p:blipFill>
          <a:blip r:embed="rId12"/>
          <a:srcRect/>
          <a:stretch>
            <a:fillRect/>
          </a:stretch>
        </p:blipFill>
        <p:spPr bwMode="auto">
          <a:xfrm>
            <a:off x="6111875" y="6007124"/>
            <a:ext cx="331788" cy="220663"/>
          </a:xfrm>
          <a:prstGeom prst="rect">
            <a:avLst/>
          </a:prstGeom>
          <a:noFill/>
          <a:ln w="9525">
            <a:noFill/>
            <a:miter lim="800000"/>
            <a:headEnd/>
            <a:tailEnd/>
          </a:ln>
        </p:spPr>
      </p:pic>
      <p:pic>
        <p:nvPicPr>
          <p:cNvPr id="65" name="Picture 109" descr="poland-flag"/>
          <p:cNvPicPr>
            <a:picLocks noChangeAspect="1" noChangeArrowheads="1"/>
          </p:cNvPicPr>
          <p:nvPr/>
        </p:nvPicPr>
        <p:blipFill>
          <a:blip r:embed="rId13"/>
          <a:srcRect/>
          <a:stretch>
            <a:fillRect/>
          </a:stretch>
        </p:blipFill>
        <p:spPr bwMode="auto">
          <a:xfrm>
            <a:off x="5795963" y="6018237"/>
            <a:ext cx="320675" cy="203200"/>
          </a:xfrm>
          <a:prstGeom prst="rect">
            <a:avLst/>
          </a:prstGeom>
          <a:noFill/>
          <a:ln w="9525">
            <a:solidFill>
              <a:srgbClr val="FF0000"/>
            </a:solidFill>
            <a:miter lim="800000"/>
            <a:headEnd/>
            <a:tailEnd/>
          </a:ln>
        </p:spPr>
      </p:pic>
      <p:sp>
        <p:nvSpPr>
          <p:cNvPr id="66" name="Text Box 110"/>
          <p:cNvSpPr txBox="1">
            <a:spLocks noChangeArrowheads="1"/>
          </p:cNvSpPr>
          <p:nvPr/>
        </p:nvSpPr>
        <p:spPr bwMode="auto">
          <a:xfrm>
            <a:off x="6378575" y="5976962"/>
            <a:ext cx="425450" cy="260350"/>
          </a:xfrm>
          <a:prstGeom prst="rect">
            <a:avLst/>
          </a:prstGeom>
          <a:noFill/>
          <a:ln w="9525">
            <a:noFill/>
            <a:miter lim="800000"/>
            <a:headEnd/>
            <a:tailEnd/>
          </a:ln>
        </p:spPr>
        <p:txBody>
          <a:bodyPr wrap="none">
            <a:spAutoFit/>
          </a:bodyPr>
          <a:lstStyle/>
          <a:p>
            <a:pPr algn="ctr" fontAlgn="base">
              <a:spcBef>
                <a:spcPct val="0"/>
              </a:spcBef>
              <a:spcAft>
                <a:spcPct val="0"/>
              </a:spcAft>
            </a:pPr>
            <a:r>
              <a:rPr lang="en-US" sz="1100" b="1" dirty="0" smtClean="0">
                <a:solidFill>
                  <a:srgbClr val="003366"/>
                </a:solidFill>
                <a:latin typeface="Arial" charset="0"/>
                <a:cs typeface="Arial" charset="0"/>
              </a:rPr>
              <a:t>Lex</a:t>
            </a:r>
            <a:endParaRPr lang="en-US" sz="1100" b="1" dirty="0">
              <a:solidFill>
                <a:srgbClr val="003366"/>
              </a:solidFill>
              <a:latin typeface="Arial" charset="0"/>
              <a:cs typeface="Arial" charset="0"/>
            </a:endParaRPr>
          </a:p>
        </p:txBody>
      </p:sp>
      <p:sp>
        <p:nvSpPr>
          <p:cNvPr id="68" name="Prostokąt 67"/>
          <p:cNvSpPr/>
          <p:nvPr/>
        </p:nvSpPr>
        <p:spPr>
          <a:xfrm>
            <a:off x="250825" y="1052736"/>
            <a:ext cx="3025775"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Adopted work plan</a:t>
            </a:r>
            <a:endParaRPr lang="en-US" b="1" dirty="0">
              <a:solidFill>
                <a:prstClr val="whit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602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Prostokąt 73"/>
          <p:cNvSpPr/>
          <p:nvPr/>
        </p:nvSpPr>
        <p:spPr>
          <a:xfrm>
            <a:off x="1979712" y="5661248"/>
            <a:ext cx="6913462" cy="576064"/>
          </a:xfrm>
          <a:prstGeom prst="rect">
            <a:avLst/>
          </a:prstGeom>
          <a:solidFill>
            <a:srgbClr val="C2E0C6"/>
          </a:solidFill>
          <a:ln w="25400" algn="ctr">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68" name="Prostokąt 67"/>
          <p:cNvSpPr/>
          <p:nvPr/>
        </p:nvSpPr>
        <p:spPr>
          <a:xfrm>
            <a:off x="1979712" y="2888643"/>
            <a:ext cx="6913462" cy="756381"/>
          </a:xfrm>
          <a:prstGeom prst="rect">
            <a:avLst/>
          </a:prstGeom>
          <a:solidFill>
            <a:srgbClr val="C1CCD9"/>
          </a:solidFill>
          <a:ln w="25400" algn="ctr">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grpSp>
        <p:nvGrpSpPr>
          <p:cNvPr id="4" name="Grupa 3"/>
          <p:cNvGrpSpPr/>
          <p:nvPr/>
        </p:nvGrpSpPr>
        <p:grpSpPr>
          <a:xfrm>
            <a:off x="250825" y="260350"/>
            <a:ext cx="8642350" cy="642938"/>
            <a:chOff x="250825" y="260350"/>
            <a:chExt cx="8642350" cy="642938"/>
          </a:xfrm>
        </p:grpSpPr>
        <p:sp>
          <p:nvSpPr>
            <p:cNvPr id="5"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6"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7" name="Picture 5"/>
            <p:cNvPicPr>
              <a:picLocks noChangeAspect="1" noChangeArrowheads="1"/>
            </p:cNvPicPr>
            <p:nvPr/>
          </p:nvPicPr>
          <p:blipFill>
            <a:blip r:embed="rId2"/>
            <a:srcRect/>
            <a:stretch>
              <a:fillRect/>
            </a:stretch>
          </p:blipFill>
          <p:spPr bwMode="auto">
            <a:xfrm>
              <a:off x="251520" y="260350"/>
              <a:ext cx="1316651" cy="581025"/>
            </a:xfrm>
            <a:prstGeom prst="rect">
              <a:avLst/>
            </a:prstGeom>
            <a:noFill/>
            <a:ln w="9525">
              <a:noFill/>
              <a:miter lim="800000"/>
              <a:headEnd/>
              <a:tailEnd/>
            </a:ln>
          </p:spPr>
        </p:pic>
      </p:gr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rostokąt 9"/>
          <p:cNvSpPr/>
          <p:nvPr/>
        </p:nvSpPr>
        <p:spPr>
          <a:xfrm>
            <a:off x="1187624" y="363815"/>
            <a:ext cx="6357738" cy="369332"/>
          </a:xfrm>
          <a:prstGeom prst="rect">
            <a:avLst/>
          </a:prstGeom>
        </p:spPr>
        <p:txBody>
          <a:bodyPr wrap="square">
            <a:spAutoFit/>
          </a:bodyPr>
          <a:lstStyle/>
          <a:p>
            <a:pPr algn="ctr" fontAlgn="base">
              <a:spcBef>
                <a:spcPct val="0"/>
              </a:spcBef>
              <a:spcAft>
                <a:spcPct val="0"/>
              </a:spcAft>
            </a:pPr>
            <a:r>
              <a:rPr lang="en-US" altLang="pl-PL" b="1" dirty="0" smtClean="0">
                <a:solidFill>
                  <a:srgbClr val="0000CC"/>
                </a:solidFill>
                <a:latin typeface="Arial" charset="0"/>
                <a:cs typeface="Arial" charset="0"/>
              </a:rPr>
              <a:t>Resolution framework development in Poland</a:t>
            </a:r>
            <a:endParaRPr lang="en-US" altLang="pl-PL" b="1" dirty="0">
              <a:solidFill>
                <a:srgbClr val="0000CC"/>
              </a:solidFill>
              <a:latin typeface="Arial" charset="0"/>
              <a:cs typeface="Arial" charset="0"/>
            </a:endParaRPr>
          </a:p>
        </p:txBody>
      </p:sp>
      <p:sp>
        <p:nvSpPr>
          <p:cNvPr id="2" name="Prostokąt 1"/>
          <p:cNvSpPr/>
          <p:nvPr/>
        </p:nvSpPr>
        <p:spPr>
          <a:xfrm>
            <a:off x="1979712" y="1052737"/>
            <a:ext cx="6913462" cy="1677353"/>
          </a:xfrm>
          <a:prstGeom prst="rect">
            <a:avLst/>
          </a:prstGeom>
          <a:solidFill>
            <a:srgbClr val="C1CCD9"/>
          </a:solidFill>
          <a:ln w="25400" algn="ctr">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67" name="AutoShape 56"/>
          <p:cNvSpPr>
            <a:spLocks noChangeArrowheads="1"/>
          </p:cNvSpPr>
          <p:nvPr/>
        </p:nvSpPr>
        <p:spPr bwMode="auto">
          <a:xfrm>
            <a:off x="250825" y="2890056"/>
            <a:ext cx="1800895" cy="575246"/>
          </a:xfrm>
          <a:prstGeom prst="homePlate">
            <a:avLst>
              <a:gd name="adj" fmla="val 5522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December 2012</a:t>
            </a:r>
            <a:endParaRPr lang="en-US" b="1" dirty="0">
              <a:solidFill>
                <a:prstClr val="white"/>
              </a:solidFill>
              <a:latin typeface="Arial" panose="020B0604020202020204" pitchFamily="34" charset="0"/>
              <a:cs typeface="Arial" panose="020B0604020202020204" pitchFamily="34" charset="0"/>
            </a:endParaRPr>
          </a:p>
        </p:txBody>
      </p:sp>
      <p:sp>
        <p:nvSpPr>
          <p:cNvPr id="40" name="AutoShape 56"/>
          <p:cNvSpPr>
            <a:spLocks noChangeArrowheads="1"/>
          </p:cNvSpPr>
          <p:nvPr/>
        </p:nvSpPr>
        <p:spPr bwMode="auto">
          <a:xfrm>
            <a:off x="250825" y="1052736"/>
            <a:ext cx="1800895" cy="575841"/>
          </a:xfrm>
          <a:prstGeom prst="homePlate">
            <a:avLst>
              <a:gd name="adj" fmla="val 5522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April 2012</a:t>
            </a:r>
            <a:endParaRPr lang="en-US" b="1" dirty="0">
              <a:solidFill>
                <a:prstClr val="white"/>
              </a:solidFill>
              <a:latin typeface="Arial" panose="020B0604020202020204" pitchFamily="34" charset="0"/>
              <a:cs typeface="Arial" panose="020B0604020202020204" pitchFamily="34" charset="0"/>
            </a:endParaRPr>
          </a:p>
        </p:txBody>
      </p:sp>
      <p:sp>
        <p:nvSpPr>
          <p:cNvPr id="11" name="pole tekstowe 10"/>
          <p:cNvSpPr txBox="1"/>
          <p:nvPr/>
        </p:nvSpPr>
        <p:spPr>
          <a:xfrm>
            <a:off x="2051720" y="1124522"/>
            <a:ext cx="6841455" cy="1605568"/>
          </a:xfrm>
          <a:prstGeom prst="rect">
            <a:avLst/>
          </a:prstGeom>
          <a:noFill/>
        </p:spPr>
        <p:txBody>
          <a:bodyPr wrap="square" rtlCol="0">
            <a:spAutoFit/>
          </a:bodyPr>
          <a:lstStyle/>
          <a:p>
            <a:pPr marL="180975" indent="-180975" fontAlgn="base">
              <a:spcBef>
                <a:spcPts val="1000"/>
              </a:spcBef>
              <a:spcAft>
                <a:spcPct val="0"/>
              </a:spcAft>
              <a:buFont typeface="Arial" panose="020B0604020202020204" pitchFamily="34" charset="0"/>
              <a:buChar char="•"/>
            </a:pPr>
            <a:r>
              <a:rPr lang="en-US" b="1" dirty="0" smtClean="0">
                <a:solidFill>
                  <a:prstClr val="black"/>
                </a:solidFill>
                <a:latin typeface="Arial" charset="0"/>
                <a:cs typeface="Arial" charset="0"/>
              </a:rPr>
              <a:t>Financial Stability Committee approved technical details for bank resolution framework in Poland proposed by the Working Group,</a:t>
            </a:r>
          </a:p>
          <a:p>
            <a:pPr marL="180975" indent="-180975" fontAlgn="base">
              <a:spcBef>
                <a:spcPts val="1000"/>
              </a:spcBef>
              <a:spcAft>
                <a:spcPct val="0"/>
              </a:spcAft>
              <a:buFont typeface="Arial" panose="020B0604020202020204" pitchFamily="34" charset="0"/>
              <a:buChar char="•"/>
            </a:pPr>
            <a:r>
              <a:rPr lang="en-US" b="1" dirty="0" smtClean="0">
                <a:solidFill>
                  <a:srgbClr val="0000FF"/>
                </a:solidFill>
                <a:latin typeface="Arial" charset="0"/>
                <a:cs typeface="Arial" charset="0"/>
              </a:rPr>
              <a:t>Bank Guarantee Fund as a resolution authority</a:t>
            </a:r>
            <a:r>
              <a:rPr lang="en-US" b="1" dirty="0" smtClean="0">
                <a:solidFill>
                  <a:prstClr val="black"/>
                </a:solidFill>
                <a:latin typeface="Arial" charset="0"/>
                <a:cs typeface="Arial" charset="0"/>
              </a:rPr>
              <a:t> with full scope of resolution powers.</a:t>
            </a:r>
            <a:endParaRPr lang="en-US" b="1" dirty="0">
              <a:solidFill>
                <a:prstClr val="black"/>
              </a:solidFill>
              <a:latin typeface="Arial" charset="0"/>
              <a:cs typeface="Arial" charset="0"/>
            </a:endParaRPr>
          </a:p>
        </p:txBody>
      </p:sp>
      <p:sp>
        <p:nvSpPr>
          <p:cNvPr id="69" name="pole tekstowe 68"/>
          <p:cNvSpPr txBox="1"/>
          <p:nvPr/>
        </p:nvSpPr>
        <p:spPr>
          <a:xfrm>
            <a:off x="2051720" y="2962392"/>
            <a:ext cx="6841455" cy="646331"/>
          </a:xfrm>
          <a:prstGeom prst="rect">
            <a:avLst/>
          </a:prstGeom>
          <a:noFill/>
        </p:spPr>
        <p:txBody>
          <a:bodyPr wrap="square" rtlCol="0">
            <a:spAutoFit/>
          </a:bodyPr>
          <a:lstStyle/>
          <a:p>
            <a:pPr marL="180975" indent="-180975" fontAlgn="base">
              <a:spcBef>
                <a:spcPts val="1000"/>
              </a:spcBef>
              <a:spcAft>
                <a:spcPct val="0"/>
              </a:spcAft>
              <a:buFont typeface="Arial" panose="020B0604020202020204" pitchFamily="34" charset="0"/>
              <a:buChar char="•"/>
            </a:pPr>
            <a:r>
              <a:rPr lang="en-US" b="1" dirty="0" smtClean="0">
                <a:solidFill>
                  <a:prstClr val="black"/>
                </a:solidFill>
                <a:latin typeface="Arial" charset="0"/>
                <a:cs typeface="Arial" charset="0"/>
              </a:rPr>
              <a:t>Draft legislation forwarded to the Minister of Finance for further legislative process.</a:t>
            </a:r>
            <a:endParaRPr lang="en-US" b="1" dirty="0">
              <a:solidFill>
                <a:prstClr val="black"/>
              </a:solidFill>
              <a:latin typeface="Arial" charset="0"/>
              <a:cs typeface="Arial" charset="0"/>
            </a:endParaRPr>
          </a:p>
        </p:txBody>
      </p:sp>
      <p:sp>
        <p:nvSpPr>
          <p:cNvPr id="70" name="Prostokąt 69"/>
          <p:cNvSpPr/>
          <p:nvPr/>
        </p:nvSpPr>
        <p:spPr>
          <a:xfrm>
            <a:off x="1980407" y="3789040"/>
            <a:ext cx="6913462" cy="1728192"/>
          </a:xfrm>
          <a:prstGeom prst="rect">
            <a:avLst/>
          </a:prstGeom>
          <a:solidFill>
            <a:srgbClr val="C1CCD9"/>
          </a:solidFill>
          <a:ln w="25400" algn="ctr">
            <a:solidFill>
              <a:srgbClr val="DDDDDD"/>
            </a:solidFill>
            <a:miter lim="800000"/>
            <a:headEnd/>
            <a:tailEnd/>
          </a:ln>
        </p:spPr>
        <p:txBody>
          <a:bodyPr wrap="none" anchor="ctr"/>
          <a:lstStyle/>
          <a:p>
            <a:pPr algn="ctr" fontAlgn="base">
              <a:spcBef>
                <a:spcPct val="0"/>
              </a:spcBef>
              <a:spcAft>
                <a:spcPct val="0"/>
              </a:spcAft>
            </a:pPr>
            <a:endParaRPr lang="en-US" b="1" dirty="0">
              <a:solidFill>
                <a:prstClr val="black"/>
              </a:solidFill>
              <a:latin typeface="Arial" charset="0"/>
              <a:cs typeface="Arial" charset="0"/>
            </a:endParaRPr>
          </a:p>
        </p:txBody>
      </p:sp>
      <p:sp>
        <p:nvSpPr>
          <p:cNvPr id="71" name="AutoShape 56"/>
          <p:cNvSpPr>
            <a:spLocks noChangeArrowheads="1"/>
          </p:cNvSpPr>
          <p:nvPr/>
        </p:nvSpPr>
        <p:spPr bwMode="auto">
          <a:xfrm>
            <a:off x="251520" y="3790453"/>
            <a:ext cx="1800895" cy="575246"/>
          </a:xfrm>
          <a:prstGeom prst="homePlate">
            <a:avLst>
              <a:gd name="adj" fmla="val 5522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2013 / 2014</a:t>
            </a:r>
            <a:endParaRPr lang="en-US" b="1" dirty="0">
              <a:solidFill>
                <a:prstClr val="white"/>
              </a:solidFill>
              <a:latin typeface="Arial" panose="020B0604020202020204" pitchFamily="34" charset="0"/>
              <a:cs typeface="Arial" panose="020B0604020202020204" pitchFamily="34" charset="0"/>
            </a:endParaRPr>
          </a:p>
        </p:txBody>
      </p:sp>
      <p:sp>
        <p:nvSpPr>
          <p:cNvPr id="72" name="pole tekstowe 71"/>
          <p:cNvSpPr txBox="1"/>
          <p:nvPr/>
        </p:nvSpPr>
        <p:spPr>
          <a:xfrm>
            <a:off x="2052415" y="3862789"/>
            <a:ext cx="6841455" cy="1585049"/>
          </a:xfrm>
          <a:prstGeom prst="rect">
            <a:avLst/>
          </a:prstGeom>
          <a:noFill/>
        </p:spPr>
        <p:txBody>
          <a:bodyPr wrap="square" rtlCol="0">
            <a:spAutoFit/>
          </a:bodyPr>
          <a:lstStyle/>
          <a:p>
            <a:pPr fontAlgn="base">
              <a:spcBef>
                <a:spcPts val="1000"/>
              </a:spcBef>
              <a:spcAft>
                <a:spcPct val="0"/>
              </a:spcAft>
            </a:pPr>
            <a:r>
              <a:rPr lang="en-US" b="1" dirty="0" smtClean="0">
                <a:solidFill>
                  <a:prstClr val="black"/>
                </a:solidFill>
                <a:latin typeface="Arial" charset="0"/>
                <a:cs typeface="Arial" charset="0"/>
              </a:rPr>
              <a:t>Legislative process:</a:t>
            </a:r>
          </a:p>
          <a:p>
            <a:pPr marL="180975" indent="-180975" fontAlgn="base">
              <a:spcBef>
                <a:spcPts val="1000"/>
              </a:spcBef>
              <a:spcAft>
                <a:spcPct val="0"/>
              </a:spcAft>
              <a:buFont typeface="Arial" panose="020B0604020202020204" pitchFamily="34" charset="0"/>
              <a:buChar char="•"/>
              <a:tabLst>
                <a:tab pos="180975" algn="l"/>
              </a:tabLst>
            </a:pPr>
            <a:r>
              <a:rPr lang="en-US" b="1" dirty="0" smtClean="0">
                <a:solidFill>
                  <a:prstClr val="black"/>
                </a:solidFill>
                <a:latin typeface="Arial" charset="0"/>
                <a:cs typeface="Arial" charset="0"/>
              </a:rPr>
              <a:t>Impact assessment,</a:t>
            </a:r>
          </a:p>
          <a:p>
            <a:pPr marL="180975" indent="-180975" fontAlgn="base">
              <a:spcBef>
                <a:spcPts val="1000"/>
              </a:spcBef>
              <a:spcAft>
                <a:spcPct val="0"/>
              </a:spcAft>
              <a:buFont typeface="Arial" panose="020B0604020202020204" pitchFamily="34" charset="0"/>
              <a:buChar char="•"/>
              <a:tabLst>
                <a:tab pos="180975" algn="l"/>
              </a:tabLst>
            </a:pPr>
            <a:r>
              <a:rPr lang="en-US" b="1" dirty="0" smtClean="0">
                <a:solidFill>
                  <a:prstClr val="black"/>
                </a:solidFill>
                <a:latin typeface="Arial" charset="0"/>
                <a:cs typeface="Arial" charset="0"/>
              </a:rPr>
              <a:t>Intradepartmental consultations,</a:t>
            </a:r>
          </a:p>
          <a:p>
            <a:pPr marL="180975" indent="-180975" fontAlgn="base">
              <a:spcBef>
                <a:spcPts val="1000"/>
              </a:spcBef>
              <a:spcAft>
                <a:spcPct val="0"/>
              </a:spcAft>
              <a:buFont typeface="Arial" panose="020B0604020202020204" pitchFamily="34" charset="0"/>
              <a:buChar char="•"/>
              <a:tabLst>
                <a:tab pos="180975" algn="l"/>
              </a:tabLst>
            </a:pPr>
            <a:r>
              <a:rPr lang="en-US" b="1" dirty="0" smtClean="0">
                <a:solidFill>
                  <a:prstClr val="black"/>
                </a:solidFill>
                <a:latin typeface="Arial" charset="0"/>
                <a:cs typeface="Arial" charset="0"/>
              </a:rPr>
              <a:t>Public consultations </a:t>
            </a:r>
            <a:r>
              <a:rPr lang="en-US" dirty="0" smtClean="0">
                <a:solidFill>
                  <a:prstClr val="black"/>
                </a:solidFill>
                <a:latin typeface="Arial" charset="0"/>
                <a:cs typeface="Arial" charset="0"/>
              </a:rPr>
              <a:t>(including consensus conferences)</a:t>
            </a:r>
            <a:r>
              <a:rPr lang="pl-PL" dirty="0" smtClean="0">
                <a:solidFill>
                  <a:prstClr val="black"/>
                </a:solidFill>
                <a:latin typeface="Arial" charset="0"/>
                <a:cs typeface="Arial" charset="0"/>
              </a:rPr>
              <a:t>.</a:t>
            </a:r>
            <a:endParaRPr lang="en-US" dirty="0" smtClean="0">
              <a:solidFill>
                <a:prstClr val="black"/>
              </a:solidFill>
              <a:latin typeface="Arial" charset="0"/>
              <a:cs typeface="Arial" charset="0"/>
            </a:endParaRPr>
          </a:p>
        </p:txBody>
      </p:sp>
      <p:sp>
        <p:nvSpPr>
          <p:cNvPr id="73" name="AutoShape 56"/>
          <p:cNvSpPr>
            <a:spLocks noChangeArrowheads="1"/>
          </p:cNvSpPr>
          <p:nvPr/>
        </p:nvSpPr>
        <p:spPr bwMode="auto">
          <a:xfrm>
            <a:off x="251520" y="5662066"/>
            <a:ext cx="1800895" cy="575246"/>
          </a:xfrm>
          <a:prstGeom prst="homePlate">
            <a:avLst>
              <a:gd name="adj" fmla="val 55226"/>
            </a:avLst>
          </a:prstGeom>
          <a:solidFill>
            <a:srgbClr val="509E59"/>
          </a:solidFill>
          <a:ln>
            <a:solidFill>
              <a:srgbClr val="3E7A4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2014</a:t>
            </a:r>
            <a:endParaRPr lang="en-US" b="1" dirty="0">
              <a:solidFill>
                <a:prstClr val="white"/>
              </a:solidFill>
              <a:latin typeface="Arial" panose="020B0604020202020204" pitchFamily="34" charset="0"/>
              <a:cs typeface="Arial" panose="020B0604020202020204" pitchFamily="34" charset="0"/>
            </a:endParaRPr>
          </a:p>
        </p:txBody>
      </p:sp>
      <p:sp>
        <p:nvSpPr>
          <p:cNvPr id="12" name="pole tekstowe 11"/>
          <p:cNvSpPr txBox="1"/>
          <p:nvPr/>
        </p:nvSpPr>
        <p:spPr>
          <a:xfrm>
            <a:off x="2235463" y="5795972"/>
            <a:ext cx="5147563" cy="369332"/>
          </a:xfrm>
          <a:prstGeom prst="rect">
            <a:avLst/>
          </a:prstGeom>
          <a:noFill/>
        </p:spPr>
        <p:txBody>
          <a:bodyPr wrap="none" rtlCol="0">
            <a:spAutoFit/>
          </a:bodyPr>
          <a:lstStyle/>
          <a:p>
            <a:pPr fontAlgn="base">
              <a:spcBef>
                <a:spcPct val="0"/>
              </a:spcBef>
              <a:spcAft>
                <a:spcPct val="0"/>
              </a:spcAft>
            </a:pPr>
            <a:r>
              <a:rPr lang="en-US" b="1" dirty="0" smtClean="0">
                <a:solidFill>
                  <a:prstClr val="black"/>
                </a:solidFill>
                <a:latin typeface="Arial" charset="0"/>
                <a:cs typeface="Arial" charset="0"/>
              </a:rPr>
              <a:t>Full adjustment to the final BRRD provisions.</a:t>
            </a:r>
            <a:endParaRPr lang="en-US" b="1" dirty="0">
              <a:solidFill>
                <a:prstClr val="black"/>
              </a:solidFill>
              <a:latin typeface="Arial" charset="0"/>
              <a:cs typeface="Arial" charset="0"/>
            </a:endParaRPr>
          </a:p>
        </p:txBody>
      </p:sp>
    </p:spTree>
    <p:extLst>
      <p:ext uri="{BB962C8B-B14F-4D97-AF65-F5344CB8AC3E}">
        <p14:creationId xmlns:p14="http://schemas.microsoft.com/office/powerpoint/2010/main" val="3050594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250825" y="260350"/>
            <a:ext cx="8642350" cy="642938"/>
            <a:chOff x="250825" y="260350"/>
            <a:chExt cx="8642350" cy="642938"/>
          </a:xfrm>
        </p:grpSpPr>
        <p:sp>
          <p:nvSpPr>
            <p:cNvPr id="5"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6"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7" name="Picture 5"/>
            <p:cNvPicPr>
              <a:picLocks noChangeAspect="1" noChangeArrowheads="1"/>
            </p:cNvPicPr>
            <p:nvPr/>
          </p:nvPicPr>
          <p:blipFill>
            <a:blip r:embed="rId2"/>
            <a:srcRect/>
            <a:stretch>
              <a:fillRect/>
            </a:stretch>
          </p:blipFill>
          <p:spPr bwMode="auto">
            <a:xfrm>
              <a:off x="251520" y="260350"/>
              <a:ext cx="1316651" cy="581025"/>
            </a:xfrm>
            <a:prstGeom prst="rect">
              <a:avLst/>
            </a:prstGeom>
            <a:noFill/>
            <a:ln w="9525">
              <a:noFill/>
              <a:miter lim="800000"/>
              <a:headEnd/>
              <a:tailEnd/>
            </a:ln>
          </p:spPr>
        </p:pic>
      </p:gr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rostokąt 9"/>
          <p:cNvSpPr/>
          <p:nvPr/>
        </p:nvSpPr>
        <p:spPr>
          <a:xfrm>
            <a:off x="1187624" y="363815"/>
            <a:ext cx="6357738" cy="369332"/>
          </a:xfrm>
          <a:prstGeom prst="rect">
            <a:avLst/>
          </a:prstGeom>
        </p:spPr>
        <p:txBody>
          <a:bodyPr wrap="square">
            <a:spAutoFit/>
          </a:bodyPr>
          <a:lstStyle/>
          <a:p>
            <a:pPr algn="ctr" fontAlgn="base">
              <a:spcBef>
                <a:spcPct val="0"/>
              </a:spcBef>
              <a:spcAft>
                <a:spcPct val="0"/>
              </a:spcAft>
            </a:pPr>
            <a:r>
              <a:rPr lang="en-US" altLang="pl-PL" b="1" dirty="0" smtClean="0">
                <a:solidFill>
                  <a:srgbClr val="0000CC"/>
                </a:solidFill>
                <a:latin typeface="Arial" charset="0"/>
                <a:cs typeface="Arial" charset="0"/>
              </a:rPr>
              <a:t>Resolution framework development in Poland</a:t>
            </a:r>
            <a:endParaRPr lang="en-US" altLang="pl-PL" b="1" dirty="0">
              <a:solidFill>
                <a:srgbClr val="0000CC"/>
              </a:solidFill>
              <a:latin typeface="Arial" charset="0"/>
              <a:cs typeface="Arial" charset="0"/>
            </a:endParaRPr>
          </a:p>
        </p:txBody>
      </p:sp>
      <p:sp>
        <p:nvSpPr>
          <p:cNvPr id="12" name="Prostokąt 11"/>
          <p:cNvSpPr/>
          <p:nvPr/>
        </p:nvSpPr>
        <p:spPr>
          <a:xfrm>
            <a:off x="251520" y="1412776"/>
            <a:ext cx="8641655"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BFG as a resolution authority</a:t>
            </a:r>
            <a:endParaRPr lang="en-US" b="1" dirty="0">
              <a:solidFill>
                <a:prstClr val="white"/>
              </a:solidFill>
              <a:latin typeface="Arial" panose="020B0604020202020204" pitchFamily="34" charset="0"/>
              <a:cs typeface="Arial" panose="020B0604020202020204" pitchFamily="34" charset="0"/>
            </a:endParaRPr>
          </a:p>
        </p:txBody>
      </p:sp>
      <p:sp>
        <p:nvSpPr>
          <p:cNvPr id="13" name="Prostokąt 12"/>
          <p:cNvSpPr/>
          <p:nvPr/>
        </p:nvSpPr>
        <p:spPr>
          <a:xfrm>
            <a:off x="250825" y="1844824"/>
            <a:ext cx="8641655" cy="367240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latin typeface="Arial" panose="020B0604020202020204" pitchFamily="34" charset="0"/>
              <a:cs typeface="Arial" panose="020B0604020202020204" pitchFamily="34" charset="0"/>
            </a:endParaRPr>
          </a:p>
        </p:txBody>
      </p:sp>
      <p:sp>
        <p:nvSpPr>
          <p:cNvPr id="14" name="pole tekstowe 13"/>
          <p:cNvSpPr txBox="1"/>
          <p:nvPr/>
        </p:nvSpPr>
        <p:spPr>
          <a:xfrm>
            <a:off x="323528" y="1988840"/>
            <a:ext cx="8569647" cy="3170099"/>
          </a:xfrm>
          <a:prstGeom prst="rect">
            <a:avLst/>
          </a:prstGeom>
          <a:noFill/>
        </p:spPr>
        <p:txBody>
          <a:bodyPr wrap="square" rtlCol="0">
            <a:spAutoFit/>
          </a:bodyPr>
          <a:lstStyle/>
          <a:p>
            <a:pPr marL="180975" indent="-180975" fontAlgn="base">
              <a:spcBef>
                <a:spcPts val="2400"/>
              </a:spcBef>
              <a:spcAft>
                <a:spcPct val="0"/>
              </a:spcAft>
              <a:buFont typeface="Arial" panose="020B0604020202020204" pitchFamily="34" charset="0"/>
              <a:buChar char="•"/>
            </a:pPr>
            <a:r>
              <a:rPr lang="en-US" sz="2000" b="1" dirty="0">
                <a:solidFill>
                  <a:prstClr val="black"/>
                </a:solidFill>
                <a:latin typeface="Arial" charset="0"/>
                <a:cs typeface="Arial" charset="0"/>
              </a:rPr>
              <a:t>Strong position in the financial safety net and active role in crisis management,</a:t>
            </a:r>
          </a:p>
          <a:p>
            <a:pPr marL="180975" indent="-180975" fontAlgn="base">
              <a:spcBef>
                <a:spcPts val="2400"/>
              </a:spcBef>
              <a:spcAft>
                <a:spcPct val="0"/>
              </a:spcAft>
              <a:buFont typeface="Arial" panose="020B0604020202020204" pitchFamily="34" charset="0"/>
              <a:buChar char="•"/>
            </a:pPr>
            <a:r>
              <a:rPr lang="en-US" sz="2000" b="1" dirty="0" smtClean="0">
                <a:solidFill>
                  <a:prstClr val="black"/>
                </a:solidFill>
                <a:latin typeface="Arial" charset="0"/>
                <a:cs typeface="Arial" charset="0"/>
              </a:rPr>
              <a:t>Appropriate ex-ante funds available,</a:t>
            </a:r>
          </a:p>
          <a:p>
            <a:pPr marL="180975" indent="-180975" fontAlgn="base">
              <a:spcBef>
                <a:spcPts val="2400"/>
              </a:spcBef>
              <a:spcAft>
                <a:spcPct val="0"/>
              </a:spcAft>
              <a:buFont typeface="Arial" panose="020B0604020202020204" pitchFamily="34" charset="0"/>
              <a:buChar char="•"/>
            </a:pPr>
            <a:r>
              <a:rPr lang="en-US" sz="2000" b="1" dirty="0">
                <a:solidFill>
                  <a:prstClr val="black"/>
                </a:solidFill>
                <a:latin typeface="Arial" charset="0"/>
                <a:cs typeface="Arial" charset="0"/>
              </a:rPr>
              <a:t>Advanced analysis including </a:t>
            </a:r>
            <a:r>
              <a:rPr lang="en-US" sz="2000" b="1" i="1" dirty="0">
                <a:solidFill>
                  <a:prstClr val="black"/>
                </a:solidFill>
                <a:latin typeface="Arial" charset="0"/>
                <a:cs typeface="Arial" charset="0"/>
              </a:rPr>
              <a:t>Early Warning System</a:t>
            </a:r>
            <a:r>
              <a:rPr lang="en-US" sz="2000" b="1" dirty="0">
                <a:solidFill>
                  <a:prstClr val="black"/>
                </a:solidFill>
                <a:latin typeface="Arial" charset="0"/>
                <a:cs typeface="Arial" charset="0"/>
              </a:rPr>
              <a:t>,</a:t>
            </a:r>
          </a:p>
          <a:p>
            <a:pPr marL="180975" indent="-180975" fontAlgn="base">
              <a:spcBef>
                <a:spcPts val="2400"/>
              </a:spcBef>
              <a:spcAft>
                <a:spcPct val="0"/>
              </a:spcAft>
              <a:buFont typeface="Arial" panose="020B0604020202020204" pitchFamily="34" charset="0"/>
              <a:buChar char="•"/>
            </a:pPr>
            <a:r>
              <a:rPr lang="en-US" sz="2000" b="1" dirty="0" smtClean="0">
                <a:solidFill>
                  <a:prstClr val="black"/>
                </a:solidFill>
                <a:latin typeface="Arial" charset="0"/>
                <a:cs typeface="Arial" charset="0"/>
              </a:rPr>
              <a:t>Experience in restructuring measures,</a:t>
            </a:r>
          </a:p>
          <a:p>
            <a:pPr marL="180975" indent="-180975" fontAlgn="base">
              <a:spcBef>
                <a:spcPts val="2400"/>
              </a:spcBef>
              <a:spcAft>
                <a:spcPct val="0"/>
              </a:spcAft>
              <a:buFont typeface="Arial" panose="020B0604020202020204" pitchFamily="34" charset="0"/>
              <a:buChar char="•"/>
            </a:pPr>
            <a:r>
              <a:rPr lang="en-US" sz="2000" b="1" dirty="0" smtClean="0">
                <a:solidFill>
                  <a:prstClr val="black"/>
                </a:solidFill>
                <a:latin typeface="Arial" charset="0"/>
                <a:cs typeface="Arial" charset="0"/>
              </a:rPr>
              <a:t>Governance in line with international standards</a:t>
            </a:r>
            <a:r>
              <a:rPr lang="pl-PL" sz="2000" b="1" dirty="0">
                <a:solidFill>
                  <a:prstClr val="black"/>
                </a:solidFill>
                <a:latin typeface="Arial" charset="0"/>
                <a:cs typeface="Arial" charset="0"/>
              </a:rPr>
              <a:t> </a:t>
            </a:r>
            <a:r>
              <a:rPr lang="pl-PL" sz="2000" b="1" dirty="0" smtClean="0">
                <a:solidFill>
                  <a:prstClr val="black"/>
                </a:solidFill>
                <a:latin typeface="Arial" panose="020B0604020202020204" pitchFamily="34" charset="0"/>
                <a:cs typeface="Arial" panose="020B0604020202020204" pitchFamily="34" charset="0"/>
              </a:rPr>
              <a:t>→ </a:t>
            </a:r>
            <a:r>
              <a:rPr lang="pl-PL" sz="2000" b="1" i="1" dirty="0" err="1" smtClean="0">
                <a:solidFill>
                  <a:prstClr val="black"/>
                </a:solidFill>
                <a:latin typeface="Arial" panose="020B0604020202020204" pitchFamily="34" charset="0"/>
                <a:cs typeface="Arial" panose="020B0604020202020204" pitchFamily="34" charset="0"/>
              </a:rPr>
              <a:t>Core</a:t>
            </a:r>
            <a:r>
              <a:rPr lang="pl-PL" sz="2000" b="1" i="1" dirty="0" smtClean="0">
                <a:solidFill>
                  <a:prstClr val="black"/>
                </a:solidFill>
                <a:latin typeface="Arial" panose="020B0604020202020204" pitchFamily="34" charset="0"/>
                <a:cs typeface="Arial" panose="020B0604020202020204" pitchFamily="34" charset="0"/>
              </a:rPr>
              <a:t> </a:t>
            </a:r>
            <a:r>
              <a:rPr lang="pl-PL" sz="2000" b="1" i="1" dirty="0" err="1" smtClean="0">
                <a:solidFill>
                  <a:prstClr val="black"/>
                </a:solidFill>
                <a:latin typeface="Arial" panose="020B0604020202020204" pitchFamily="34" charset="0"/>
                <a:cs typeface="Arial" panose="020B0604020202020204" pitchFamily="34" charset="0"/>
              </a:rPr>
              <a:t>Principles</a:t>
            </a:r>
            <a:r>
              <a:rPr lang="pl-PL" sz="2000" b="1" i="1" dirty="0" smtClean="0">
                <a:solidFill>
                  <a:prstClr val="black"/>
                </a:solidFill>
                <a:latin typeface="Arial" panose="020B0604020202020204" pitchFamily="34" charset="0"/>
                <a:cs typeface="Arial" panose="020B0604020202020204" pitchFamily="34" charset="0"/>
              </a:rPr>
              <a:t>.</a:t>
            </a:r>
            <a:endParaRPr lang="en-US" sz="2000" b="1"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502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en-US" altLang="pl-PL" b="1" dirty="0" smtClean="0">
                  <a:solidFill>
                    <a:srgbClr val="3333CC"/>
                  </a:solidFill>
                  <a:latin typeface="Arial" charset="0"/>
                  <a:cs typeface="Arial" charset="0"/>
                </a:rPr>
                <a:t>BFG as formal member of safety net</a:t>
              </a:r>
              <a:endParaRPr lang="en-US" altLang="pl-PL" b="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26" name="Rectangle 5"/>
          <p:cNvSpPr txBox="1">
            <a:spLocks noChangeArrowheads="1"/>
          </p:cNvSpPr>
          <p:nvPr/>
        </p:nvSpPr>
        <p:spPr bwMode="auto">
          <a:xfrm>
            <a:off x="990600" y="3886200"/>
            <a:ext cx="67818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a:solidFill>
                  <a:srgbClr val="233893"/>
                </a:solidFill>
                <a:latin typeface="+mn-lt"/>
                <a:ea typeface="+mn-ea"/>
                <a:cs typeface="+mn-cs"/>
              </a:defRPr>
            </a:lvl1pPr>
            <a:lvl2pPr marL="457200" indent="0" algn="ctr" rtl="0" fontAlgn="base">
              <a:spcBef>
                <a:spcPct val="20000"/>
              </a:spcBef>
              <a:spcAft>
                <a:spcPct val="0"/>
              </a:spcAft>
              <a:buNone/>
              <a:defRPr sz="2200">
                <a:solidFill>
                  <a:srgbClr val="233893"/>
                </a:solidFill>
                <a:latin typeface="+mn-lt"/>
                <a:ea typeface="+mn-ea"/>
              </a:defRPr>
            </a:lvl2pPr>
            <a:lvl3pPr marL="914400" indent="0" algn="ctr" rtl="0" fontAlgn="base">
              <a:spcBef>
                <a:spcPct val="20000"/>
              </a:spcBef>
              <a:spcAft>
                <a:spcPct val="0"/>
              </a:spcAft>
              <a:buNone/>
              <a:defRPr sz="2000">
                <a:solidFill>
                  <a:srgbClr val="233893"/>
                </a:solidFill>
                <a:latin typeface="+mn-lt"/>
                <a:ea typeface="+mn-ea"/>
              </a:defRPr>
            </a:lvl3pPr>
            <a:lvl4pPr marL="1371600" indent="0" algn="ctr" rtl="0" fontAlgn="base">
              <a:spcBef>
                <a:spcPct val="20000"/>
              </a:spcBef>
              <a:spcAft>
                <a:spcPct val="0"/>
              </a:spcAft>
              <a:buNone/>
              <a:defRPr>
                <a:solidFill>
                  <a:srgbClr val="233893"/>
                </a:solidFill>
                <a:latin typeface="+mn-lt"/>
                <a:ea typeface="+mn-ea"/>
              </a:defRPr>
            </a:lvl4pPr>
            <a:lvl5pPr marL="1828800" indent="0" algn="ctr" rtl="0" fontAlgn="base">
              <a:spcBef>
                <a:spcPct val="20000"/>
              </a:spcBef>
              <a:spcAft>
                <a:spcPct val="0"/>
              </a:spcAft>
              <a:buNone/>
              <a:defRPr sz="1600">
                <a:solidFill>
                  <a:srgbClr val="233893"/>
                </a:solidFill>
                <a:latin typeface="+mn-lt"/>
                <a:ea typeface="+mn-ea"/>
              </a:defRPr>
            </a:lvl5pPr>
            <a:lvl6pPr marL="2286000" indent="0" algn="ctr" rtl="0" fontAlgn="base">
              <a:spcBef>
                <a:spcPct val="20000"/>
              </a:spcBef>
              <a:spcAft>
                <a:spcPct val="0"/>
              </a:spcAft>
              <a:buNone/>
              <a:defRPr sz="1600">
                <a:solidFill>
                  <a:srgbClr val="233893"/>
                </a:solidFill>
                <a:latin typeface="+mn-lt"/>
                <a:ea typeface="+mn-ea"/>
              </a:defRPr>
            </a:lvl6pPr>
            <a:lvl7pPr marL="2743200" indent="0" algn="ctr" rtl="0" fontAlgn="base">
              <a:spcBef>
                <a:spcPct val="20000"/>
              </a:spcBef>
              <a:spcAft>
                <a:spcPct val="0"/>
              </a:spcAft>
              <a:buNone/>
              <a:defRPr sz="1600">
                <a:solidFill>
                  <a:srgbClr val="233893"/>
                </a:solidFill>
                <a:latin typeface="+mn-lt"/>
                <a:ea typeface="+mn-ea"/>
              </a:defRPr>
            </a:lvl7pPr>
            <a:lvl8pPr marL="3200400" indent="0" algn="ctr" rtl="0" fontAlgn="base">
              <a:spcBef>
                <a:spcPct val="20000"/>
              </a:spcBef>
              <a:spcAft>
                <a:spcPct val="0"/>
              </a:spcAft>
              <a:buNone/>
              <a:defRPr sz="1600">
                <a:solidFill>
                  <a:srgbClr val="233893"/>
                </a:solidFill>
                <a:latin typeface="+mn-lt"/>
                <a:ea typeface="+mn-ea"/>
              </a:defRPr>
            </a:lvl8pPr>
            <a:lvl9pPr marL="3657600" indent="0" algn="ctr" rtl="0" fontAlgn="base">
              <a:spcBef>
                <a:spcPct val="20000"/>
              </a:spcBef>
              <a:spcAft>
                <a:spcPct val="0"/>
              </a:spcAft>
              <a:buNone/>
              <a:defRPr sz="1600">
                <a:solidFill>
                  <a:srgbClr val="233893"/>
                </a:solidFill>
                <a:latin typeface="+mn-lt"/>
                <a:ea typeface="+mn-ea"/>
              </a:defRPr>
            </a:lvl9pPr>
          </a:lstStyle>
          <a:p>
            <a:pPr>
              <a:lnSpc>
                <a:spcPct val="90000"/>
              </a:lnSpc>
              <a:defRPr/>
            </a:pPr>
            <a:endParaRPr lang="en-US" kern="0" dirty="0" smtClean="0">
              <a:latin typeface="Verdana"/>
              <a:ea typeface="ＭＳ Ｐゴシック"/>
            </a:endParaRPr>
          </a:p>
          <a:p>
            <a:pPr>
              <a:lnSpc>
                <a:spcPct val="90000"/>
              </a:lnSpc>
              <a:defRPr/>
            </a:pPr>
            <a:endParaRPr lang="en-US" kern="0" dirty="0">
              <a:latin typeface="Verdana"/>
              <a:ea typeface="ＭＳ Ｐゴシック"/>
            </a:endParaRPr>
          </a:p>
        </p:txBody>
      </p:sp>
      <p:sp>
        <p:nvSpPr>
          <p:cNvPr id="27" name="Rectangle 4"/>
          <p:cNvSpPr txBox="1">
            <a:spLocks noChangeArrowheads="1"/>
          </p:cNvSpPr>
          <p:nvPr/>
        </p:nvSpPr>
        <p:spPr bwMode="auto">
          <a:xfrm>
            <a:off x="250826" y="4150568"/>
            <a:ext cx="381000" cy="2590800"/>
          </a:xfrm>
          <a:prstGeom prst="rect">
            <a:avLst/>
          </a:prstGeom>
          <a:solidFill>
            <a:srgbClr val="92C5E2"/>
          </a:solidFill>
          <a:ln>
            <a:solidFill>
              <a:srgbClr val="92C5E2"/>
            </a:solidFill>
          </a:ln>
          <a:extLst/>
        </p:spPr>
        <p:txBody>
          <a:bodyPr vert="vert270" wrap="square" lIns="91440" tIns="45720" rIns="91440" bIns="45720" numCol="1" anchor="ctr" anchorCtr="0" compatLnSpc="1">
            <a:prstTxWarp prst="textNoShape">
              <a:avLst/>
            </a:prstTxWarp>
          </a:bodyPr>
          <a:lstStyle>
            <a:lvl1pPr algn="l" rtl="0" fontAlgn="base">
              <a:spcBef>
                <a:spcPct val="0"/>
              </a:spcBef>
              <a:spcAft>
                <a:spcPct val="0"/>
              </a:spcAft>
              <a:defRPr sz="3200" b="1">
                <a:solidFill>
                  <a:srgbClr val="233893"/>
                </a:solidFill>
                <a:latin typeface="+mj-lt"/>
                <a:ea typeface="+mj-ea"/>
                <a:cs typeface="+mj-cs"/>
              </a:defRPr>
            </a:lvl1pPr>
            <a:lvl2pPr algn="l" rtl="0" fontAlgn="base">
              <a:spcBef>
                <a:spcPct val="0"/>
              </a:spcBef>
              <a:spcAft>
                <a:spcPct val="0"/>
              </a:spcAft>
              <a:defRPr sz="3200" b="1">
                <a:solidFill>
                  <a:srgbClr val="233893"/>
                </a:solidFill>
                <a:latin typeface="Verdana" pitchFamily="34" charset="0"/>
                <a:ea typeface="ＭＳ Ｐゴシック" pitchFamily="16" charset="-128"/>
              </a:defRPr>
            </a:lvl2pPr>
            <a:lvl3pPr algn="l" rtl="0" fontAlgn="base">
              <a:spcBef>
                <a:spcPct val="0"/>
              </a:spcBef>
              <a:spcAft>
                <a:spcPct val="0"/>
              </a:spcAft>
              <a:defRPr sz="3200" b="1">
                <a:solidFill>
                  <a:srgbClr val="233893"/>
                </a:solidFill>
                <a:latin typeface="Verdana" pitchFamily="34" charset="0"/>
                <a:ea typeface="ＭＳ Ｐゴシック" pitchFamily="16" charset="-128"/>
              </a:defRPr>
            </a:lvl3pPr>
            <a:lvl4pPr algn="l" rtl="0" fontAlgn="base">
              <a:spcBef>
                <a:spcPct val="0"/>
              </a:spcBef>
              <a:spcAft>
                <a:spcPct val="0"/>
              </a:spcAft>
              <a:defRPr sz="3200" b="1">
                <a:solidFill>
                  <a:srgbClr val="233893"/>
                </a:solidFill>
                <a:latin typeface="Verdana" pitchFamily="34" charset="0"/>
                <a:ea typeface="ＭＳ Ｐゴシック" pitchFamily="16" charset="-128"/>
              </a:defRPr>
            </a:lvl4pPr>
            <a:lvl5pPr algn="l" rtl="0" fontAlgn="base">
              <a:spcBef>
                <a:spcPct val="0"/>
              </a:spcBef>
              <a:spcAft>
                <a:spcPct val="0"/>
              </a:spcAft>
              <a:defRPr sz="3200" b="1">
                <a:solidFill>
                  <a:srgbClr val="233893"/>
                </a:solidFill>
                <a:latin typeface="Verdana" pitchFamily="34" charset="0"/>
                <a:ea typeface="ＭＳ Ｐゴシック" pitchFamily="16" charset="-128"/>
              </a:defRPr>
            </a:lvl5pPr>
            <a:lvl6pPr marL="457200" algn="l" rtl="0" fontAlgn="base">
              <a:spcBef>
                <a:spcPct val="0"/>
              </a:spcBef>
              <a:spcAft>
                <a:spcPct val="0"/>
              </a:spcAft>
              <a:defRPr sz="3200" b="1">
                <a:solidFill>
                  <a:srgbClr val="233893"/>
                </a:solidFill>
                <a:latin typeface="Verdana" pitchFamily="34" charset="0"/>
                <a:ea typeface="ＭＳ Ｐゴシック" pitchFamily="16" charset="-128"/>
              </a:defRPr>
            </a:lvl6pPr>
            <a:lvl7pPr marL="914400" algn="l" rtl="0" fontAlgn="base">
              <a:spcBef>
                <a:spcPct val="0"/>
              </a:spcBef>
              <a:spcAft>
                <a:spcPct val="0"/>
              </a:spcAft>
              <a:defRPr sz="3200" b="1">
                <a:solidFill>
                  <a:srgbClr val="233893"/>
                </a:solidFill>
                <a:latin typeface="Verdana" pitchFamily="34" charset="0"/>
                <a:ea typeface="ＭＳ Ｐゴシック" pitchFamily="16" charset="-128"/>
              </a:defRPr>
            </a:lvl7pPr>
            <a:lvl8pPr marL="1371600" algn="l" rtl="0" fontAlgn="base">
              <a:spcBef>
                <a:spcPct val="0"/>
              </a:spcBef>
              <a:spcAft>
                <a:spcPct val="0"/>
              </a:spcAft>
              <a:defRPr sz="3200" b="1">
                <a:solidFill>
                  <a:srgbClr val="233893"/>
                </a:solidFill>
                <a:latin typeface="Verdana" pitchFamily="34" charset="0"/>
                <a:ea typeface="ＭＳ Ｐゴシック" pitchFamily="16" charset="-128"/>
              </a:defRPr>
            </a:lvl8pPr>
            <a:lvl9pPr marL="1828800" algn="l" rtl="0" fontAlgn="base">
              <a:spcBef>
                <a:spcPct val="0"/>
              </a:spcBef>
              <a:spcAft>
                <a:spcPct val="0"/>
              </a:spcAft>
              <a:defRPr sz="3200" b="1">
                <a:solidFill>
                  <a:srgbClr val="233893"/>
                </a:solidFill>
                <a:latin typeface="Verdana" pitchFamily="34" charset="0"/>
                <a:ea typeface="ＭＳ Ｐゴシック" pitchFamily="16" charset="-128"/>
              </a:defRPr>
            </a:lvl9pPr>
          </a:lstStyle>
          <a:p>
            <a:pPr algn="ctr" eaLnBrk="0" hangingPunct="0"/>
            <a:r>
              <a:rPr lang="en-US" sz="1400" cap="small" dirty="0" smtClean="0">
                <a:latin typeface="Arial" panose="020B0604020202020204" pitchFamily="34" charset="0"/>
                <a:ea typeface="ＭＳ Ｐゴシック"/>
                <a:cs typeface="Arial" panose="020B0604020202020204" pitchFamily="34" charset="0"/>
              </a:rPr>
              <a:t>The FSC’s tasks include</a:t>
            </a:r>
            <a:endParaRPr lang="en-US" sz="1200" dirty="0" smtClean="0">
              <a:latin typeface="Arial" panose="020B0604020202020204" pitchFamily="34" charset="0"/>
              <a:ea typeface="ＭＳ Ｐゴシック"/>
              <a:cs typeface="Arial" panose="020B0604020202020204" pitchFamily="34" charset="0"/>
            </a:endParaRPr>
          </a:p>
        </p:txBody>
      </p:sp>
      <p:graphicFrame>
        <p:nvGraphicFramePr>
          <p:cNvPr id="28" name="Diagram 27"/>
          <p:cNvGraphicFramePr/>
          <p:nvPr>
            <p:extLst>
              <p:ext uri="{D42A27DB-BD31-4B8C-83A1-F6EECF244321}">
                <p14:modId xmlns:p14="http://schemas.microsoft.com/office/powerpoint/2010/main" val="2130723686"/>
              </p:ext>
            </p:extLst>
          </p:nvPr>
        </p:nvGraphicFramePr>
        <p:xfrm>
          <a:off x="246064" y="1988840"/>
          <a:ext cx="8647111" cy="204648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9" name="Text Box 22"/>
          <p:cNvSpPr txBox="1">
            <a:spLocks noChangeArrowheads="1"/>
          </p:cNvSpPr>
          <p:nvPr/>
        </p:nvSpPr>
        <p:spPr bwMode="auto">
          <a:xfrm>
            <a:off x="250826" y="914401"/>
            <a:ext cx="8642349" cy="9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pl-PL"/>
            </a:defPPr>
            <a:lvl1pPr algn="ctr">
              <a:defRPr>
                <a:solidFill>
                  <a:schemeClr val="lt1"/>
                </a:solidFill>
                <a:latin typeface="Arial" panose="020B0604020202020204" pitchFamily="34" charset="0"/>
                <a:cs typeface="Arial" panose="020B0604020202020204" pitchFamily="34" charset="0"/>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fontAlgn="base">
              <a:spcBef>
                <a:spcPct val="0"/>
              </a:spcBef>
              <a:spcAft>
                <a:spcPct val="0"/>
              </a:spcAft>
            </a:pPr>
            <a:r>
              <a:rPr lang="en-US" altLang="pl-PL" b="1" dirty="0" smtClean="0">
                <a:solidFill>
                  <a:prstClr val="white"/>
                </a:solidFill>
              </a:rPr>
              <a:t>The Financial Stability Committee was established by </a:t>
            </a:r>
            <a:r>
              <a:rPr lang="pl-PL" altLang="pl-PL" b="1" dirty="0" err="1" smtClean="0">
                <a:solidFill>
                  <a:prstClr val="white"/>
                </a:solidFill>
              </a:rPr>
              <a:t>force</a:t>
            </a:r>
            <a:r>
              <a:rPr lang="pl-PL" altLang="pl-PL" b="1" dirty="0" smtClean="0">
                <a:solidFill>
                  <a:prstClr val="white"/>
                </a:solidFill>
              </a:rPr>
              <a:t> of law</a:t>
            </a:r>
            <a:r>
              <a:rPr lang="en-US" altLang="pl-PL" b="1" dirty="0" smtClean="0">
                <a:solidFill>
                  <a:prstClr val="white"/>
                </a:solidFill>
              </a:rPr>
              <a:t> in 2008 and consists of four member entities, whose representatives meet on a regular basis</a:t>
            </a:r>
            <a:endParaRPr lang="en-US" altLang="pl-PL" b="1" dirty="0">
              <a:solidFill>
                <a:prstClr val="white"/>
              </a:solidFill>
            </a:endParaRPr>
          </a:p>
        </p:txBody>
      </p:sp>
      <p:graphicFrame>
        <p:nvGraphicFramePr>
          <p:cNvPr id="30" name="Diagram 29"/>
          <p:cNvGraphicFramePr/>
          <p:nvPr>
            <p:extLst>
              <p:ext uri="{D42A27DB-BD31-4B8C-83A1-F6EECF244321}">
                <p14:modId xmlns:p14="http://schemas.microsoft.com/office/powerpoint/2010/main" val="4272838229"/>
              </p:ext>
            </p:extLst>
          </p:nvPr>
        </p:nvGraphicFramePr>
        <p:xfrm>
          <a:off x="860426" y="4114800"/>
          <a:ext cx="7980362" cy="266700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31" name="Strzałka w prawo 30"/>
          <p:cNvSpPr/>
          <p:nvPr/>
        </p:nvSpPr>
        <p:spPr bwMode="auto">
          <a:xfrm>
            <a:off x="631826" y="5057775"/>
            <a:ext cx="228600" cy="609600"/>
          </a:xfrm>
          <a:prstGeom prst="rightArrow">
            <a:avLst/>
          </a:prstGeom>
          <a:solidFill>
            <a:srgbClr val="92C5E2"/>
          </a:solidFill>
          <a:ln w="9525" cap="flat" cmpd="sng" algn="ctr">
            <a:solidFill>
              <a:srgbClr val="92C5E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sp>
        <p:nvSpPr>
          <p:cNvPr id="32" name="Prostokąt 31"/>
          <p:cNvSpPr/>
          <p:nvPr/>
        </p:nvSpPr>
        <p:spPr>
          <a:xfrm>
            <a:off x="7184477" y="3657600"/>
            <a:ext cx="1730923" cy="276999"/>
          </a:xfrm>
          <a:prstGeom prst="rect">
            <a:avLst/>
          </a:prstGeom>
        </p:spPr>
        <p:txBody>
          <a:bodyPr wrap="none">
            <a:spAutoFit/>
          </a:bodyPr>
          <a:lstStyle/>
          <a:p>
            <a:pPr eaLnBrk="0" fontAlgn="base" hangingPunct="0">
              <a:spcBef>
                <a:spcPct val="0"/>
              </a:spcBef>
              <a:spcAft>
                <a:spcPct val="0"/>
              </a:spcAft>
            </a:pPr>
            <a:r>
              <a:rPr lang="en-US" sz="1200" b="1" cap="small" dirty="0" smtClean="0">
                <a:solidFill>
                  <a:prstClr val="white"/>
                </a:solidFill>
                <a:latin typeface="Arial" charset="0"/>
                <a:ea typeface="ＭＳ Ｐゴシック" pitchFamily="16" charset="-128"/>
                <a:cs typeface="Arial" charset="0"/>
              </a:rPr>
              <a:t>* From October 2013</a:t>
            </a:r>
            <a:endParaRPr lang="en-US" sz="1200" b="1" cap="small" dirty="0">
              <a:solidFill>
                <a:prstClr val="white"/>
              </a:solidFill>
              <a:latin typeface="Arial" charset="0"/>
              <a:ea typeface="ＭＳ Ｐゴシック" pitchFamily="16" charset="-128"/>
              <a:cs typeface="Arial" charset="0"/>
            </a:endParaRPr>
          </a:p>
        </p:txBody>
      </p:sp>
    </p:spTree>
    <p:extLst>
      <p:ext uri="{BB962C8B-B14F-4D97-AF65-F5344CB8AC3E}">
        <p14:creationId xmlns:p14="http://schemas.microsoft.com/office/powerpoint/2010/main" val="1768646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430561"/>
            <a:ext cx="8626475" cy="423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Łącznik prosty ze strzałką 7"/>
          <p:cNvCxnSpPr/>
          <p:nvPr/>
        </p:nvCxnSpPr>
        <p:spPr>
          <a:xfrm>
            <a:off x="6228184" y="1197581"/>
            <a:ext cx="1224136" cy="935275"/>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en-US" altLang="pl-PL" b="1" dirty="0" smtClean="0">
                  <a:solidFill>
                    <a:srgbClr val="3333CC"/>
                  </a:solidFill>
                  <a:latin typeface="Arial" charset="0"/>
                  <a:cs typeface="Arial" charset="0"/>
                </a:rPr>
                <a:t>Funds available to BFG</a:t>
              </a:r>
              <a:endParaRPr lang="en-US" altLang="pl-PL" b="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3"/>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4"/>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10" name="Podtytuł 3"/>
          <p:cNvSpPr txBox="1">
            <a:spLocks/>
          </p:cNvSpPr>
          <p:nvPr/>
        </p:nvSpPr>
        <p:spPr bwMode="auto">
          <a:xfrm>
            <a:off x="7490191" y="5781228"/>
            <a:ext cx="1409700" cy="50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0"/>
              </a:spcAft>
              <a:buChar char="•"/>
              <a:defRPr sz="2400">
                <a:solidFill>
                  <a:srgbClr val="233893"/>
                </a:solidFill>
                <a:latin typeface="+mn-lt"/>
                <a:ea typeface="+mn-ea"/>
                <a:cs typeface="+mn-cs"/>
              </a:defRPr>
            </a:lvl1pPr>
            <a:lvl2pPr marL="571500" indent="-227013" algn="l" rtl="0" fontAlgn="base">
              <a:spcBef>
                <a:spcPct val="20000"/>
              </a:spcBef>
              <a:spcAft>
                <a:spcPct val="0"/>
              </a:spcAft>
              <a:buChar char="—"/>
              <a:defRPr sz="2200">
                <a:solidFill>
                  <a:srgbClr val="233893"/>
                </a:solidFill>
                <a:latin typeface="+mn-lt"/>
                <a:ea typeface="+mn-ea"/>
              </a:defRPr>
            </a:lvl2pPr>
            <a:lvl3pPr marL="914400" indent="-228600" algn="l" rtl="0" fontAlgn="base">
              <a:spcBef>
                <a:spcPct val="20000"/>
              </a:spcBef>
              <a:spcAft>
                <a:spcPct val="0"/>
              </a:spcAft>
              <a:buChar char="»"/>
              <a:defRPr sz="2000">
                <a:solidFill>
                  <a:srgbClr val="233893"/>
                </a:solidFill>
                <a:latin typeface="+mn-lt"/>
                <a:ea typeface="+mn-ea"/>
              </a:defRPr>
            </a:lvl3pPr>
            <a:lvl4pPr marL="1255713" indent="-227013" algn="l" rtl="0" fontAlgn="base">
              <a:spcBef>
                <a:spcPct val="20000"/>
              </a:spcBef>
              <a:spcAft>
                <a:spcPct val="0"/>
              </a:spcAft>
              <a:buChar char="&gt;"/>
              <a:defRPr>
                <a:solidFill>
                  <a:srgbClr val="233893"/>
                </a:solidFill>
                <a:latin typeface="+mn-lt"/>
                <a:ea typeface="+mn-ea"/>
              </a:defRPr>
            </a:lvl4pPr>
            <a:lvl5pPr marL="1598613" indent="-223838" algn="l" rtl="0" fontAlgn="base">
              <a:spcBef>
                <a:spcPct val="20000"/>
              </a:spcBef>
              <a:spcAft>
                <a:spcPct val="0"/>
              </a:spcAft>
              <a:buChar char="–"/>
              <a:defRPr sz="1600">
                <a:solidFill>
                  <a:srgbClr val="233893"/>
                </a:solidFill>
                <a:latin typeface="+mn-lt"/>
                <a:ea typeface="+mn-ea"/>
              </a:defRPr>
            </a:lvl5pPr>
            <a:lvl6pPr marL="2055813" indent="-223838" algn="l" rtl="0" fontAlgn="base">
              <a:spcBef>
                <a:spcPct val="20000"/>
              </a:spcBef>
              <a:spcAft>
                <a:spcPct val="0"/>
              </a:spcAft>
              <a:buChar char="–"/>
              <a:defRPr sz="1600">
                <a:solidFill>
                  <a:srgbClr val="233893"/>
                </a:solidFill>
                <a:latin typeface="+mn-lt"/>
                <a:ea typeface="+mn-ea"/>
              </a:defRPr>
            </a:lvl6pPr>
            <a:lvl7pPr marL="2513013" indent="-223838" algn="l" rtl="0" fontAlgn="base">
              <a:spcBef>
                <a:spcPct val="20000"/>
              </a:spcBef>
              <a:spcAft>
                <a:spcPct val="0"/>
              </a:spcAft>
              <a:buChar char="–"/>
              <a:defRPr sz="1600">
                <a:solidFill>
                  <a:srgbClr val="233893"/>
                </a:solidFill>
                <a:latin typeface="+mn-lt"/>
                <a:ea typeface="+mn-ea"/>
              </a:defRPr>
            </a:lvl7pPr>
            <a:lvl8pPr marL="2970213" indent="-223838" algn="l" rtl="0" fontAlgn="base">
              <a:spcBef>
                <a:spcPct val="20000"/>
              </a:spcBef>
              <a:spcAft>
                <a:spcPct val="0"/>
              </a:spcAft>
              <a:buChar char="–"/>
              <a:defRPr sz="1600">
                <a:solidFill>
                  <a:srgbClr val="233893"/>
                </a:solidFill>
                <a:latin typeface="+mn-lt"/>
                <a:ea typeface="+mn-ea"/>
              </a:defRPr>
            </a:lvl8pPr>
            <a:lvl9pPr marL="3427413" indent="-223838" algn="l" rtl="0" fontAlgn="base">
              <a:spcBef>
                <a:spcPct val="20000"/>
              </a:spcBef>
              <a:spcAft>
                <a:spcPct val="0"/>
              </a:spcAft>
              <a:buChar char="–"/>
              <a:defRPr sz="1600">
                <a:solidFill>
                  <a:srgbClr val="233893"/>
                </a:solidFill>
                <a:latin typeface="+mn-lt"/>
                <a:ea typeface="+mn-ea"/>
              </a:defRPr>
            </a:lvl9pPr>
          </a:lstStyle>
          <a:p>
            <a:pPr marL="0" indent="0">
              <a:buFontTx/>
              <a:buNone/>
            </a:pPr>
            <a:r>
              <a:rPr lang="en-US" sz="1100" b="1" i="1" kern="0" dirty="0" smtClean="0">
                <a:solidFill>
                  <a:prstClr val="black"/>
                </a:solidFill>
                <a:latin typeface="Arial" panose="020B0604020202020204" pitchFamily="34" charset="0"/>
                <a:cs typeface="Arial" panose="020B0604020202020204" pitchFamily="34" charset="0"/>
              </a:rPr>
              <a:t>Source: BFG data</a:t>
            </a:r>
            <a:endParaRPr lang="en-US" sz="1100" b="1" i="1" kern="0" dirty="0">
              <a:solidFill>
                <a:prstClr val="black"/>
              </a:solidFill>
              <a:latin typeface="Arial" panose="020B0604020202020204" pitchFamily="34" charset="0"/>
              <a:cs typeface="Arial" panose="020B0604020202020204" pitchFamily="34" charset="0"/>
            </a:endParaRPr>
          </a:p>
        </p:txBody>
      </p:sp>
      <p:sp>
        <p:nvSpPr>
          <p:cNvPr id="12" name="Podtytuł 3"/>
          <p:cNvSpPr txBox="1">
            <a:spLocks/>
          </p:cNvSpPr>
          <p:nvPr/>
        </p:nvSpPr>
        <p:spPr bwMode="auto">
          <a:xfrm>
            <a:off x="250825" y="1141512"/>
            <a:ext cx="19812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0"/>
              </a:spcAft>
              <a:buChar char="•"/>
              <a:defRPr sz="2400">
                <a:solidFill>
                  <a:srgbClr val="233893"/>
                </a:solidFill>
                <a:latin typeface="+mn-lt"/>
                <a:ea typeface="+mn-ea"/>
                <a:cs typeface="+mn-cs"/>
              </a:defRPr>
            </a:lvl1pPr>
            <a:lvl2pPr marL="571500" indent="-227013" algn="l" rtl="0" fontAlgn="base">
              <a:spcBef>
                <a:spcPct val="20000"/>
              </a:spcBef>
              <a:spcAft>
                <a:spcPct val="0"/>
              </a:spcAft>
              <a:buChar char="—"/>
              <a:defRPr sz="2200">
                <a:solidFill>
                  <a:srgbClr val="233893"/>
                </a:solidFill>
                <a:latin typeface="+mn-lt"/>
                <a:ea typeface="+mn-ea"/>
              </a:defRPr>
            </a:lvl2pPr>
            <a:lvl3pPr marL="914400" indent="-228600" algn="l" rtl="0" fontAlgn="base">
              <a:spcBef>
                <a:spcPct val="20000"/>
              </a:spcBef>
              <a:spcAft>
                <a:spcPct val="0"/>
              </a:spcAft>
              <a:buChar char="»"/>
              <a:defRPr sz="2000">
                <a:solidFill>
                  <a:srgbClr val="233893"/>
                </a:solidFill>
                <a:latin typeface="+mn-lt"/>
                <a:ea typeface="+mn-ea"/>
              </a:defRPr>
            </a:lvl3pPr>
            <a:lvl4pPr marL="1255713" indent="-227013" algn="l" rtl="0" fontAlgn="base">
              <a:spcBef>
                <a:spcPct val="20000"/>
              </a:spcBef>
              <a:spcAft>
                <a:spcPct val="0"/>
              </a:spcAft>
              <a:buChar char="&gt;"/>
              <a:defRPr>
                <a:solidFill>
                  <a:srgbClr val="233893"/>
                </a:solidFill>
                <a:latin typeface="+mn-lt"/>
                <a:ea typeface="+mn-ea"/>
              </a:defRPr>
            </a:lvl4pPr>
            <a:lvl5pPr marL="1598613" indent="-223838" algn="l" rtl="0" fontAlgn="base">
              <a:spcBef>
                <a:spcPct val="20000"/>
              </a:spcBef>
              <a:spcAft>
                <a:spcPct val="0"/>
              </a:spcAft>
              <a:buChar char="–"/>
              <a:defRPr sz="1600">
                <a:solidFill>
                  <a:srgbClr val="233893"/>
                </a:solidFill>
                <a:latin typeface="+mn-lt"/>
                <a:ea typeface="+mn-ea"/>
              </a:defRPr>
            </a:lvl5pPr>
            <a:lvl6pPr marL="2055813" indent="-223838" algn="l" rtl="0" fontAlgn="base">
              <a:spcBef>
                <a:spcPct val="20000"/>
              </a:spcBef>
              <a:spcAft>
                <a:spcPct val="0"/>
              </a:spcAft>
              <a:buChar char="–"/>
              <a:defRPr sz="1600">
                <a:solidFill>
                  <a:srgbClr val="233893"/>
                </a:solidFill>
                <a:latin typeface="+mn-lt"/>
                <a:ea typeface="+mn-ea"/>
              </a:defRPr>
            </a:lvl6pPr>
            <a:lvl7pPr marL="2513013" indent="-223838" algn="l" rtl="0" fontAlgn="base">
              <a:spcBef>
                <a:spcPct val="20000"/>
              </a:spcBef>
              <a:spcAft>
                <a:spcPct val="0"/>
              </a:spcAft>
              <a:buChar char="–"/>
              <a:defRPr sz="1600">
                <a:solidFill>
                  <a:srgbClr val="233893"/>
                </a:solidFill>
                <a:latin typeface="+mn-lt"/>
                <a:ea typeface="+mn-ea"/>
              </a:defRPr>
            </a:lvl7pPr>
            <a:lvl8pPr marL="2970213" indent="-223838" algn="l" rtl="0" fontAlgn="base">
              <a:spcBef>
                <a:spcPct val="20000"/>
              </a:spcBef>
              <a:spcAft>
                <a:spcPct val="0"/>
              </a:spcAft>
              <a:buChar char="–"/>
              <a:defRPr sz="1600">
                <a:solidFill>
                  <a:srgbClr val="233893"/>
                </a:solidFill>
                <a:latin typeface="+mn-lt"/>
                <a:ea typeface="+mn-ea"/>
              </a:defRPr>
            </a:lvl8pPr>
            <a:lvl9pPr marL="3427413" indent="-223838" algn="l" rtl="0" fontAlgn="base">
              <a:spcBef>
                <a:spcPct val="20000"/>
              </a:spcBef>
              <a:spcAft>
                <a:spcPct val="0"/>
              </a:spcAft>
              <a:buChar char="–"/>
              <a:defRPr sz="1600">
                <a:solidFill>
                  <a:srgbClr val="233893"/>
                </a:solidFill>
                <a:latin typeface="+mn-lt"/>
                <a:ea typeface="+mn-ea"/>
              </a:defRPr>
            </a:lvl9pPr>
          </a:lstStyle>
          <a:p>
            <a:pPr marL="0" indent="0">
              <a:buFontTx/>
              <a:buNone/>
            </a:pPr>
            <a:r>
              <a:rPr lang="en-US" sz="900" b="1" kern="0" dirty="0" smtClean="0">
                <a:solidFill>
                  <a:prstClr val="black"/>
                </a:solidFill>
                <a:latin typeface="Arial" panose="020B0604020202020204" pitchFamily="34" charset="0"/>
                <a:cs typeface="Arial" panose="020B0604020202020204" pitchFamily="34" charset="0"/>
              </a:rPr>
              <a:t>in billion PLN</a:t>
            </a:r>
            <a:endParaRPr lang="en-US" sz="900" b="1" kern="0" dirty="0">
              <a:solidFill>
                <a:prstClr val="black"/>
              </a:solidFill>
              <a:latin typeface="Arial" panose="020B0604020202020204" pitchFamily="34" charset="0"/>
              <a:cs typeface="Arial" panose="020B0604020202020204" pitchFamily="34" charset="0"/>
            </a:endParaRPr>
          </a:p>
        </p:txBody>
      </p:sp>
      <p:sp>
        <p:nvSpPr>
          <p:cNvPr id="15" name="Podtytuł 3"/>
          <p:cNvSpPr txBox="1">
            <a:spLocks/>
          </p:cNvSpPr>
          <p:nvPr/>
        </p:nvSpPr>
        <p:spPr bwMode="auto">
          <a:xfrm>
            <a:off x="3408784" y="908720"/>
            <a:ext cx="2819400" cy="576064"/>
          </a:xfrm>
          <a:prstGeom prst="rect">
            <a:avLst/>
          </a:prstGeom>
          <a:solidFill>
            <a:schemeClr val="accent1">
              <a:lumMod val="40000"/>
              <a:lumOff val="60000"/>
            </a:schemeClr>
          </a:solidFill>
          <a:ln w="38100">
            <a:tailEnd type="arrow"/>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0"/>
              </a:spcAft>
              <a:buChar char="•"/>
              <a:defRPr sz="2400">
                <a:solidFill>
                  <a:srgbClr val="233893"/>
                </a:solidFill>
                <a:latin typeface="+mn-lt"/>
                <a:ea typeface="+mn-ea"/>
                <a:cs typeface="+mn-cs"/>
              </a:defRPr>
            </a:lvl1pPr>
            <a:lvl2pPr marL="571500" indent="-227013" algn="l" rtl="0" fontAlgn="base">
              <a:spcBef>
                <a:spcPct val="20000"/>
              </a:spcBef>
              <a:spcAft>
                <a:spcPct val="0"/>
              </a:spcAft>
              <a:buChar char="—"/>
              <a:defRPr sz="2200">
                <a:solidFill>
                  <a:srgbClr val="233893"/>
                </a:solidFill>
                <a:latin typeface="+mn-lt"/>
                <a:ea typeface="+mn-ea"/>
              </a:defRPr>
            </a:lvl2pPr>
            <a:lvl3pPr marL="914400" indent="-228600" algn="l" rtl="0" fontAlgn="base">
              <a:spcBef>
                <a:spcPct val="20000"/>
              </a:spcBef>
              <a:spcAft>
                <a:spcPct val="0"/>
              </a:spcAft>
              <a:buChar char="»"/>
              <a:defRPr sz="2000">
                <a:solidFill>
                  <a:srgbClr val="233893"/>
                </a:solidFill>
                <a:latin typeface="+mn-lt"/>
                <a:ea typeface="+mn-ea"/>
              </a:defRPr>
            </a:lvl3pPr>
            <a:lvl4pPr marL="1255713" indent="-227013" algn="l" rtl="0" fontAlgn="base">
              <a:spcBef>
                <a:spcPct val="20000"/>
              </a:spcBef>
              <a:spcAft>
                <a:spcPct val="0"/>
              </a:spcAft>
              <a:buChar char="&gt;"/>
              <a:defRPr>
                <a:solidFill>
                  <a:srgbClr val="233893"/>
                </a:solidFill>
                <a:latin typeface="+mn-lt"/>
                <a:ea typeface="+mn-ea"/>
              </a:defRPr>
            </a:lvl4pPr>
            <a:lvl5pPr marL="1598613" indent="-223838" algn="l" rtl="0" fontAlgn="base">
              <a:spcBef>
                <a:spcPct val="20000"/>
              </a:spcBef>
              <a:spcAft>
                <a:spcPct val="0"/>
              </a:spcAft>
              <a:buChar char="–"/>
              <a:defRPr sz="1600">
                <a:solidFill>
                  <a:srgbClr val="233893"/>
                </a:solidFill>
                <a:latin typeface="+mn-lt"/>
                <a:ea typeface="+mn-ea"/>
              </a:defRPr>
            </a:lvl5pPr>
            <a:lvl6pPr marL="2055813" indent="-223838" algn="l" rtl="0" fontAlgn="base">
              <a:spcBef>
                <a:spcPct val="20000"/>
              </a:spcBef>
              <a:spcAft>
                <a:spcPct val="0"/>
              </a:spcAft>
              <a:buChar char="–"/>
              <a:defRPr sz="1600">
                <a:solidFill>
                  <a:srgbClr val="233893"/>
                </a:solidFill>
                <a:latin typeface="+mn-lt"/>
                <a:ea typeface="+mn-ea"/>
              </a:defRPr>
            </a:lvl6pPr>
            <a:lvl7pPr marL="2513013" indent="-223838" algn="l" rtl="0" fontAlgn="base">
              <a:spcBef>
                <a:spcPct val="20000"/>
              </a:spcBef>
              <a:spcAft>
                <a:spcPct val="0"/>
              </a:spcAft>
              <a:buChar char="–"/>
              <a:defRPr sz="1600">
                <a:solidFill>
                  <a:srgbClr val="233893"/>
                </a:solidFill>
                <a:latin typeface="+mn-lt"/>
                <a:ea typeface="+mn-ea"/>
              </a:defRPr>
            </a:lvl7pPr>
            <a:lvl8pPr marL="2970213" indent="-223838" algn="l" rtl="0" fontAlgn="base">
              <a:spcBef>
                <a:spcPct val="20000"/>
              </a:spcBef>
              <a:spcAft>
                <a:spcPct val="0"/>
              </a:spcAft>
              <a:buChar char="–"/>
              <a:defRPr sz="1600">
                <a:solidFill>
                  <a:srgbClr val="233893"/>
                </a:solidFill>
                <a:latin typeface="+mn-lt"/>
                <a:ea typeface="+mn-ea"/>
              </a:defRPr>
            </a:lvl8pPr>
            <a:lvl9pPr marL="3427413" indent="-223838" algn="l" rtl="0" fontAlgn="base">
              <a:spcBef>
                <a:spcPct val="20000"/>
              </a:spcBef>
              <a:spcAft>
                <a:spcPct val="0"/>
              </a:spcAft>
              <a:buChar char="–"/>
              <a:defRPr sz="1600">
                <a:solidFill>
                  <a:srgbClr val="233893"/>
                </a:solidFill>
                <a:latin typeface="+mn-lt"/>
                <a:ea typeface="+mn-ea"/>
              </a:defRPr>
            </a:lvl9pPr>
          </a:lstStyle>
          <a:p>
            <a:pPr marL="0" indent="0" algn="ctr">
              <a:buFontTx/>
              <a:buNone/>
            </a:pPr>
            <a:r>
              <a:rPr lang="en-US" sz="1100" b="1" kern="0" dirty="0" smtClean="0">
                <a:solidFill>
                  <a:prstClr val="black"/>
                </a:solidFill>
              </a:rPr>
              <a:t>BFG is already compliant with the new European DGS directive and has one of the highest fund to deposit ratio</a:t>
            </a:r>
            <a:r>
              <a:rPr lang="pl-PL" sz="1100" b="1" kern="0" dirty="0" smtClean="0">
                <a:solidFill>
                  <a:prstClr val="black"/>
                </a:solidFill>
              </a:rPr>
              <a:t>s</a:t>
            </a:r>
            <a:r>
              <a:rPr lang="en-US" sz="1100" b="1" kern="0" dirty="0" smtClean="0">
                <a:solidFill>
                  <a:prstClr val="black"/>
                </a:solidFill>
              </a:rPr>
              <a:t> in the EU</a:t>
            </a:r>
            <a:endParaRPr lang="en-US" sz="1100" b="1" kern="0" dirty="0">
              <a:solidFill>
                <a:prstClr val="black"/>
              </a:solidFill>
            </a:endParaRPr>
          </a:p>
        </p:txBody>
      </p:sp>
      <p:sp>
        <p:nvSpPr>
          <p:cNvPr id="20" name="Podtytuł 3"/>
          <p:cNvSpPr txBox="1">
            <a:spLocks/>
          </p:cNvSpPr>
          <p:nvPr/>
        </p:nvSpPr>
        <p:spPr bwMode="auto">
          <a:xfrm>
            <a:off x="312440" y="5661248"/>
            <a:ext cx="5915744" cy="576064"/>
          </a:xfrm>
          <a:prstGeom prst="rect">
            <a:avLst/>
          </a:prstGeom>
          <a:solidFill>
            <a:schemeClr val="bg1">
              <a:lumMod val="85000"/>
            </a:schemeClr>
          </a:solidFill>
          <a:ln w="15875">
            <a:solidFill>
              <a:schemeClr val="tx1">
                <a:lumMod val="65000"/>
                <a:lumOff val="35000"/>
              </a:schemeClr>
            </a:solidFill>
            <a:tailEnd type="arrow"/>
          </a:ln>
          <a:extLst/>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0"/>
              </a:spcAft>
              <a:buChar char="•"/>
              <a:defRPr sz="2400">
                <a:solidFill>
                  <a:srgbClr val="233893"/>
                </a:solidFill>
                <a:latin typeface="+mn-lt"/>
                <a:ea typeface="+mn-ea"/>
                <a:cs typeface="+mn-cs"/>
              </a:defRPr>
            </a:lvl1pPr>
            <a:lvl2pPr marL="571500" indent="-227013" algn="l" rtl="0" fontAlgn="base">
              <a:spcBef>
                <a:spcPct val="20000"/>
              </a:spcBef>
              <a:spcAft>
                <a:spcPct val="0"/>
              </a:spcAft>
              <a:buChar char="—"/>
              <a:defRPr sz="2200">
                <a:solidFill>
                  <a:srgbClr val="233893"/>
                </a:solidFill>
                <a:latin typeface="+mn-lt"/>
                <a:ea typeface="+mn-ea"/>
              </a:defRPr>
            </a:lvl2pPr>
            <a:lvl3pPr marL="914400" indent="-228600" algn="l" rtl="0" fontAlgn="base">
              <a:spcBef>
                <a:spcPct val="20000"/>
              </a:spcBef>
              <a:spcAft>
                <a:spcPct val="0"/>
              </a:spcAft>
              <a:buChar char="»"/>
              <a:defRPr sz="2000">
                <a:solidFill>
                  <a:srgbClr val="233893"/>
                </a:solidFill>
                <a:latin typeface="+mn-lt"/>
                <a:ea typeface="+mn-ea"/>
              </a:defRPr>
            </a:lvl3pPr>
            <a:lvl4pPr marL="1255713" indent="-227013" algn="l" rtl="0" fontAlgn="base">
              <a:spcBef>
                <a:spcPct val="20000"/>
              </a:spcBef>
              <a:spcAft>
                <a:spcPct val="0"/>
              </a:spcAft>
              <a:buChar char="&gt;"/>
              <a:defRPr>
                <a:solidFill>
                  <a:srgbClr val="233893"/>
                </a:solidFill>
                <a:latin typeface="+mn-lt"/>
                <a:ea typeface="+mn-ea"/>
              </a:defRPr>
            </a:lvl4pPr>
            <a:lvl5pPr marL="1598613" indent="-223838" algn="l" rtl="0" fontAlgn="base">
              <a:spcBef>
                <a:spcPct val="20000"/>
              </a:spcBef>
              <a:spcAft>
                <a:spcPct val="0"/>
              </a:spcAft>
              <a:buChar char="–"/>
              <a:defRPr sz="1600">
                <a:solidFill>
                  <a:srgbClr val="233893"/>
                </a:solidFill>
                <a:latin typeface="+mn-lt"/>
                <a:ea typeface="+mn-ea"/>
              </a:defRPr>
            </a:lvl5pPr>
            <a:lvl6pPr marL="2055813" indent="-223838" algn="l" rtl="0" fontAlgn="base">
              <a:spcBef>
                <a:spcPct val="20000"/>
              </a:spcBef>
              <a:spcAft>
                <a:spcPct val="0"/>
              </a:spcAft>
              <a:buChar char="–"/>
              <a:defRPr sz="1600">
                <a:solidFill>
                  <a:srgbClr val="233893"/>
                </a:solidFill>
                <a:latin typeface="+mn-lt"/>
                <a:ea typeface="+mn-ea"/>
              </a:defRPr>
            </a:lvl6pPr>
            <a:lvl7pPr marL="2513013" indent="-223838" algn="l" rtl="0" fontAlgn="base">
              <a:spcBef>
                <a:spcPct val="20000"/>
              </a:spcBef>
              <a:spcAft>
                <a:spcPct val="0"/>
              </a:spcAft>
              <a:buChar char="–"/>
              <a:defRPr sz="1600">
                <a:solidFill>
                  <a:srgbClr val="233893"/>
                </a:solidFill>
                <a:latin typeface="+mn-lt"/>
                <a:ea typeface="+mn-ea"/>
              </a:defRPr>
            </a:lvl7pPr>
            <a:lvl8pPr marL="2970213" indent="-223838" algn="l" rtl="0" fontAlgn="base">
              <a:spcBef>
                <a:spcPct val="20000"/>
              </a:spcBef>
              <a:spcAft>
                <a:spcPct val="0"/>
              </a:spcAft>
              <a:buChar char="–"/>
              <a:defRPr sz="1600">
                <a:solidFill>
                  <a:srgbClr val="233893"/>
                </a:solidFill>
                <a:latin typeface="+mn-lt"/>
                <a:ea typeface="+mn-ea"/>
              </a:defRPr>
            </a:lvl8pPr>
            <a:lvl9pPr marL="3427413" indent="-223838" algn="l" rtl="0" fontAlgn="base">
              <a:spcBef>
                <a:spcPct val="20000"/>
              </a:spcBef>
              <a:spcAft>
                <a:spcPct val="0"/>
              </a:spcAft>
              <a:buChar char="–"/>
              <a:defRPr sz="1600">
                <a:solidFill>
                  <a:srgbClr val="233893"/>
                </a:solidFill>
                <a:latin typeface="+mn-lt"/>
                <a:ea typeface="+mn-ea"/>
              </a:defRPr>
            </a:lvl9pPr>
          </a:lstStyle>
          <a:p>
            <a:pPr marL="0" indent="0" algn="just">
              <a:buFontTx/>
              <a:buNone/>
            </a:pPr>
            <a:r>
              <a:rPr lang="en-US" sz="1000" b="1" u="sng" kern="0" dirty="0" smtClean="0">
                <a:solidFill>
                  <a:prstClr val="black"/>
                </a:solidFill>
                <a:latin typeface="Arial" panose="020B0604020202020204" pitchFamily="34" charset="0"/>
                <a:cs typeface="Arial" panose="020B0604020202020204" pitchFamily="34" charset="0"/>
              </a:rPr>
              <a:t>Remarks:</a:t>
            </a:r>
            <a:r>
              <a:rPr lang="en-US" sz="1000" b="1" kern="0" dirty="0" smtClean="0">
                <a:solidFill>
                  <a:prstClr val="black"/>
                </a:solidFill>
                <a:latin typeface="Arial" panose="020B0604020202020204" pitchFamily="34" charset="0"/>
                <a:cs typeface="Arial" panose="020B0604020202020204" pitchFamily="34" charset="0"/>
              </a:rPr>
              <a:t> </a:t>
            </a:r>
            <a:r>
              <a:rPr lang="en-US" sz="1000" kern="0" dirty="0" smtClean="0">
                <a:solidFill>
                  <a:prstClr val="black"/>
                </a:solidFill>
                <a:latin typeface="Arial" panose="020B0604020202020204" pitchFamily="34" charset="0"/>
                <a:cs typeface="Arial" panose="020B0604020202020204" pitchFamily="34" charset="0"/>
              </a:rPr>
              <a:t>For the purpose of comparability between the year 2013 and previous years</a:t>
            </a:r>
            <a:r>
              <a:rPr lang="pl-PL" sz="1000" kern="0" dirty="0" smtClean="0">
                <a:solidFill>
                  <a:prstClr val="black"/>
                </a:solidFill>
                <a:latin typeface="Arial" panose="020B0604020202020204" pitchFamily="34" charset="0"/>
                <a:cs typeface="Arial" panose="020B0604020202020204" pitchFamily="34" charset="0"/>
              </a:rPr>
              <a:t>, the</a:t>
            </a:r>
            <a:r>
              <a:rPr lang="en-US" sz="1000" kern="0" dirty="0" smtClean="0">
                <a:solidFill>
                  <a:prstClr val="black"/>
                </a:solidFill>
                <a:latin typeface="Arial" panose="020B0604020202020204" pitchFamily="34" charset="0"/>
                <a:cs typeface="Arial" panose="020B0604020202020204" pitchFamily="34" charset="0"/>
              </a:rPr>
              <a:t> </a:t>
            </a:r>
            <a:r>
              <a:rPr lang="pl-PL" sz="1000" kern="0" dirty="0" smtClean="0">
                <a:solidFill>
                  <a:prstClr val="black"/>
                </a:solidFill>
                <a:latin typeface="Arial" panose="020B0604020202020204" pitchFamily="34" charset="0"/>
                <a:cs typeface="Arial" panose="020B0604020202020204" pitchFamily="34" charset="0"/>
              </a:rPr>
              <a:t>2013 </a:t>
            </a:r>
            <a:r>
              <a:rPr lang="en-US" sz="1000" kern="0" dirty="0" smtClean="0">
                <a:solidFill>
                  <a:prstClr val="black"/>
                </a:solidFill>
                <a:latin typeface="Arial" panose="020B0604020202020204" pitchFamily="34" charset="0"/>
                <a:cs typeface="Arial" panose="020B0604020202020204" pitchFamily="34" charset="0"/>
              </a:rPr>
              <a:t>data do</a:t>
            </a:r>
            <a:r>
              <a:rPr lang="pl-PL" sz="1000" kern="0" dirty="0" smtClean="0">
                <a:solidFill>
                  <a:prstClr val="black"/>
                </a:solidFill>
                <a:latin typeface="Arial" panose="020B0604020202020204" pitchFamily="34" charset="0"/>
                <a:cs typeface="Arial" panose="020B0604020202020204" pitchFamily="34" charset="0"/>
              </a:rPr>
              <a:t>es</a:t>
            </a:r>
            <a:r>
              <a:rPr lang="en-US" sz="1000" kern="0" dirty="0" smtClean="0">
                <a:solidFill>
                  <a:prstClr val="black"/>
                </a:solidFill>
                <a:latin typeface="Arial" panose="020B0604020202020204" pitchFamily="34" charset="0"/>
                <a:cs typeface="Arial" panose="020B0604020202020204" pitchFamily="34" charset="0"/>
              </a:rPr>
              <a:t> not consider funds collected </a:t>
            </a:r>
            <a:r>
              <a:rPr lang="pl-PL" sz="1000" kern="0" dirty="0" smtClean="0">
                <a:solidFill>
                  <a:prstClr val="black"/>
                </a:solidFill>
                <a:latin typeface="Arial" panose="020B0604020202020204" pitchFamily="34" charset="0"/>
                <a:cs typeface="Arial" panose="020B0604020202020204" pitchFamily="34" charset="0"/>
              </a:rPr>
              <a:t>for </a:t>
            </a:r>
            <a:r>
              <a:rPr lang="pl-PL" sz="1000" kern="0" dirty="0" err="1" smtClean="0">
                <a:solidFill>
                  <a:prstClr val="black"/>
                </a:solidFill>
                <a:latin typeface="Arial" panose="020B0604020202020204" pitchFamily="34" charset="0"/>
                <a:cs typeface="Arial" panose="020B0604020202020204" pitchFamily="34" charset="0"/>
              </a:rPr>
              <a:t>allocation</a:t>
            </a:r>
            <a:r>
              <a:rPr lang="pl-PL" sz="1000" kern="0" dirty="0" smtClean="0">
                <a:solidFill>
                  <a:prstClr val="black"/>
                </a:solidFill>
                <a:latin typeface="Arial" panose="020B0604020202020204" pitchFamily="34" charset="0"/>
                <a:cs typeface="Arial" panose="020B0604020202020204" pitchFamily="34" charset="0"/>
              </a:rPr>
              <a:t> to the </a:t>
            </a:r>
            <a:r>
              <a:rPr lang="en-US" sz="1000" kern="0" dirty="0" smtClean="0">
                <a:solidFill>
                  <a:prstClr val="black"/>
                </a:solidFill>
                <a:latin typeface="Arial" panose="020B0604020202020204" pitchFamily="34" charset="0"/>
                <a:cs typeface="Arial" panose="020B0604020202020204" pitchFamily="34" charset="0"/>
              </a:rPr>
              <a:t>Stabilization Fund and </a:t>
            </a:r>
            <a:r>
              <a:rPr lang="pl-PL" sz="1000" kern="0" dirty="0" smtClean="0">
                <a:solidFill>
                  <a:prstClr val="black"/>
                </a:solidFill>
                <a:latin typeface="Arial" panose="020B0604020202020204" pitchFamily="34" charset="0"/>
                <a:cs typeface="Arial" panose="020B0604020202020204" pitchFamily="34" charset="0"/>
              </a:rPr>
              <a:t>the </a:t>
            </a:r>
            <a:r>
              <a:rPr lang="en-US" sz="1000" kern="0" dirty="0" smtClean="0">
                <a:solidFill>
                  <a:prstClr val="black"/>
                </a:solidFill>
                <a:latin typeface="Arial" panose="020B0604020202020204" pitchFamily="34" charset="0"/>
                <a:cs typeface="Arial" panose="020B0604020202020204" pitchFamily="34" charset="0"/>
              </a:rPr>
              <a:t>Cooperative Savings and Credit Union Guarantee Fund.</a:t>
            </a:r>
            <a:endParaRPr lang="en-US" sz="1000" kern="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95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en-US" altLang="pl-PL" b="1" dirty="0" smtClean="0">
                  <a:solidFill>
                    <a:srgbClr val="3333CC"/>
                  </a:solidFill>
                  <a:latin typeface="Arial" charset="0"/>
                  <a:cs typeface="Arial" charset="0"/>
                </a:rPr>
                <a:t>BFG funding mechanism</a:t>
              </a:r>
              <a:endParaRPr lang="en-US" altLang="pl-PL" b="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10" name="Rectangle 6"/>
          <p:cNvSpPr>
            <a:spLocks noChangeArrowheads="1"/>
          </p:cNvSpPr>
          <p:nvPr/>
        </p:nvSpPr>
        <p:spPr bwMode="auto">
          <a:xfrm>
            <a:off x="1476374" y="3068960"/>
            <a:ext cx="7416800" cy="731376"/>
          </a:xfrm>
          <a:prstGeom prst="rect">
            <a:avLst/>
          </a:prstGeom>
          <a:solidFill>
            <a:schemeClr val="accent2">
              <a:lumMod val="40000"/>
              <a:lumOff val="60000"/>
            </a:schemeClr>
          </a:solidFill>
          <a:ln w="9525" algn="ctr">
            <a:solidFill>
              <a:schemeClr val="accent2">
                <a:lumMod val="40000"/>
                <a:lumOff val="60000"/>
              </a:schemeClr>
            </a:solidFill>
            <a:miter lim="800000"/>
            <a:headEnd/>
            <a:tailEnd/>
          </a:ln>
          <a:effectLst/>
        </p:spPr>
        <p:txBody>
          <a:bodyPr wrap="none" anchor="ct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lgn="ctr" fontAlgn="base">
              <a:spcBef>
                <a:spcPct val="0"/>
              </a:spcBef>
              <a:spcAft>
                <a:spcPct val="0"/>
              </a:spcAft>
            </a:pPr>
            <a:r>
              <a:rPr lang="en-US" sz="1600" dirty="0" smtClean="0">
                <a:solidFill>
                  <a:prstClr val="black"/>
                </a:solidFill>
              </a:rPr>
              <a:t> </a:t>
            </a: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Agreement between the National Bank of Poland </a:t>
            </a:r>
          </a:p>
          <a:p>
            <a:pPr algn="ctr" fontAlgn="base">
              <a:spcBef>
                <a:spcPct val="0"/>
              </a:spcBef>
              <a:spcAft>
                <a:spcPct val="0"/>
              </a:spcAft>
            </a:pP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and the Bank Guarantee Fund</a:t>
            </a:r>
            <a:r>
              <a:rPr lang="en-US" sz="1600" dirty="0" smtClean="0">
                <a:solidFill>
                  <a:prstClr val="black"/>
                </a:solidFill>
              </a:rPr>
              <a:t> </a:t>
            </a:r>
            <a:endParaRPr lang="en-US" sz="1600" dirty="0">
              <a:solidFill>
                <a:prstClr val="black"/>
              </a:solidFill>
            </a:endParaRPr>
          </a:p>
        </p:txBody>
      </p:sp>
      <p:sp>
        <p:nvSpPr>
          <p:cNvPr id="11" name="pole tekstowe 10"/>
          <p:cNvSpPr txBox="1"/>
          <p:nvPr/>
        </p:nvSpPr>
        <p:spPr>
          <a:xfrm>
            <a:off x="1476375" y="3984158"/>
            <a:ext cx="7416800" cy="1323439"/>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marL="285750" indent="-285750" algn="just" fontAlgn="base">
              <a:spcBef>
                <a:spcPct val="0"/>
              </a:spcBef>
              <a:spcAft>
                <a:spcPct val="0"/>
              </a:spcAft>
              <a:buFont typeface="Arial" panose="020B0604020202020204" pitchFamily="34" charset="0"/>
              <a:buChar char="•"/>
            </a:pPr>
            <a:r>
              <a:rPr lang="pl-PL"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a:t>
            </a:r>
            <a:r>
              <a:rPr lang="en-US" sz="1600" dirty="0" err="1" smtClean="0">
                <a:solidFill>
                  <a:prstClr val="black"/>
                </a:solidFill>
                <a:latin typeface="Verdana" panose="020B0604030504040204" pitchFamily="34" charset="0"/>
                <a:ea typeface="Verdana" panose="020B0604030504040204" pitchFamily="34" charset="0"/>
                <a:cs typeface="Verdana" panose="020B0604030504040204" pitchFamily="34" charset="0"/>
              </a:rPr>
              <a:t>im</a:t>
            </a: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is to create an institutional framework which, in the case of  pay-outs, would facilitate obtaining fast, short-term liquidity from NBP. </a:t>
            </a:r>
            <a:endParaRPr lang="en-US" sz="1400" dirty="0" smtClean="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285750" indent="-285750" algn="just" fontAlgn="base">
              <a:spcBef>
                <a:spcPct val="0"/>
              </a:spcBef>
              <a:spcAft>
                <a:spcPct val="0"/>
              </a:spcAft>
              <a:buFont typeface="Arial" panose="020B0604020202020204" pitchFamily="34" charset="0"/>
              <a:buChar char="•"/>
            </a:pP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The agreement is one of a number of actions taken to </a:t>
            </a:r>
            <a:r>
              <a:rPr lang="pl-PL" sz="1600" dirty="0" err="1" smtClean="0">
                <a:solidFill>
                  <a:prstClr val="black"/>
                </a:solidFill>
                <a:latin typeface="Verdana" panose="020B0604030504040204" pitchFamily="34" charset="0"/>
                <a:ea typeface="Verdana" panose="020B0604030504040204" pitchFamily="34" charset="0"/>
                <a:cs typeface="Verdana" panose="020B0604030504040204" pitchFamily="34" charset="0"/>
              </a:rPr>
              <a:t>reinforce</a:t>
            </a: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the stability of the financial system</a:t>
            </a:r>
            <a:r>
              <a:rPr lang="pl-PL"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and </a:t>
            </a: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safety-net in Poland.</a:t>
            </a:r>
            <a:endParaRPr lang="en-US" sz="16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pole tekstowe 11"/>
          <p:cNvSpPr txBox="1"/>
          <p:nvPr/>
        </p:nvSpPr>
        <p:spPr>
          <a:xfrm>
            <a:off x="1476375" y="1124744"/>
            <a:ext cx="7416799" cy="338554"/>
          </a:xfrm>
          <a:prstGeom prst="rect">
            <a:avLst/>
          </a:prstGeom>
          <a:solidFill>
            <a:schemeClr val="accent2">
              <a:lumMod val="40000"/>
              <a:lumOff val="60000"/>
            </a:schemeClr>
          </a:solidFill>
        </p:spPr>
        <p:txBody>
          <a:bodyPr wrap="square" rtlCol="0">
            <a:spAutoFit/>
          </a:bodyPr>
          <a:lstStyle/>
          <a:p>
            <a:pPr algn="ctr" fontAlgn="base">
              <a:spcBef>
                <a:spcPct val="0"/>
              </a:spcBef>
              <a:spcAft>
                <a:spcPct val="0"/>
              </a:spcAft>
            </a:pPr>
            <a:r>
              <a:rPr lang="en-US"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Agreements with several banks         </a:t>
            </a:r>
          </a:p>
        </p:txBody>
      </p:sp>
      <p:sp>
        <p:nvSpPr>
          <p:cNvPr id="13" name="pole tekstowe 12"/>
          <p:cNvSpPr txBox="1"/>
          <p:nvPr/>
        </p:nvSpPr>
        <p:spPr>
          <a:xfrm>
            <a:off x="1476375" y="1517883"/>
            <a:ext cx="7416799"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fontAlgn="base">
              <a:spcBef>
                <a:spcPct val="0"/>
              </a:spcBef>
              <a:spcAft>
                <a:spcPct val="0"/>
              </a:spcAft>
              <a:buFont typeface="Arial" panose="020B0604020202020204" pitchFamily="34" charset="0"/>
              <a:buChar char="•"/>
            </a:pPr>
            <a:r>
              <a:rPr lang="en-US" sz="16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BFG agreement with banks on transactions with debt securities on the secondary market. These transactions contain repo and sell-buy back transactions.</a:t>
            </a:r>
            <a:endParaRPr lang="en-US" sz="16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pole tekstowe 13"/>
          <p:cNvSpPr txBox="1"/>
          <p:nvPr/>
        </p:nvSpPr>
        <p:spPr>
          <a:xfrm>
            <a:off x="1476375" y="5610726"/>
            <a:ext cx="7416800" cy="338554"/>
          </a:xfrm>
          <a:prstGeom prst="rect">
            <a:avLst/>
          </a:prstGeom>
          <a:solidFill>
            <a:schemeClr val="accent2">
              <a:lumMod val="40000"/>
              <a:lumOff val="60000"/>
            </a:schemeClr>
          </a:solidFill>
          <a:ln>
            <a:solidFill>
              <a:schemeClr val="accent2">
                <a:lumMod val="40000"/>
                <a:lumOff val="60000"/>
              </a:schemeClr>
            </a:solidFill>
          </a:ln>
        </p:spPr>
        <p:txBody>
          <a:bodyPr wrap="square" rtlCol="0">
            <a:spAutoFit/>
          </a:bodyPr>
          <a:lstStyle/>
          <a:p>
            <a:pPr algn="ctr" fontAlgn="base">
              <a:spcBef>
                <a:spcPct val="0"/>
              </a:spcBef>
              <a:spcAft>
                <a:spcPct val="0"/>
              </a:spcAft>
            </a:pPr>
            <a:r>
              <a:rPr lang="en-US" sz="16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Loans granted from the state budget   </a:t>
            </a:r>
            <a:endParaRPr lang="en-US" sz="1600" b="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Rectangle 4"/>
          <p:cNvSpPr txBox="1">
            <a:spLocks noChangeArrowheads="1"/>
          </p:cNvSpPr>
          <p:nvPr/>
        </p:nvSpPr>
        <p:spPr bwMode="auto">
          <a:xfrm>
            <a:off x="246063" y="2593107"/>
            <a:ext cx="8647111" cy="331837"/>
          </a:xfrm>
          <a:prstGeom prst="rect">
            <a:avLst/>
          </a:prstGeom>
          <a:solidFill>
            <a:schemeClr val="bg1">
              <a:lumMod val="65000"/>
            </a:schemeClr>
          </a:solidFill>
          <a:ln w="9525">
            <a:solidFill>
              <a:schemeClr val="bg1">
                <a:lumMod val="65000"/>
              </a:schemeClr>
            </a:solidFill>
            <a:miter lim="800000"/>
            <a:headEnd/>
            <a:tailEnd/>
          </a:ln>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200" b="1">
                <a:solidFill>
                  <a:srgbClr val="233893"/>
                </a:solidFill>
                <a:latin typeface="+mj-lt"/>
                <a:ea typeface="+mj-ea"/>
                <a:cs typeface="+mj-cs"/>
              </a:defRPr>
            </a:lvl1pPr>
            <a:lvl2pPr algn="l" rtl="0" fontAlgn="base">
              <a:spcBef>
                <a:spcPct val="0"/>
              </a:spcBef>
              <a:spcAft>
                <a:spcPct val="0"/>
              </a:spcAft>
              <a:defRPr sz="3200" b="1">
                <a:solidFill>
                  <a:srgbClr val="233893"/>
                </a:solidFill>
                <a:latin typeface="Verdana" pitchFamily="34" charset="0"/>
                <a:ea typeface="ＭＳ Ｐゴシック" pitchFamily="16" charset="-128"/>
              </a:defRPr>
            </a:lvl2pPr>
            <a:lvl3pPr algn="l" rtl="0" fontAlgn="base">
              <a:spcBef>
                <a:spcPct val="0"/>
              </a:spcBef>
              <a:spcAft>
                <a:spcPct val="0"/>
              </a:spcAft>
              <a:defRPr sz="3200" b="1">
                <a:solidFill>
                  <a:srgbClr val="233893"/>
                </a:solidFill>
                <a:latin typeface="Verdana" pitchFamily="34" charset="0"/>
                <a:ea typeface="ＭＳ Ｐゴシック" pitchFamily="16" charset="-128"/>
              </a:defRPr>
            </a:lvl3pPr>
            <a:lvl4pPr algn="l" rtl="0" fontAlgn="base">
              <a:spcBef>
                <a:spcPct val="0"/>
              </a:spcBef>
              <a:spcAft>
                <a:spcPct val="0"/>
              </a:spcAft>
              <a:defRPr sz="3200" b="1">
                <a:solidFill>
                  <a:srgbClr val="233893"/>
                </a:solidFill>
                <a:latin typeface="Verdana" pitchFamily="34" charset="0"/>
                <a:ea typeface="ＭＳ Ｐゴシック" pitchFamily="16" charset="-128"/>
              </a:defRPr>
            </a:lvl4pPr>
            <a:lvl5pPr algn="l" rtl="0" fontAlgn="base">
              <a:spcBef>
                <a:spcPct val="0"/>
              </a:spcBef>
              <a:spcAft>
                <a:spcPct val="0"/>
              </a:spcAft>
              <a:defRPr sz="3200" b="1">
                <a:solidFill>
                  <a:srgbClr val="233893"/>
                </a:solidFill>
                <a:latin typeface="Verdana" pitchFamily="34" charset="0"/>
                <a:ea typeface="ＭＳ Ｐゴシック" pitchFamily="16" charset="-128"/>
              </a:defRPr>
            </a:lvl5pPr>
            <a:lvl6pPr marL="457200" algn="l" rtl="0" fontAlgn="base">
              <a:spcBef>
                <a:spcPct val="0"/>
              </a:spcBef>
              <a:spcAft>
                <a:spcPct val="0"/>
              </a:spcAft>
              <a:defRPr sz="3200" b="1">
                <a:solidFill>
                  <a:srgbClr val="233893"/>
                </a:solidFill>
                <a:latin typeface="Verdana" pitchFamily="34" charset="0"/>
                <a:ea typeface="ＭＳ Ｐゴシック" pitchFamily="16" charset="-128"/>
              </a:defRPr>
            </a:lvl6pPr>
            <a:lvl7pPr marL="914400" algn="l" rtl="0" fontAlgn="base">
              <a:spcBef>
                <a:spcPct val="0"/>
              </a:spcBef>
              <a:spcAft>
                <a:spcPct val="0"/>
              </a:spcAft>
              <a:defRPr sz="3200" b="1">
                <a:solidFill>
                  <a:srgbClr val="233893"/>
                </a:solidFill>
                <a:latin typeface="Verdana" pitchFamily="34" charset="0"/>
                <a:ea typeface="ＭＳ Ｐゴシック" pitchFamily="16" charset="-128"/>
              </a:defRPr>
            </a:lvl7pPr>
            <a:lvl8pPr marL="1371600" algn="l" rtl="0" fontAlgn="base">
              <a:spcBef>
                <a:spcPct val="0"/>
              </a:spcBef>
              <a:spcAft>
                <a:spcPct val="0"/>
              </a:spcAft>
              <a:defRPr sz="3200" b="1">
                <a:solidFill>
                  <a:srgbClr val="233893"/>
                </a:solidFill>
                <a:latin typeface="Verdana" pitchFamily="34" charset="0"/>
                <a:ea typeface="ＭＳ Ｐゴシック" pitchFamily="16" charset="-128"/>
              </a:defRPr>
            </a:lvl8pPr>
            <a:lvl9pPr marL="1828800" algn="l" rtl="0" fontAlgn="base">
              <a:spcBef>
                <a:spcPct val="0"/>
              </a:spcBef>
              <a:spcAft>
                <a:spcPct val="0"/>
              </a:spcAft>
              <a:defRPr sz="3200" b="1">
                <a:solidFill>
                  <a:srgbClr val="233893"/>
                </a:solidFill>
                <a:latin typeface="Verdana" pitchFamily="34" charset="0"/>
                <a:ea typeface="ＭＳ Ｐゴシック" pitchFamily="16" charset="-128"/>
              </a:defRPr>
            </a:lvl9pPr>
          </a:lstStyle>
          <a:p>
            <a:pPr algn="ctr"/>
            <a:r>
              <a:rPr lang="en-US" sz="1600" kern="0" cap="small" dirty="0" smtClean="0">
                <a:solidFill>
                  <a:prstClr val="white"/>
                </a:solidFill>
              </a:rPr>
              <a:t>In case of a need for emergency funding:</a:t>
            </a:r>
            <a:endParaRPr lang="en-US" sz="1600" kern="0" cap="small" dirty="0">
              <a:solidFill>
                <a:prstClr val="white"/>
              </a:solidFill>
            </a:endParaRPr>
          </a:p>
        </p:txBody>
      </p:sp>
      <p:sp>
        <p:nvSpPr>
          <p:cNvPr id="16" name="AutoShape 24"/>
          <p:cNvSpPr>
            <a:spLocks noChangeArrowheads="1"/>
          </p:cNvSpPr>
          <p:nvPr/>
        </p:nvSpPr>
        <p:spPr bwMode="auto">
          <a:xfrm rot="5400000">
            <a:off x="85312" y="1068917"/>
            <a:ext cx="954385" cy="597428"/>
          </a:xfrm>
          <a:prstGeom prst="triangle">
            <a:avLst>
              <a:gd name="adj" fmla="val 48488"/>
            </a:avLst>
          </a:prstGeom>
          <a:solidFill>
            <a:srgbClr val="FFC000"/>
          </a:solidFill>
          <a:ln w="9525" algn="ctr">
            <a:solidFill>
              <a:schemeClr val="tx1">
                <a:lumMod val="50000"/>
                <a:lumOff val="50000"/>
              </a:schemeClr>
            </a:solidFill>
            <a:miter lim="800000"/>
            <a:headEnd/>
            <a:tailEnd/>
          </a:ln>
          <a:effectLst/>
          <a:extLst/>
        </p:spPr>
        <p:txBody>
          <a:bodyPr wrap="none" anchor="ctr"/>
          <a:lstStyle/>
          <a:p>
            <a:pPr>
              <a:defRPr/>
            </a:pPr>
            <a:endParaRPr lang="en-US" dirty="0">
              <a:solidFill>
                <a:prstClr val="black"/>
              </a:solidFill>
              <a:cs typeface="Arial" charset="0"/>
            </a:endParaRPr>
          </a:p>
        </p:txBody>
      </p:sp>
      <p:sp>
        <p:nvSpPr>
          <p:cNvPr id="17" name="AutoShape 24"/>
          <p:cNvSpPr>
            <a:spLocks noChangeArrowheads="1"/>
          </p:cNvSpPr>
          <p:nvPr/>
        </p:nvSpPr>
        <p:spPr bwMode="auto">
          <a:xfrm rot="5400000">
            <a:off x="67584" y="3250297"/>
            <a:ext cx="954385" cy="597428"/>
          </a:xfrm>
          <a:prstGeom prst="triangle">
            <a:avLst>
              <a:gd name="adj" fmla="val 48488"/>
            </a:avLst>
          </a:prstGeom>
          <a:solidFill>
            <a:srgbClr val="FFC000"/>
          </a:solidFill>
          <a:ln w="9525" algn="ctr">
            <a:solidFill>
              <a:schemeClr val="tx1">
                <a:lumMod val="50000"/>
                <a:lumOff val="50000"/>
              </a:schemeClr>
            </a:solidFill>
            <a:miter lim="800000"/>
            <a:headEnd/>
            <a:tailEnd/>
          </a:ln>
          <a:effectLst/>
          <a:extLst/>
        </p:spPr>
        <p:txBody>
          <a:bodyPr wrap="none" anchor="ctr"/>
          <a:lstStyle/>
          <a:p>
            <a:pPr>
              <a:defRPr/>
            </a:pPr>
            <a:endParaRPr lang="en-US" dirty="0">
              <a:solidFill>
                <a:prstClr val="black"/>
              </a:solidFill>
              <a:cs typeface="Arial" charset="0"/>
            </a:endParaRPr>
          </a:p>
        </p:txBody>
      </p:sp>
      <p:sp>
        <p:nvSpPr>
          <p:cNvPr id="19" name="AutoShape 24"/>
          <p:cNvSpPr>
            <a:spLocks noChangeArrowheads="1"/>
          </p:cNvSpPr>
          <p:nvPr/>
        </p:nvSpPr>
        <p:spPr bwMode="auto">
          <a:xfrm rot="5400000">
            <a:off x="85313" y="5461407"/>
            <a:ext cx="954384" cy="597428"/>
          </a:xfrm>
          <a:prstGeom prst="triangle">
            <a:avLst>
              <a:gd name="adj" fmla="val 48488"/>
            </a:avLst>
          </a:prstGeom>
          <a:solidFill>
            <a:srgbClr val="FFC000"/>
          </a:solidFill>
          <a:ln w="9525" algn="ctr">
            <a:solidFill>
              <a:schemeClr val="tx1">
                <a:lumMod val="50000"/>
                <a:lumOff val="50000"/>
              </a:schemeClr>
            </a:solidFill>
            <a:miter lim="800000"/>
            <a:headEnd/>
            <a:tailEnd/>
          </a:ln>
          <a:effectLst/>
          <a:extLst/>
        </p:spPr>
        <p:txBody>
          <a:bodyPr wrap="none" anchor="ctr"/>
          <a:lstStyle/>
          <a:p>
            <a:pPr>
              <a:defRPr/>
            </a:pPr>
            <a:endParaRPr lang="en-US" dirty="0">
              <a:solidFill>
                <a:prstClr val="black"/>
              </a:solidFill>
              <a:cs typeface="Arial" charset="0"/>
            </a:endParaRPr>
          </a:p>
        </p:txBody>
      </p:sp>
    </p:spTree>
    <p:extLst>
      <p:ext uri="{BB962C8B-B14F-4D97-AF65-F5344CB8AC3E}">
        <p14:creationId xmlns:p14="http://schemas.microsoft.com/office/powerpoint/2010/main" val="632461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50825" y="260350"/>
            <a:ext cx="8642350" cy="642938"/>
            <a:chOff x="250825" y="260350"/>
            <a:chExt cx="8642350" cy="642938"/>
          </a:xfrm>
        </p:grpSpPr>
        <p:sp>
          <p:nvSpPr>
            <p:cNvPr id="18444"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18445"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18443"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sp>
        <p:nvSpPr>
          <p:cNvPr id="4" name="Prostokąt 3"/>
          <p:cNvSpPr/>
          <p:nvPr/>
        </p:nvSpPr>
        <p:spPr>
          <a:xfrm>
            <a:off x="282298" y="369531"/>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Prostokąt 6"/>
          <p:cNvSpPr/>
          <p:nvPr/>
        </p:nvSpPr>
        <p:spPr>
          <a:xfrm>
            <a:off x="591414" y="1513910"/>
            <a:ext cx="8301762" cy="1080120"/>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7" name="Prostokąt 16"/>
          <p:cNvSpPr/>
          <p:nvPr/>
        </p:nvSpPr>
        <p:spPr>
          <a:xfrm>
            <a:off x="591412" y="3314110"/>
            <a:ext cx="8301761" cy="576064"/>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anose="05000000000000000000" pitchFamily="2" charset="2"/>
              <a:buChar char="q"/>
            </a:pPr>
            <a:r>
              <a:rPr lang="en-US" b="1" dirty="0" smtClean="0">
                <a:solidFill>
                  <a:prstClr val="black"/>
                </a:solidFill>
                <a:latin typeface="Arial" panose="020B0604020202020204" pitchFamily="34" charset="0"/>
                <a:cs typeface="Arial" panose="020B0604020202020204" pitchFamily="34" charset="0"/>
              </a:rPr>
              <a:t>From the very beginning </a:t>
            </a:r>
            <a:r>
              <a:rPr lang="pl-PL" b="1" dirty="0" smtClean="0">
                <a:solidFill>
                  <a:prstClr val="black"/>
                </a:solidFill>
                <a:latin typeface="Arial" panose="020B0604020202020204" pitchFamily="34" charset="0"/>
                <a:cs typeface="Arial" panose="020B0604020202020204" pitchFamily="34" charset="0"/>
              </a:rPr>
              <a:t>the </a:t>
            </a:r>
            <a:r>
              <a:rPr lang="en-US" b="1" dirty="0" smtClean="0">
                <a:solidFill>
                  <a:prstClr val="black"/>
                </a:solidFill>
                <a:latin typeface="Arial" panose="020B0604020202020204" pitchFamily="34" charset="0"/>
                <a:cs typeface="Arial" panose="020B0604020202020204" pitchFamily="34" charset="0"/>
              </a:rPr>
              <a:t>mandate of BFG wider than pure pay-box</a:t>
            </a:r>
            <a:endParaRPr lang="en-US" b="1" dirty="0">
              <a:solidFill>
                <a:prstClr val="black"/>
              </a:solidFill>
              <a:latin typeface="Arial" panose="020B0604020202020204" pitchFamily="34" charset="0"/>
              <a:cs typeface="Arial" panose="020B0604020202020204" pitchFamily="34" charset="0"/>
            </a:endParaRPr>
          </a:p>
        </p:txBody>
      </p:sp>
      <p:sp>
        <p:nvSpPr>
          <p:cNvPr id="8" name="pole tekstowe 7"/>
          <p:cNvSpPr txBox="1"/>
          <p:nvPr/>
        </p:nvSpPr>
        <p:spPr>
          <a:xfrm>
            <a:off x="600443" y="1577499"/>
            <a:ext cx="8292730" cy="923330"/>
          </a:xfrm>
          <a:prstGeom prst="rect">
            <a:avLst/>
          </a:prstGeom>
          <a:noFill/>
        </p:spPr>
        <p:txBody>
          <a:bodyPr wrap="square" rtlCol="0">
            <a:spAutoFit/>
          </a:bodyPr>
          <a:lstStyle/>
          <a:p>
            <a:pPr fontAlgn="base">
              <a:spcBef>
                <a:spcPct val="0"/>
              </a:spcBef>
              <a:spcAft>
                <a:spcPct val="0"/>
              </a:spcAft>
            </a:pPr>
            <a:r>
              <a:rPr lang="pl-PL" b="1" dirty="0" smtClean="0">
                <a:solidFill>
                  <a:prstClr val="black"/>
                </a:solidFill>
                <a:latin typeface="Arial" charset="0"/>
                <a:cs typeface="Arial" charset="0"/>
              </a:rPr>
              <a:t>The </a:t>
            </a:r>
            <a:r>
              <a:rPr lang="en-US" b="1" dirty="0" smtClean="0">
                <a:solidFill>
                  <a:prstClr val="black"/>
                </a:solidFill>
                <a:latin typeface="Arial" charset="0"/>
                <a:cs typeface="Arial" charset="0"/>
              </a:rPr>
              <a:t>Bank Guarantee Fund </a:t>
            </a:r>
            <a:r>
              <a:rPr lang="pl-PL" b="1" dirty="0" smtClean="0">
                <a:solidFill>
                  <a:prstClr val="black"/>
                </a:solidFill>
                <a:latin typeface="Arial" charset="0"/>
                <a:cs typeface="Arial" charset="0"/>
              </a:rPr>
              <a:t>was </a:t>
            </a:r>
            <a:r>
              <a:rPr lang="en-US" b="1" dirty="0" smtClean="0">
                <a:solidFill>
                  <a:prstClr val="black"/>
                </a:solidFill>
                <a:latin typeface="Arial" charset="0"/>
                <a:cs typeface="Arial" charset="0"/>
              </a:rPr>
              <a:t>established on the basis of </a:t>
            </a:r>
            <a:r>
              <a:rPr lang="pl-PL" b="1" dirty="0" smtClean="0">
                <a:solidFill>
                  <a:prstClr val="black"/>
                </a:solidFill>
                <a:latin typeface="Arial" charset="0"/>
                <a:cs typeface="Arial" charset="0"/>
              </a:rPr>
              <a:t>the </a:t>
            </a:r>
            <a:r>
              <a:rPr lang="en-US" b="1" i="1" u="sng" dirty="0" smtClean="0">
                <a:solidFill>
                  <a:prstClr val="black"/>
                </a:solidFill>
                <a:latin typeface="Arial" charset="0"/>
                <a:cs typeface="Arial" charset="0"/>
              </a:rPr>
              <a:t>Act of 14 December 1994 on </a:t>
            </a:r>
            <a:r>
              <a:rPr lang="pl-PL" b="1" i="1" u="sng" dirty="0" smtClean="0">
                <a:solidFill>
                  <a:prstClr val="black"/>
                </a:solidFill>
                <a:latin typeface="Arial" charset="0"/>
                <a:cs typeface="Arial" charset="0"/>
              </a:rPr>
              <a:t>the </a:t>
            </a:r>
            <a:r>
              <a:rPr lang="en-US" b="1" i="1" u="sng" dirty="0" smtClean="0">
                <a:solidFill>
                  <a:prstClr val="black"/>
                </a:solidFill>
                <a:latin typeface="Arial" charset="0"/>
                <a:cs typeface="Arial" charset="0"/>
              </a:rPr>
              <a:t>Bank Guarantee Fund</a:t>
            </a:r>
            <a:r>
              <a:rPr lang="en-US" b="1" dirty="0" smtClean="0">
                <a:solidFill>
                  <a:prstClr val="black"/>
                </a:solidFill>
                <a:latin typeface="Arial" charset="0"/>
                <a:cs typeface="Arial" charset="0"/>
              </a:rPr>
              <a:t> as a response to </a:t>
            </a:r>
            <a:endParaRPr lang="pl-PL" b="1" dirty="0" smtClean="0">
              <a:solidFill>
                <a:prstClr val="black"/>
              </a:solidFill>
              <a:latin typeface="Arial" charset="0"/>
              <a:cs typeface="Arial" charset="0"/>
            </a:endParaRPr>
          </a:p>
          <a:p>
            <a:pPr fontAlgn="base">
              <a:spcBef>
                <a:spcPct val="0"/>
              </a:spcBef>
              <a:spcAft>
                <a:spcPct val="0"/>
              </a:spcAft>
            </a:pPr>
            <a:r>
              <a:rPr lang="en-US" b="1" i="1" dirty="0" smtClean="0">
                <a:solidFill>
                  <a:srgbClr val="0000FF"/>
                </a:solidFill>
                <a:latin typeface="Arial" charset="0"/>
                <a:cs typeface="Arial" charset="0"/>
              </a:rPr>
              <a:t>Directive 94/19/EC </a:t>
            </a:r>
            <a:r>
              <a:rPr lang="en-US" b="1" i="1" dirty="0" smtClean="0">
                <a:solidFill>
                  <a:prstClr val="black"/>
                </a:solidFill>
                <a:latin typeface="Arial" charset="0"/>
                <a:cs typeface="Arial" charset="0"/>
              </a:rPr>
              <a:t>on deposit guarantee schemes </a:t>
            </a:r>
            <a:r>
              <a:rPr lang="en-US" b="1" dirty="0" smtClean="0">
                <a:solidFill>
                  <a:prstClr val="black"/>
                </a:solidFill>
                <a:latin typeface="Arial" charset="0"/>
                <a:cs typeface="Arial" charset="0"/>
              </a:rPr>
              <a:t>of 30 May 1994.</a:t>
            </a:r>
            <a:endParaRPr lang="en-US" b="1" dirty="0">
              <a:solidFill>
                <a:prstClr val="black"/>
              </a:solidFill>
              <a:latin typeface="Arial" charset="0"/>
              <a:cs typeface="Arial" charset="0"/>
            </a:endParaRPr>
          </a:p>
        </p:txBody>
      </p:sp>
      <p:sp>
        <p:nvSpPr>
          <p:cNvPr id="22" name="Prostokąt 21"/>
          <p:cNvSpPr/>
          <p:nvPr/>
        </p:nvSpPr>
        <p:spPr>
          <a:xfrm>
            <a:off x="591413" y="3890174"/>
            <a:ext cx="8301761" cy="2347138"/>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6" name="pole tekstowe 15"/>
          <p:cNvSpPr txBox="1"/>
          <p:nvPr/>
        </p:nvSpPr>
        <p:spPr>
          <a:xfrm>
            <a:off x="672450" y="3893080"/>
            <a:ext cx="8220724" cy="2344231"/>
          </a:xfrm>
          <a:prstGeom prst="rect">
            <a:avLst/>
          </a:prstGeom>
          <a:noFill/>
        </p:spPr>
        <p:txBody>
          <a:bodyPr wrap="square" rtlCol="0">
            <a:spAutoFit/>
          </a:bodyPr>
          <a:lstStyle/>
          <a:p>
            <a:pPr fontAlgn="base">
              <a:spcBef>
                <a:spcPts val="800"/>
              </a:spcBef>
              <a:spcAft>
                <a:spcPct val="0"/>
              </a:spcAft>
            </a:pPr>
            <a:r>
              <a:rPr lang="en-US" sz="1700" b="1" dirty="0" smtClean="0">
                <a:solidFill>
                  <a:prstClr val="black"/>
                </a:solidFill>
                <a:latin typeface="Arial" charset="0"/>
                <a:cs typeface="Arial" charset="0"/>
              </a:rPr>
              <a:t>Apart from reimbursement of covered deposits required by the directive BFG’s powers included:</a:t>
            </a:r>
          </a:p>
          <a:p>
            <a:pPr marL="361950" indent="-285750" fontAlgn="base">
              <a:spcBef>
                <a:spcPts val="800"/>
              </a:spcBef>
              <a:spcAft>
                <a:spcPct val="0"/>
              </a:spcAft>
              <a:buFont typeface="Arial" panose="020B0604020202020204" pitchFamily="34" charset="0"/>
              <a:buChar char="•"/>
            </a:pPr>
            <a:r>
              <a:rPr lang="en-US" sz="1700" b="1" dirty="0" err="1" smtClean="0">
                <a:solidFill>
                  <a:prstClr val="black"/>
                </a:solidFill>
                <a:latin typeface="Arial" charset="0"/>
                <a:cs typeface="Arial" charset="0"/>
              </a:rPr>
              <a:t>Collecti</a:t>
            </a:r>
            <a:r>
              <a:rPr lang="pl-PL" sz="1700" b="1" dirty="0" smtClean="0">
                <a:solidFill>
                  <a:prstClr val="black"/>
                </a:solidFill>
                <a:latin typeface="Arial" charset="0"/>
                <a:cs typeface="Arial" charset="0"/>
              </a:rPr>
              <a:t>on</a:t>
            </a:r>
            <a:r>
              <a:rPr lang="en-US" sz="1700" b="1" dirty="0" smtClean="0">
                <a:solidFill>
                  <a:prstClr val="black"/>
                </a:solidFill>
                <a:latin typeface="Arial" charset="0"/>
                <a:cs typeface="Arial" charset="0"/>
              </a:rPr>
              <a:t> and analysis of information on institutions covered by the guarantee system: </a:t>
            </a:r>
            <a:r>
              <a:rPr lang="en-US" sz="1600" dirty="0" smtClean="0">
                <a:solidFill>
                  <a:prstClr val="black"/>
                </a:solidFill>
                <a:latin typeface="Arial" charset="0"/>
                <a:cs typeface="Arial" charset="0"/>
              </a:rPr>
              <a:t>access to data collected by the Central Bank (assigned with supervisory functions),</a:t>
            </a:r>
            <a:endParaRPr lang="en-US" sz="1600" b="1" dirty="0" smtClean="0">
              <a:solidFill>
                <a:prstClr val="black"/>
              </a:solidFill>
              <a:latin typeface="Arial" charset="0"/>
              <a:cs typeface="Arial" charset="0"/>
            </a:endParaRPr>
          </a:p>
          <a:p>
            <a:pPr marL="361950" indent="-285750" fontAlgn="base">
              <a:spcBef>
                <a:spcPts val="800"/>
              </a:spcBef>
              <a:spcAft>
                <a:spcPct val="0"/>
              </a:spcAft>
              <a:buFont typeface="Arial" panose="020B0604020202020204" pitchFamily="34" charset="0"/>
              <a:buChar char="•"/>
            </a:pPr>
            <a:r>
              <a:rPr lang="en-US" sz="1700" b="1" dirty="0" smtClean="0">
                <a:solidFill>
                  <a:prstClr val="black"/>
                </a:solidFill>
                <a:latin typeface="Arial" charset="0"/>
                <a:cs typeface="Arial" charset="0"/>
              </a:rPr>
              <a:t>Provision of assistance to entities covered by the guarantee system provided from </a:t>
            </a:r>
            <a:r>
              <a:rPr lang="pl-PL" sz="1700" b="1" dirty="0" smtClean="0">
                <a:solidFill>
                  <a:prstClr val="black"/>
                </a:solidFill>
                <a:latin typeface="Arial" charset="0"/>
                <a:cs typeface="Arial" charset="0"/>
              </a:rPr>
              <a:t>the </a:t>
            </a:r>
            <a:r>
              <a:rPr lang="en-US" sz="1700" b="1" dirty="0" smtClean="0">
                <a:solidFill>
                  <a:srgbClr val="0000FF"/>
                </a:solidFill>
                <a:latin typeface="Arial" charset="0"/>
                <a:cs typeface="Arial" charset="0"/>
              </a:rPr>
              <a:t>Assistance Fund</a:t>
            </a:r>
            <a:r>
              <a:rPr lang="en-US" sz="1700" b="1" dirty="0" smtClean="0">
                <a:solidFill>
                  <a:prstClr val="black"/>
                </a:solidFill>
                <a:latin typeface="Arial" charset="0"/>
                <a:cs typeface="Arial" charset="0"/>
              </a:rPr>
              <a:t>: </a:t>
            </a:r>
            <a:r>
              <a:rPr lang="en-US" sz="1600" dirty="0" smtClean="0">
                <a:solidFill>
                  <a:prstClr val="black"/>
                </a:solidFill>
                <a:latin typeface="Arial" charset="0"/>
                <a:cs typeface="Arial" charset="0"/>
              </a:rPr>
              <a:t>loans, guarantees and endorsements for entities at risk or as support for acquirers in m</a:t>
            </a:r>
            <a:r>
              <a:rPr lang="pl-PL" sz="1600" dirty="0" smtClean="0">
                <a:solidFill>
                  <a:prstClr val="black"/>
                </a:solidFill>
                <a:latin typeface="Arial" charset="0"/>
                <a:cs typeface="Arial" charset="0"/>
              </a:rPr>
              <a:t>e</a:t>
            </a:r>
            <a:r>
              <a:rPr lang="en-US" sz="1600" dirty="0" err="1" smtClean="0">
                <a:solidFill>
                  <a:prstClr val="black"/>
                </a:solidFill>
                <a:latin typeface="Arial" charset="0"/>
                <a:cs typeface="Arial" charset="0"/>
              </a:rPr>
              <a:t>rger</a:t>
            </a:r>
            <a:r>
              <a:rPr lang="pl-PL" sz="1600" dirty="0">
                <a:solidFill>
                  <a:prstClr val="black"/>
                </a:solidFill>
                <a:latin typeface="Arial" charset="0"/>
                <a:cs typeface="Arial" charset="0"/>
              </a:rPr>
              <a:t> </a:t>
            </a:r>
            <a:r>
              <a:rPr lang="en-US" sz="1600" dirty="0" smtClean="0">
                <a:solidFill>
                  <a:prstClr val="black"/>
                </a:solidFill>
                <a:latin typeface="Arial" charset="0"/>
                <a:cs typeface="Arial" charset="0"/>
              </a:rPr>
              <a:t>and acquisition processes; </a:t>
            </a:r>
            <a:endParaRPr lang="en-US" sz="1600" b="1" dirty="0">
              <a:solidFill>
                <a:prstClr val="black"/>
              </a:solidFill>
              <a:latin typeface="Arial" charset="0"/>
              <a:cs typeface="Arial" charset="0"/>
            </a:endParaRPr>
          </a:p>
        </p:txBody>
      </p:sp>
      <p:sp>
        <p:nvSpPr>
          <p:cNvPr id="25" name="Prostokąt 24"/>
          <p:cNvSpPr/>
          <p:nvPr/>
        </p:nvSpPr>
        <p:spPr>
          <a:xfrm>
            <a:off x="591413" y="2666038"/>
            <a:ext cx="8301760" cy="576064"/>
          </a:xfrm>
          <a:prstGeom prst="rect">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fontAlgn="base">
              <a:spcBef>
                <a:spcPct val="0"/>
              </a:spcBef>
              <a:spcAft>
                <a:spcPct val="0"/>
              </a:spcAft>
              <a:buFont typeface="Wingdings" panose="05000000000000000000" pitchFamily="2" charset="2"/>
              <a:buChar char="q"/>
            </a:pPr>
            <a:r>
              <a:rPr lang="en-US" b="1" dirty="0" smtClean="0">
                <a:solidFill>
                  <a:prstClr val="black"/>
                </a:solidFill>
                <a:latin typeface="Arial" panose="020B0604020202020204" pitchFamily="34" charset="0"/>
                <a:cs typeface="Arial" panose="020B0604020202020204" pitchFamily="34" charset="0"/>
              </a:rPr>
              <a:t>Hybrid funding: </a:t>
            </a:r>
            <a:r>
              <a:rPr lang="en-US" dirty="0" smtClean="0">
                <a:solidFill>
                  <a:prstClr val="black"/>
                </a:solidFill>
                <a:latin typeface="Arial" panose="020B0604020202020204" pitchFamily="34" charset="0"/>
                <a:cs typeface="Arial" panose="020B0604020202020204" pitchFamily="34" charset="0"/>
              </a:rPr>
              <a:t>mainly ex-ante with </a:t>
            </a:r>
            <a:r>
              <a:rPr lang="pl-PL" dirty="0" err="1" smtClean="0">
                <a:solidFill>
                  <a:prstClr val="black"/>
                </a:solidFill>
                <a:latin typeface="Arial" panose="020B0604020202020204" pitchFamily="34" charset="0"/>
                <a:cs typeface="Arial" panose="020B0604020202020204" pitchFamily="34" charset="0"/>
              </a:rPr>
              <a:t>an</a:t>
            </a:r>
            <a:r>
              <a:rPr lang="pl-PL" dirty="0" smtClean="0">
                <a:solidFill>
                  <a:prstClr val="black"/>
                </a:solidFill>
                <a:latin typeface="Arial" panose="020B060402020202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ex-post component</a:t>
            </a:r>
            <a:endParaRPr lang="en-US" dirty="0">
              <a:solidFill>
                <a:prstClr val="black"/>
              </a:solidFill>
              <a:latin typeface="Arial" panose="020B0604020202020204" pitchFamily="34" charset="0"/>
              <a:cs typeface="Arial" panose="020B0604020202020204" pitchFamily="34" charset="0"/>
            </a:endParaRPr>
          </a:p>
        </p:txBody>
      </p:sp>
      <p:sp>
        <p:nvSpPr>
          <p:cNvPr id="21" name="Schemat blokowy: opóźnienie 20"/>
          <p:cNvSpPr/>
          <p:nvPr/>
        </p:nvSpPr>
        <p:spPr>
          <a:xfrm>
            <a:off x="2468094" y="1060980"/>
            <a:ext cx="298806" cy="368307"/>
          </a:xfrm>
          <a:prstGeom prst="flowChartDela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cxnSp>
        <p:nvCxnSpPr>
          <p:cNvPr id="32" name="Łącznik prostoliniowy 31"/>
          <p:cNvCxnSpPr/>
          <p:nvPr/>
        </p:nvCxnSpPr>
        <p:spPr>
          <a:xfrm>
            <a:off x="322834" y="5661248"/>
            <a:ext cx="0" cy="558898"/>
          </a:xfrm>
          <a:prstGeom prst="line">
            <a:avLst/>
          </a:prstGeom>
          <a:ln w="6350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Prostokąt 30"/>
          <p:cNvSpPr/>
          <p:nvPr/>
        </p:nvSpPr>
        <p:spPr>
          <a:xfrm>
            <a:off x="322833" y="1044317"/>
            <a:ext cx="2177842" cy="391866"/>
          </a:xfrm>
          <a:prstGeom prst="rect">
            <a:avLst/>
          </a:prstGeom>
          <a:solidFill>
            <a:srgbClr val="C00000"/>
          </a:solidFill>
          <a:ln w="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23" name="pole tekstowe 22"/>
          <p:cNvSpPr txBox="1"/>
          <p:nvPr/>
        </p:nvSpPr>
        <p:spPr>
          <a:xfrm>
            <a:off x="600443" y="1045078"/>
            <a:ext cx="1923925"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February 1995</a:t>
            </a:r>
            <a:endParaRPr lang="en-US" sz="2000" b="1" dirty="0">
              <a:solidFill>
                <a:prstClr val="white"/>
              </a:solidFill>
              <a:latin typeface="Arial" charset="0"/>
              <a:cs typeface="Arial" charset="0"/>
            </a:endParaRPr>
          </a:p>
        </p:txBody>
      </p:sp>
      <p:cxnSp>
        <p:nvCxnSpPr>
          <p:cNvPr id="19" name="Łącznik prostoliniowy 18"/>
          <p:cNvCxnSpPr/>
          <p:nvPr/>
        </p:nvCxnSpPr>
        <p:spPr>
          <a:xfrm>
            <a:off x="322833" y="1044317"/>
            <a:ext cx="1" cy="4616931"/>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58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Prostokąt 34"/>
          <p:cNvSpPr/>
          <p:nvPr/>
        </p:nvSpPr>
        <p:spPr>
          <a:xfrm>
            <a:off x="1187574" y="3573016"/>
            <a:ext cx="7561535" cy="1080120"/>
          </a:xfrm>
          <a:prstGeom prst="rect">
            <a:avLst/>
          </a:prstGeom>
          <a:solidFill>
            <a:srgbClr val="C5D5E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rPr>
              <a:t>    </a:t>
            </a:r>
            <a:endParaRPr lang="en-US" b="1" dirty="0">
              <a:solidFill>
                <a:prstClr val="white"/>
              </a:solidFill>
            </a:endParaRPr>
          </a:p>
        </p:txBody>
      </p:sp>
      <p:sp>
        <p:nvSpPr>
          <p:cNvPr id="32" name="Prostokąt 31"/>
          <p:cNvSpPr/>
          <p:nvPr/>
        </p:nvSpPr>
        <p:spPr>
          <a:xfrm>
            <a:off x="1187624" y="2586447"/>
            <a:ext cx="7561535" cy="912821"/>
          </a:xfrm>
          <a:prstGeom prst="rect">
            <a:avLst/>
          </a:prstGeom>
          <a:solidFill>
            <a:srgbClr val="C5D5E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rPr>
              <a:t>    </a:t>
            </a:r>
            <a:endParaRPr lang="en-US" b="1" dirty="0">
              <a:solidFill>
                <a:prstClr val="white"/>
              </a:solidFill>
            </a:endParaRPr>
          </a:p>
        </p:txBody>
      </p:sp>
      <p:sp>
        <p:nvSpPr>
          <p:cNvPr id="23" name="Prostokąt 22"/>
          <p:cNvSpPr/>
          <p:nvPr/>
        </p:nvSpPr>
        <p:spPr>
          <a:xfrm>
            <a:off x="246063" y="2492896"/>
            <a:ext cx="8647112" cy="417646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26" name="Trójkąt równoramienny 25"/>
          <p:cNvSpPr/>
          <p:nvPr/>
        </p:nvSpPr>
        <p:spPr>
          <a:xfrm rot="10800000">
            <a:off x="3347864" y="2204864"/>
            <a:ext cx="2448272" cy="288032"/>
          </a:xfrm>
          <a:prstGeom prst="triangl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altLang="pl-PL" b="1" i="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7" name="Prostokąt 6"/>
          <p:cNvSpPr/>
          <p:nvPr/>
        </p:nvSpPr>
        <p:spPr>
          <a:xfrm>
            <a:off x="2123728" y="260648"/>
            <a:ext cx="4432895" cy="369332"/>
          </a:xfrm>
          <a:prstGeom prst="rect">
            <a:avLst/>
          </a:prstGeom>
        </p:spPr>
        <p:txBody>
          <a:bodyPr wrap="square">
            <a:spAutoFit/>
          </a:bodyPr>
          <a:lstStyle/>
          <a:p>
            <a:pPr algn="ctr" fontAlgn="base">
              <a:spcBef>
                <a:spcPct val="0"/>
              </a:spcBef>
              <a:spcAft>
                <a:spcPct val="0"/>
              </a:spcAft>
            </a:pPr>
            <a:r>
              <a:rPr lang="en-US" altLang="pl-PL" b="1" dirty="0" smtClean="0">
                <a:solidFill>
                  <a:srgbClr val="3333CC"/>
                </a:solidFill>
                <a:latin typeface="Arial" charset="0"/>
                <a:cs typeface="Arial" charset="0"/>
              </a:rPr>
              <a:t>Early Warning System</a:t>
            </a:r>
            <a:endParaRPr lang="en-US" altLang="pl-PL" b="1" dirty="0">
              <a:solidFill>
                <a:srgbClr val="3333CC"/>
              </a:solidFill>
              <a:latin typeface="Arial" charset="0"/>
              <a:cs typeface="Arial" charset="0"/>
            </a:endParaRPr>
          </a:p>
        </p:txBody>
      </p:sp>
      <p:sp>
        <p:nvSpPr>
          <p:cNvPr id="8" name="Prostokąt 7"/>
          <p:cNvSpPr/>
          <p:nvPr/>
        </p:nvSpPr>
        <p:spPr>
          <a:xfrm>
            <a:off x="246063" y="914401"/>
            <a:ext cx="8647112" cy="7143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700" b="1" dirty="0" smtClean="0">
                <a:solidFill>
                  <a:prstClr val="white"/>
                </a:solidFill>
                <a:latin typeface="Arial" panose="020B0604020202020204" pitchFamily="34" charset="0"/>
                <a:cs typeface="Arial" panose="020B0604020202020204" pitchFamily="34" charset="0"/>
              </a:rPr>
              <a:t>One of </a:t>
            </a:r>
            <a:r>
              <a:rPr lang="pl-PL" sz="1700" b="1" dirty="0" smtClean="0">
                <a:solidFill>
                  <a:prstClr val="white"/>
                </a:solidFill>
                <a:latin typeface="Arial" panose="020B0604020202020204" pitchFamily="34" charset="0"/>
                <a:cs typeface="Arial" panose="020B0604020202020204" pitchFamily="34" charset="0"/>
              </a:rPr>
              <a:t>the </a:t>
            </a:r>
            <a:r>
              <a:rPr lang="en-US" sz="1700" b="1" dirty="0" smtClean="0">
                <a:solidFill>
                  <a:prstClr val="white"/>
                </a:solidFill>
                <a:latin typeface="Arial" panose="020B0604020202020204" pitchFamily="34" charset="0"/>
                <a:cs typeface="Arial" panose="020B0604020202020204" pitchFamily="34" charset="0"/>
              </a:rPr>
              <a:t>statutory tasks assigned to BFG </a:t>
            </a:r>
            <a:r>
              <a:rPr lang="en-US" sz="1700" dirty="0" smtClean="0">
                <a:solidFill>
                  <a:prstClr val="white"/>
                </a:solidFill>
                <a:latin typeface="Arial" panose="020B0604020202020204" pitchFamily="34" charset="0"/>
                <a:cs typeface="Arial" panose="020B0604020202020204" pitchFamily="34" charset="0"/>
              </a:rPr>
              <a:t>(from its establishment in 1995)</a:t>
            </a:r>
            <a:r>
              <a:rPr lang="en-US" sz="1700" b="1" dirty="0" smtClean="0">
                <a:solidFill>
                  <a:prstClr val="white"/>
                </a:solidFill>
                <a:latin typeface="Arial" panose="020B0604020202020204" pitchFamily="34" charset="0"/>
                <a:cs typeface="Arial" panose="020B0604020202020204" pitchFamily="34" charset="0"/>
              </a:rPr>
              <a:t> is collecting and analyzing information on entities covered by the guarantee system. </a:t>
            </a:r>
            <a:endParaRPr lang="en-US" sz="1700" b="1" i="1" dirty="0">
              <a:solidFill>
                <a:prstClr val="white"/>
              </a:solidFill>
              <a:latin typeface="Arial" panose="020B0604020202020204" pitchFamily="34" charset="0"/>
              <a:cs typeface="Arial" panose="020B0604020202020204" pitchFamily="34" charset="0"/>
            </a:endParaRPr>
          </a:p>
        </p:txBody>
      </p:sp>
      <p:sp>
        <p:nvSpPr>
          <p:cNvPr id="25" name="Prostokąt 24"/>
          <p:cNvSpPr/>
          <p:nvPr/>
        </p:nvSpPr>
        <p:spPr>
          <a:xfrm>
            <a:off x="1331640" y="1700809"/>
            <a:ext cx="7561535" cy="576063"/>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black"/>
                </a:solidFill>
                <a:latin typeface="Arial" panose="020B0604020202020204" pitchFamily="34" charset="0"/>
                <a:cs typeface="Arial" panose="020B0604020202020204" pitchFamily="34" charset="0"/>
              </a:rPr>
              <a:t>Analytical toolkit supplemented by </a:t>
            </a:r>
            <a:r>
              <a:rPr lang="en-US" b="1" i="1" dirty="0" smtClean="0">
                <a:solidFill>
                  <a:srgbClr val="0000FF"/>
                </a:solidFill>
                <a:latin typeface="Arial" panose="020B0604020202020204" pitchFamily="34" charset="0"/>
                <a:cs typeface="Arial" panose="020B0604020202020204" pitchFamily="34" charset="0"/>
              </a:rPr>
              <a:t>Early Warning System </a:t>
            </a:r>
            <a:endParaRPr lang="en-US" b="1" i="1" dirty="0">
              <a:solidFill>
                <a:srgbClr val="0000FF"/>
              </a:solidFill>
              <a:latin typeface="Arial" panose="020B0604020202020204" pitchFamily="34" charset="0"/>
              <a:cs typeface="Arial" panose="020B0604020202020204" pitchFamily="34" charset="0"/>
            </a:endParaRPr>
          </a:p>
        </p:txBody>
      </p:sp>
      <p:sp>
        <p:nvSpPr>
          <p:cNvPr id="18" name="Pięciokąt 17"/>
          <p:cNvSpPr/>
          <p:nvPr/>
        </p:nvSpPr>
        <p:spPr>
          <a:xfrm>
            <a:off x="246063" y="1700809"/>
            <a:ext cx="1373609" cy="576064"/>
          </a:xfrm>
          <a:prstGeom prst="homePlate">
            <a:avLst>
              <a:gd name="adj" fmla="val 34000"/>
            </a:avLst>
          </a:prstGeom>
          <a:solidFill>
            <a:srgbClr val="2948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700" b="1" dirty="0" smtClean="0">
                <a:solidFill>
                  <a:prstClr val="white"/>
                </a:solidFill>
                <a:latin typeface="Arial" panose="020B0604020202020204" pitchFamily="34" charset="0"/>
                <a:cs typeface="Arial" panose="020B0604020202020204" pitchFamily="34" charset="0"/>
              </a:rPr>
              <a:t>2009/2010</a:t>
            </a:r>
            <a:endParaRPr lang="en-US" sz="1700" b="1" dirty="0">
              <a:solidFill>
                <a:prstClr val="white"/>
              </a:solidFill>
              <a:latin typeface="Arial" panose="020B0604020202020204" pitchFamily="34" charset="0"/>
              <a:cs typeface="Arial" panose="020B0604020202020204" pitchFamily="34" charset="0"/>
            </a:endParaRPr>
          </a:p>
        </p:txBody>
      </p:sp>
      <p:sp>
        <p:nvSpPr>
          <p:cNvPr id="27" name="Pięciokąt 26"/>
          <p:cNvSpPr/>
          <p:nvPr/>
        </p:nvSpPr>
        <p:spPr>
          <a:xfrm>
            <a:off x="323528" y="2576607"/>
            <a:ext cx="1296144" cy="922662"/>
          </a:xfrm>
          <a:prstGeom prst="homePlate">
            <a:avLst>
              <a:gd name="adj" fmla="val 32295"/>
            </a:avLst>
          </a:prstGeom>
          <a:solidFill>
            <a:srgbClr val="5A607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900" b="1" dirty="0" smtClean="0">
                <a:solidFill>
                  <a:prstClr val="white"/>
                </a:solidFill>
                <a:latin typeface="Arial Narrow" panose="020B0606020202030204" pitchFamily="34" charset="0"/>
                <a:cs typeface="Arial" panose="020B0604020202020204" pitchFamily="34" charset="0"/>
              </a:rPr>
              <a:t>Complex</a:t>
            </a:r>
            <a:endParaRPr lang="en-US" sz="1900" b="1" dirty="0">
              <a:solidFill>
                <a:prstClr val="white"/>
              </a:solidFill>
              <a:latin typeface="Arial Narrow" panose="020B0606020202030204" pitchFamily="34" charset="0"/>
              <a:cs typeface="Arial" panose="020B0604020202020204" pitchFamily="34" charset="0"/>
            </a:endParaRPr>
          </a:p>
        </p:txBody>
      </p:sp>
      <p:sp>
        <p:nvSpPr>
          <p:cNvPr id="29" name="Rectangle 9"/>
          <p:cNvSpPr>
            <a:spLocks noChangeArrowheads="1"/>
          </p:cNvSpPr>
          <p:nvPr/>
        </p:nvSpPr>
        <p:spPr bwMode="auto">
          <a:xfrm>
            <a:off x="4139952" y="2708921"/>
            <a:ext cx="1223963" cy="648071"/>
          </a:xfrm>
          <a:prstGeom prst="rect">
            <a:avLst/>
          </a:prstGeom>
          <a:solidFill>
            <a:srgbClr val="008000"/>
          </a:solidFill>
          <a:ln w="190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en-US" altLang="pl-PL" sz="1400" b="1" dirty="0" smtClean="0">
                <a:solidFill>
                  <a:srgbClr val="FFFFFF"/>
                </a:solidFill>
                <a:cs typeface="Arial" charset="0"/>
              </a:rPr>
              <a:t>Efficiency</a:t>
            </a:r>
            <a:endParaRPr lang="en-US" altLang="pl-PL" sz="1400" b="1" dirty="0">
              <a:solidFill>
                <a:srgbClr val="FFFFFF"/>
              </a:solidFill>
              <a:cs typeface="Arial" charset="0"/>
            </a:endParaRPr>
          </a:p>
        </p:txBody>
      </p:sp>
      <p:sp>
        <p:nvSpPr>
          <p:cNvPr id="30" name="Rectangle 9"/>
          <p:cNvSpPr>
            <a:spLocks noChangeArrowheads="1"/>
          </p:cNvSpPr>
          <p:nvPr/>
        </p:nvSpPr>
        <p:spPr bwMode="auto">
          <a:xfrm>
            <a:off x="7308304" y="2708920"/>
            <a:ext cx="1223963" cy="648072"/>
          </a:xfrm>
          <a:prstGeom prst="rect">
            <a:avLst/>
          </a:prstGeom>
          <a:solidFill>
            <a:srgbClr val="99CCFF"/>
          </a:solidFill>
          <a:ln w="190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en-US" altLang="pl-PL" sz="1400" b="1" dirty="0" smtClean="0">
                <a:solidFill>
                  <a:srgbClr val="000000"/>
                </a:solidFill>
                <a:cs typeface="Arial" charset="0"/>
              </a:rPr>
              <a:t>Capital adequacy</a:t>
            </a:r>
            <a:endParaRPr lang="en-US" altLang="pl-PL" sz="1400" b="1" dirty="0">
              <a:solidFill>
                <a:srgbClr val="000000"/>
              </a:solidFill>
              <a:cs typeface="Arial" charset="0"/>
            </a:endParaRPr>
          </a:p>
        </p:txBody>
      </p:sp>
      <p:sp>
        <p:nvSpPr>
          <p:cNvPr id="31" name="Rectangle 9"/>
          <p:cNvSpPr>
            <a:spLocks noChangeArrowheads="1"/>
          </p:cNvSpPr>
          <p:nvPr/>
        </p:nvSpPr>
        <p:spPr bwMode="auto">
          <a:xfrm>
            <a:off x="5724128" y="2708922"/>
            <a:ext cx="1223963" cy="648070"/>
          </a:xfrm>
          <a:prstGeom prst="rect">
            <a:avLst/>
          </a:prstGeom>
          <a:solidFill>
            <a:srgbClr val="FFCC00"/>
          </a:solidFill>
          <a:ln w="190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en-US" altLang="pl-PL" sz="1400" b="1" dirty="0" smtClean="0">
                <a:solidFill>
                  <a:srgbClr val="000000"/>
                </a:solidFill>
                <a:cs typeface="Arial" charset="0"/>
              </a:rPr>
              <a:t>Credit risk</a:t>
            </a:r>
            <a:endParaRPr lang="en-US" altLang="pl-PL" sz="1400" b="1" dirty="0">
              <a:solidFill>
                <a:srgbClr val="000000"/>
              </a:solidFill>
              <a:cs typeface="Arial" charset="0"/>
            </a:endParaRPr>
          </a:p>
        </p:txBody>
      </p:sp>
      <p:sp>
        <p:nvSpPr>
          <p:cNvPr id="28" name="Strzałka w prawo 27"/>
          <p:cNvSpPr/>
          <p:nvPr/>
        </p:nvSpPr>
        <p:spPr>
          <a:xfrm>
            <a:off x="3491880" y="3969060"/>
            <a:ext cx="360040" cy="324036"/>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3" name="pole tekstowe 32"/>
          <p:cNvSpPr txBox="1"/>
          <p:nvPr/>
        </p:nvSpPr>
        <p:spPr>
          <a:xfrm>
            <a:off x="1619673" y="2710661"/>
            <a:ext cx="2052228" cy="646331"/>
          </a:xfrm>
          <a:prstGeom prst="rect">
            <a:avLst/>
          </a:prstGeom>
          <a:noFill/>
        </p:spPr>
        <p:txBody>
          <a:bodyPr wrap="square" rtlCol="0">
            <a:spAutoFit/>
          </a:bodyPr>
          <a:lstStyle/>
          <a:p>
            <a:pPr fontAlgn="base">
              <a:spcBef>
                <a:spcPct val="0"/>
              </a:spcBef>
              <a:spcAft>
                <a:spcPct val="0"/>
              </a:spcAft>
            </a:pPr>
            <a:r>
              <a:rPr lang="en-US" b="1" dirty="0" smtClean="0">
                <a:solidFill>
                  <a:prstClr val="black"/>
                </a:solidFill>
                <a:latin typeface="Arial" charset="0"/>
                <a:cs typeface="Arial" charset="0"/>
              </a:rPr>
              <a:t>Considers wide range of  areas</a:t>
            </a:r>
            <a:endParaRPr lang="en-US" b="1" dirty="0">
              <a:solidFill>
                <a:prstClr val="black"/>
              </a:solidFill>
              <a:latin typeface="Arial" charset="0"/>
              <a:cs typeface="Arial" charset="0"/>
            </a:endParaRPr>
          </a:p>
        </p:txBody>
      </p:sp>
      <p:sp>
        <p:nvSpPr>
          <p:cNvPr id="36" name="Pięciokąt 35"/>
          <p:cNvSpPr/>
          <p:nvPr/>
        </p:nvSpPr>
        <p:spPr>
          <a:xfrm>
            <a:off x="323528" y="3573016"/>
            <a:ext cx="1296144" cy="1080120"/>
          </a:xfrm>
          <a:prstGeom prst="homePlate">
            <a:avLst>
              <a:gd name="adj" fmla="val 24359"/>
            </a:avLst>
          </a:prstGeom>
          <a:solidFill>
            <a:srgbClr val="5A607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Detailed</a:t>
            </a:r>
            <a:endParaRPr lang="en-US" b="1" dirty="0">
              <a:solidFill>
                <a:prstClr val="white"/>
              </a:solidFill>
              <a:latin typeface="Arial" panose="020B0604020202020204" pitchFamily="34" charset="0"/>
              <a:cs typeface="Arial" panose="020B0604020202020204" pitchFamily="34" charset="0"/>
            </a:endParaRPr>
          </a:p>
        </p:txBody>
      </p:sp>
      <p:sp>
        <p:nvSpPr>
          <p:cNvPr id="41" name="pole tekstowe 40"/>
          <p:cNvSpPr txBox="1"/>
          <p:nvPr/>
        </p:nvSpPr>
        <p:spPr>
          <a:xfrm>
            <a:off x="1619673" y="3657798"/>
            <a:ext cx="1872208" cy="923330"/>
          </a:xfrm>
          <a:prstGeom prst="rect">
            <a:avLst/>
          </a:prstGeom>
          <a:noFill/>
        </p:spPr>
        <p:txBody>
          <a:bodyPr wrap="square" rtlCol="0">
            <a:spAutoFit/>
          </a:bodyPr>
          <a:lstStyle/>
          <a:p>
            <a:pPr fontAlgn="base">
              <a:spcBef>
                <a:spcPct val="0"/>
              </a:spcBef>
              <a:spcAft>
                <a:spcPct val="0"/>
              </a:spcAft>
            </a:pPr>
            <a:r>
              <a:rPr lang="en-US" b="1" dirty="0" smtClean="0">
                <a:solidFill>
                  <a:prstClr val="black"/>
                </a:solidFill>
                <a:latin typeface="Arial" charset="0"/>
                <a:cs typeface="Arial" charset="0"/>
              </a:rPr>
              <a:t>Sufficient set of indicators for each area</a:t>
            </a:r>
            <a:endParaRPr lang="en-US" b="1" dirty="0">
              <a:solidFill>
                <a:prstClr val="black"/>
              </a:solidFill>
              <a:latin typeface="Arial" charset="0"/>
              <a:cs typeface="Arial" charset="0"/>
            </a:endParaRPr>
          </a:p>
        </p:txBody>
      </p:sp>
      <p:sp>
        <p:nvSpPr>
          <p:cNvPr id="52" name="Oval 22"/>
          <p:cNvSpPr>
            <a:spLocks noChangeArrowheads="1"/>
          </p:cNvSpPr>
          <p:nvPr/>
        </p:nvSpPr>
        <p:spPr bwMode="auto">
          <a:xfrm>
            <a:off x="4007519" y="3730363"/>
            <a:ext cx="578916" cy="562733"/>
          </a:xfrm>
          <a:prstGeom prst="ellipse">
            <a:avLst/>
          </a:prstGeom>
          <a:solidFill>
            <a:srgbClr val="FF9933">
              <a:alpha val="89412"/>
            </a:srgbClr>
          </a:solidFill>
          <a:ln w="19050">
            <a:solidFill>
              <a:schemeClr val="bg1"/>
            </a:solidFill>
            <a:round/>
            <a:headEnd/>
            <a:tailEnd/>
          </a:ln>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en-US" altLang="pl-PL" sz="1600" b="1" dirty="0" smtClean="0">
                <a:solidFill>
                  <a:srgbClr val="000000"/>
                </a:solidFill>
                <a:cs typeface="Arial" charset="0"/>
              </a:rPr>
              <a:t>CI</a:t>
            </a:r>
            <a:endParaRPr lang="en-US" altLang="pl-PL" sz="1600" b="1" dirty="0">
              <a:solidFill>
                <a:srgbClr val="000000"/>
              </a:solidFill>
              <a:cs typeface="Arial" charset="0"/>
            </a:endParaRPr>
          </a:p>
        </p:txBody>
      </p:sp>
      <p:sp>
        <p:nvSpPr>
          <p:cNvPr id="53" name="AutoShape 23"/>
          <p:cNvSpPr>
            <a:spLocks noChangeArrowheads="1"/>
          </p:cNvSpPr>
          <p:nvPr/>
        </p:nvSpPr>
        <p:spPr bwMode="auto">
          <a:xfrm rot="2657843">
            <a:off x="4599643" y="3861941"/>
            <a:ext cx="287337" cy="287338"/>
          </a:xfrm>
          <a:prstGeom prst="plus">
            <a:avLst>
              <a:gd name="adj" fmla="val 43833"/>
            </a:avLst>
          </a:prstGeom>
          <a:solidFill>
            <a:srgbClr val="FFCC00">
              <a:alpha val="89803"/>
            </a:srgbClr>
          </a:solidFill>
          <a:ln w="158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pl-PL" sz="1600" b="1" dirty="0">
              <a:solidFill>
                <a:srgbClr val="000000"/>
              </a:solidFill>
              <a:latin typeface="Arial" charset="0"/>
              <a:cs typeface="Arial" charset="0"/>
            </a:endParaRPr>
          </a:p>
        </p:txBody>
      </p:sp>
      <p:sp>
        <p:nvSpPr>
          <p:cNvPr id="55" name="Rectangle 27"/>
          <p:cNvSpPr>
            <a:spLocks noChangeArrowheads="1"/>
          </p:cNvSpPr>
          <p:nvPr/>
        </p:nvSpPr>
        <p:spPr bwMode="auto">
          <a:xfrm>
            <a:off x="7236296" y="4017900"/>
            <a:ext cx="288925" cy="36512"/>
          </a:xfrm>
          <a:prstGeom prst="rect">
            <a:avLst/>
          </a:prstGeom>
          <a:solidFill>
            <a:srgbClr val="FFCC00">
              <a:alpha val="89803"/>
            </a:srgbClr>
          </a:solidFill>
          <a:ln w="158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en-US" altLang="pl-PL" sz="1800" b="1" dirty="0">
              <a:solidFill>
                <a:srgbClr val="000000"/>
              </a:solidFill>
              <a:cs typeface="Arial" charset="0"/>
            </a:endParaRPr>
          </a:p>
        </p:txBody>
      </p:sp>
      <p:sp>
        <p:nvSpPr>
          <p:cNvPr id="56" name="Oval 29"/>
          <p:cNvSpPr>
            <a:spLocks noChangeArrowheads="1"/>
          </p:cNvSpPr>
          <p:nvPr/>
        </p:nvSpPr>
        <p:spPr bwMode="auto">
          <a:xfrm>
            <a:off x="6602659" y="3728776"/>
            <a:ext cx="589792" cy="564320"/>
          </a:xfrm>
          <a:prstGeom prst="ellipse">
            <a:avLst/>
          </a:prstGeom>
          <a:solidFill>
            <a:srgbClr val="FFD211">
              <a:alpha val="89412"/>
            </a:srgbClr>
          </a:solidFill>
          <a:ln w="19050">
            <a:solidFill>
              <a:schemeClr val="bg1"/>
            </a:solidFill>
            <a:round/>
            <a:headEnd/>
            <a:tailEnd/>
          </a:ln>
          <a:effectLst/>
        </p:spPr>
        <p:txBody>
          <a:bodyPr wrap="none" anchor="ctr"/>
          <a:lstStyle/>
          <a:p>
            <a:pPr fontAlgn="base">
              <a:spcBef>
                <a:spcPct val="0"/>
              </a:spcBef>
              <a:spcAft>
                <a:spcPct val="0"/>
              </a:spcAft>
            </a:pPr>
            <a:r>
              <a:rPr lang="en-US" altLang="pl-PL" sz="1600" b="1" dirty="0" smtClean="0">
                <a:solidFill>
                  <a:srgbClr val="000000"/>
                </a:solidFill>
                <a:latin typeface="Arial" charset="0"/>
                <a:cs typeface="Arial" charset="0"/>
              </a:rPr>
              <a:t>SI</a:t>
            </a:r>
            <a:r>
              <a:rPr lang="en-US" altLang="pl-PL" sz="1600" b="1" baseline="-20000" dirty="0" smtClean="0">
                <a:solidFill>
                  <a:srgbClr val="000000"/>
                </a:solidFill>
                <a:latin typeface="Arial" charset="0"/>
                <a:cs typeface="Arial" charset="0"/>
              </a:rPr>
              <a:t>3</a:t>
            </a:r>
            <a:endParaRPr lang="en-US" altLang="pl-PL" sz="1600" b="1" baseline="-20000" dirty="0">
              <a:solidFill>
                <a:srgbClr val="000000"/>
              </a:solidFill>
              <a:latin typeface="Arial" charset="0"/>
              <a:cs typeface="Arial" charset="0"/>
            </a:endParaRPr>
          </a:p>
        </p:txBody>
      </p:sp>
      <p:sp>
        <p:nvSpPr>
          <p:cNvPr id="57" name="Oval 30"/>
          <p:cNvSpPr>
            <a:spLocks noChangeArrowheads="1"/>
          </p:cNvSpPr>
          <p:nvPr/>
        </p:nvSpPr>
        <p:spPr bwMode="auto">
          <a:xfrm>
            <a:off x="5738563" y="3730363"/>
            <a:ext cx="591380" cy="562733"/>
          </a:xfrm>
          <a:prstGeom prst="ellipse">
            <a:avLst/>
          </a:prstGeom>
          <a:solidFill>
            <a:srgbClr val="FFD211">
              <a:alpha val="89412"/>
            </a:srgbClr>
          </a:solidFill>
          <a:ln w="19050">
            <a:solidFill>
              <a:schemeClr val="bg1"/>
            </a:solidFill>
            <a:round/>
            <a:headEnd/>
            <a:tailEnd/>
          </a:ln>
          <a:effectLst/>
        </p:spPr>
        <p:txBody>
          <a:bodyPr wrap="none" anchor="ctr"/>
          <a:lstStyle/>
          <a:p>
            <a:pPr fontAlgn="base">
              <a:spcBef>
                <a:spcPct val="0"/>
              </a:spcBef>
              <a:spcAft>
                <a:spcPct val="0"/>
              </a:spcAft>
            </a:pPr>
            <a:r>
              <a:rPr lang="en-US" altLang="pl-PL" sz="1600" b="1" dirty="0" smtClean="0">
                <a:solidFill>
                  <a:srgbClr val="000000"/>
                </a:solidFill>
                <a:latin typeface="Arial" charset="0"/>
                <a:cs typeface="Arial" charset="0"/>
              </a:rPr>
              <a:t>SI</a:t>
            </a:r>
            <a:r>
              <a:rPr lang="en-US" altLang="pl-PL" sz="1600" b="1" baseline="-20000" dirty="0" smtClean="0">
                <a:solidFill>
                  <a:srgbClr val="000000"/>
                </a:solidFill>
                <a:latin typeface="Arial" charset="0"/>
                <a:cs typeface="Arial" charset="0"/>
              </a:rPr>
              <a:t>2</a:t>
            </a:r>
            <a:endParaRPr lang="en-US" altLang="pl-PL" sz="1600" b="1" baseline="-20000" dirty="0">
              <a:solidFill>
                <a:srgbClr val="000000"/>
              </a:solidFill>
              <a:latin typeface="Arial" charset="0"/>
              <a:cs typeface="Arial" charset="0"/>
            </a:endParaRPr>
          </a:p>
        </p:txBody>
      </p:sp>
      <p:sp>
        <p:nvSpPr>
          <p:cNvPr id="58" name="Oval 31"/>
          <p:cNvSpPr>
            <a:spLocks noChangeArrowheads="1"/>
          </p:cNvSpPr>
          <p:nvPr/>
        </p:nvSpPr>
        <p:spPr bwMode="auto">
          <a:xfrm>
            <a:off x="4874467" y="3730363"/>
            <a:ext cx="578296" cy="562733"/>
          </a:xfrm>
          <a:prstGeom prst="ellipse">
            <a:avLst/>
          </a:prstGeom>
          <a:solidFill>
            <a:srgbClr val="FFD211">
              <a:alpha val="89412"/>
            </a:srgbClr>
          </a:solidFill>
          <a:ln w="19050">
            <a:solidFill>
              <a:schemeClr val="bg1"/>
            </a:solidFill>
            <a:round/>
            <a:headEnd/>
            <a:tailEnd/>
          </a:ln>
          <a:effec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r>
              <a:rPr lang="en-US" altLang="pl-PL" sz="1600" b="1" dirty="0" smtClean="0">
                <a:solidFill>
                  <a:srgbClr val="000000"/>
                </a:solidFill>
                <a:cs typeface="Arial" charset="0"/>
              </a:rPr>
              <a:t>SI</a:t>
            </a:r>
            <a:r>
              <a:rPr lang="en-US" altLang="pl-PL" sz="1600" b="1" baseline="-20000" dirty="0" smtClean="0">
                <a:solidFill>
                  <a:srgbClr val="000000"/>
                </a:solidFill>
                <a:cs typeface="Arial" charset="0"/>
              </a:rPr>
              <a:t>1</a:t>
            </a:r>
            <a:endParaRPr lang="en-US" altLang="pl-PL" sz="1600" b="1" baseline="-20000" dirty="0">
              <a:solidFill>
                <a:srgbClr val="000000"/>
              </a:solidFill>
              <a:cs typeface="Arial" charset="0"/>
            </a:endParaRPr>
          </a:p>
        </p:txBody>
      </p:sp>
      <p:sp>
        <p:nvSpPr>
          <p:cNvPr id="59" name="AutoShape 52"/>
          <p:cNvSpPr>
            <a:spLocks noChangeArrowheads="1"/>
          </p:cNvSpPr>
          <p:nvPr/>
        </p:nvSpPr>
        <p:spPr bwMode="auto">
          <a:xfrm rot="2657843">
            <a:off x="5449588" y="3861941"/>
            <a:ext cx="287337" cy="287338"/>
          </a:xfrm>
          <a:prstGeom prst="plus">
            <a:avLst>
              <a:gd name="adj" fmla="val 43833"/>
            </a:avLst>
          </a:prstGeom>
          <a:solidFill>
            <a:srgbClr val="FFCC00">
              <a:alpha val="89803"/>
            </a:srgbClr>
          </a:solidFill>
          <a:ln w="158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ltLang="pl-PL" sz="1600" b="1" dirty="0">
              <a:solidFill>
                <a:srgbClr val="000000"/>
              </a:solidFill>
              <a:latin typeface="Arial" charset="0"/>
              <a:cs typeface="Arial" charset="0"/>
            </a:endParaRPr>
          </a:p>
        </p:txBody>
      </p:sp>
      <p:sp>
        <p:nvSpPr>
          <p:cNvPr id="60" name="AutoShape 53"/>
          <p:cNvSpPr>
            <a:spLocks noChangeArrowheads="1"/>
          </p:cNvSpPr>
          <p:nvPr/>
        </p:nvSpPr>
        <p:spPr bwMode="auto">
          <a:xfrm rot="2657843">
            <a:off x="6327834" y="3861941"/>
            <a:ext cx="287338" cy="287338"/>
          </a:xfrm>
          <a:prstGeom prst="plus">
            <a:avLst>
              <a:gd name="adj" fmla="val 43833"/>
            </a:avLst>
          </a:prstGeom>
          <a:solidFill>
            <a:srgbClr val="FFCC00">
              <a:alpha val="89803"/>
            </a:srgbClr>
          </a:solidFill>
          <a:ln w="158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en-US" altLang="pl-PL" sz="1600" b="1" dirty="0">
              <a:solidFill>
                <a:srgbClr val="000000"/>
              </a:solidFill>
              <a:cs typeface="Arial" charset="0"/>
            </a:endParaRPr>
          </a:p>
        </p:txBody>
      </p:sp>
      <p:sp>
        <p:nvSpPr>
          <p:cNvPr id="61" name="Oval 18"/>
          <p:cNvSpPr>
            <a:spLocks noChangeArrowheads="1"/>
          </p:cNvSpPr>
          <p:nvPr/>
        </p:nvSpPr>
        <p:spPr bwMode="auto">
          <a:xfrm>
            <a:off x="7610771" y="3728776"/>
            <a:ext cx="1065685" cy="564320"/>
          </a:xfrm>
          <a:prstGeom prst="hexagon">
            <a:avLst>
              <a:gd name="adj" fmla="val 40850"/>
              <a:gd name="vf" fmla="val 115470"/>
            </a:avLst>
          </a:prstGeom>
          <a:solidFill>
            <a:srgbClr val="FFCC00"/>
          </a:solidFill>
          <a:ln w="190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r>
              <a:rPr lang="en-US" altLang="pl-PL" sz="1400" b="1" dirty="0" smtClean="0">
                <a:solidFill>
                  <a:srgbClr val="000000"/>
                </a:solidFill>
                <a:cs typeface="Arial" charset="0"/>
              </a:rPr>
              <a:t>Credit </a:t>
            </a:r>
          </a:p>
          <a:p>
            <a:pPr algn="ctr" eaLnBrk="1" fontAlgn="base" hangingPunct="1">
              <a:spcBef>
                <a:spcPct val="0"/>
              </a:spcBef>
              <a:spcAft>
                <a:spcPct val="0"/>
              </a:spcAft>
              <a:buFontTx/>
              <a:buNone/>
            </a:pPr>
            <a:r>
              <a:rPr lang="en-US" altLang="pl-PL" sz="1400" b="1" dirty="0" smtClean="0">
                <a:solidFill>
                  <a:srgbClr val="000000"/>
                </a:solidFill>
                <a:cs typeface="Arial" charset="0"/>
              </a:rPr>
              <a:t>Risk</a:t>
            </a:r>
            <a:endParaRPr lang="en-US" altLang="pl-PL" sz="1400" b="1" dirty="0">
              <a:solidFill>
                <a:srgbClr val="000000"/>
              </a:solidFill>
              <a:cs typeface="Arial" charset="0"/>
            </a:endParaRPr>
          </a:p>
        </p:txBody>
      </p:sp>
      <p:sp>
        <p:nvSpPr>
          <p:cNvPr id="63" name="AutoShape 57"/>
          <p:cNvSpPr>
            <a:spLocks noChangeArrowheads="1"/>
          </p:cNvSpPr>
          <p:nvPr/>
        </p:nvSpPr>
        <p:spPr bwMode="auto">
          <a:xfrm rot="5400000">
            <a:off x="5453259" y="2925068"/>
            <a:ext cx="215900" cy="215900"/>
          </a:xfrm>
          <a:prstGeom prst="plus">
            <a:avLst>
              <a:gd name="adj" fmla="val 43833"/>
            </a:avLst>
          </a:prstGeom>
          <a:solidFill>
            <a:schemeClr val="tx1">
              <a:lumMod val="65000"/>
              <a:lumOff val="35000"/>
            </a:schemeClr>
          </a:solidFill>
          <a:ln w="12700">
            <a:solidFill>
              <a:schemeClr val="bg1"/>
            </a:solidFill>
            <a:miter lim="800000"/>
            <a:headEnd/>
            <a:tailEnd/>
          </a:ln>
          <a:effectLst/>
        </p:spPr>
        <p:txBody>
          <a:bodyPr rot="10800000" vert="eaVert" wrap="none" anchor="ctr"/>
          <a:lstStyle/>
          <a:p>
            <a:pPr fontAlgn="base">
              <a:spcBef>
                <a:spcPct val="0"/>
              </a:spcBef>
              <a:spcAft>
                <a:spcPct val="0"/>
              </a:spcAft>
              <a:defRPr/>
            </a:pPr>
            <a:endParaRPr lang="en-US" b="1" dirty="0">
              <a:solidFill>
                <a:prstClr val="black"/>
              </a:solidFill>
              <a:latin typeface="Arial" charset="0"/>
              <a:cs typeface="Arial" charset="0"/>
            </a:endParaRPr>
          </a:p>
        </p:txBody>
      </p:sp>
      <p:sp>
        <p:nvSpPr>
          <p:cNvPr id="64" name="AutoShape 57"/>
          <p:cNvSpPr>
            <a:spLocks noChangeArrowheads="1"/>
          </p:cNvSpPr>
          <p:nvPr/>
        </p:nvSpPr>
        <p:spPr bwMode="auto">
          <a:xfrm rot="5400000">
            <a:off x="7020396" y="2925068"/>
            <a:ext cx="215900" cy="215900"/>
          </a:xfrm>
          <a:prstGeom prst="plus">
            <a:avLst>
              <a:gd name="adj" fmla="val 43833"/>
            </a:avLst>
          </a:prstGeom>
          <a:solidFill>
            <a:schemeClr val="tx1">
              <a:lumMod val="65000"/>
              <a:lumOff val="35000"/>
            </a:schemeClr>
          </a:solidFill>
          <a:ln w="12700">
            <a:solidFill>
              <a:schemeClr val="bg1"/>
            </a:solidFill>
            <a:miter lim="800000"/>
            <a:headEnd/>
            <a:tailEnd/>
          </a:ln>
          <a:effectLst/>
        </p:spPr>
        <p:txBody>
          <a:bodyPr rot="10800000" vert="eaVert"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65" name="Strzałka w prawo 64"/>
          <p:cNvSpPr/>
          <p:nvPr/>
        </p:nvSpPr>
        <p:spPr>
          <a:xfrm>
            <a:off x="3563888" y="2888940"/>
            <a:ext cx="360040" cy="324036"/>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66" name="Rectangle 27"/>
          <p:cNvSpPr>
            <a:spLocks noChangeArrowheads="1"/>
          </p:cNvSpPr>
          <p:nvPr/>
        </p:nvSpPr>
        <p:spPr bwMode="auto">
          <a:xfrm>
            <a:off x="7236296" y="3944800"/>
            <a:ext cx="288925" cy="36512"/>
          </a:xfrm>
          <a:prstGeom prst="rect">
            <a:avLst/>
          </a:prstGeom>
          <a:solidFill>
            <a:srgbClr val="FFCC00">
              <a:alpha val="89803"/>
            </a:srgbClr>
          </a:solidFill>
          <a:ln w="158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en-US" altLang="pl-PL" sz="1800" b="1" dirty="0">
              <a:solidFill>
                <a:srgbClr val="000000"/>
              </a:solidFill>
              <a:cs typeface="Arial" charset="0"/>
            </a:endParaRPr>
          </a:p>
        </p:txBody>
      </p:sp>
      <p:sp>
        <p:nvSpPr>
          <p:cNvPr id="67" name="pole tekstowe 66"/>
          <p:cNvSpPr txBox="1"/>
          <p:nvPr/>
        </p:nvSpPr>
        <p:spPr>
          <a:xfrm>
            <a:off x="3527537" y="4376137"/>
            <a:ext cx="1476511" cy="276999"/>
          </a:xfrm>
          <a:prstGeom prst="rect">
            <a:avLst/>
          </a:prstGeom>
          <a:noFill/>
        </p:spPr>
        <p:txBody>
          <a:bodyPr wrap="square" rtlCol="0">
            <a:spAutoFit/>
          </a:bodyPr>
          <a:lstStyle/>
          <a:p>
            <a:pPr algn="ctr" fontAlgn="base">
              <a:spcBef>
                <a:spcPct val="0"/>
              </a:spcBef>
              <a:spcAft>
                <a:spcPct val="0"/>
              </a:spcAft>
            </a:pPr>
            <a:r>
              <a:rPr lang="en-US" sz="1200" b="1" i="1" dirty="0" smtClean="0">
                <a:solidFill>
                  <a:prstClr val="black">
                    <a:lumMod val="65000"/>
                    <a:lumOff val="35000"/>
                  </a:prstClr>
                </a:solidFill>
                <a:latin typeface="Arial" charset="0"/>
                <a:cs typeface="Arial" charset="0"/>
              </a:rPr>
              <a:t>Core indicator</a:t>
            </a:r>
            <a:endParaRPr lang="en-US" sz="1200" b="1" i="1" dirty="0">
              <a:solidFill>
                <a:prstClr val="black">
                  <a:lumMod val="65000"/>
                  <a:lumOff val="35000"/>
                </a:prstClr>
              </a:solidFill>
              <a:latin typeface="Arial" charset="0"/>
              <a:cs typeface="Arial" charset="0"/>
            </a:endParaRPr>
          </a:p>
        </p:txBody>
      </p:sp>
      <p:sp>
        <p:nvSpPr>
          <p:cNvPr id="69" name="pole tekstowe 68"/>
          <p:cNvSpPr txBox="1"/>
          <p:nvPr/>
        </p:nvSpPr>
        <p:spPr>
          <a:xfrm>
            <a:off x="5004048" y="4376137"/>
            <a:ext cx="2233141" cy="276999"/>
          </a:xfrm>
          <a:prstGeom prst="rect">
            <a:avLst/>
          </a:prstGeom>
          <a:noFill/>
        </p:spPr>
        <p:txBody>
          <a:bodyPr wrap="square" rtlCol="0">
            <a:spAutoFit/>
          </a:bodyPr>
          <a:lstStyle/>
          <a:p>
            <a:pPr algn="ctr" fontAlgn="base">
              <a:spcBef>
                <a:spcPct val="0"/>
              </a:spcBef>
              <a:spcAft>
                <a:spcPct val="0"/>
              </a:spcAft>
            </a:pPr>
            <a:r>
              <a:rPr lang="en-US" sz="1200" b="1" i="1" dirty="0" smtClean="0">
                <a:solidFill>
                  <a:prstClr val="black">
                    <a:lumMod val="65000"/>
                    <a:lumOff val="35000"/>
                  </a:prstClr>
                </a:solidFill>
                <a:latin typeface="Arial" charset="0"/>
                <a:cs typeface="Arial" charset="0"/>
              </a:rPr>
              <a:t>Supplementary indicators</a:t>
            </a:r>
            <a:endParaRPr lang="en-US" sz="1200" b="1" i="1" dirty="0">
              <a:solidFill>
                <a:prstClr val="black">
                  <a:lumMod val="65000"/>
                  <a:lumOff val="35000"/>
                </a:prstClr>
              </a:solidFill>
              <a:latin typeface="Arial" charset="0"/>
              <a:cs typeface="Arial" charset="0"/>
            </a:endParaRPr>
          </a:p>
        </p:txBody>
      </p:sp>
      <p:sp>
        <p:nvSpPr>
          <p:cNvPr id="68" name="Nawias klamrowy zamykający 67"/>
          <p:cNvSpPr/>
          <p:nvPr/>
        </p:nvSpPr>
        <p:spPr>
          <a:xfrm rot="5400000">
            <a:off x="5996873" y="3203952"/>
            <a:ext cx="73172" cy="2317984"/>
          </a:xfrm>
          <a:prstGeom prst="rightBrac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en-US" b="1" dirty="0">
              <a:solidFill>
                <a:prstClr val="black"/>
              </a:solidFill>
            </a:endParaRPr>
          </a:p>
        </p:txBody>
      </p:sp>
      <p:sp>
        <p:nvSpPr>
          <p:cNvPr id="71" name="Prostokąt 70"/>
          <p:cNvSpPr/>
          <p:nvPr/>
        </p:nvSpPr>
        <p:spPr>
          <a:xfrm>
            <a:off x="1187574" y="4725144"/>
            <a:ext cx="7561535" cy="864097"/>
          </a:xfrm>
          <a:prstGeom prst="rect">
            <a:avLst/>
          </a:prstGeom>
          <a:solidFill>
            <a:srgbClr val="C5D5E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rPr>
              <a:t>    </a:t>
            </a:r>
            <a:endParaRPr lang="en-US" b="1" dirty="0">
              <a:solidFill>
                <a:prstClr val="white"/>
              </a:solidFill>
            </a:endParaRPr>
          </a:p>
        </p:txBody>
      </p:sp>
      <p:sp>
        <p:nvSpPr>
          <p:cNvPr id="73" name="Pięciokąt 72"/>
          <p:cNvSpPr/>
          <p:nvPr/>
        </p:nvSpPr>
        <p:spPr>
          <a:xfrm>
            <a:off x="323528" y="4725144"/>
            <a:ext cx="1296144" cy="864098"/>
          </a:xfrm>
          <a:prstGeom prst="homePlate">
            <a:avLst>
              <a:gd name="adj" fmla="val 27886"/>
            </a:avLst>
          </a:prstGeom>
          <a:solidFill>
            <a:srgbClr val="5A607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Dynamic</a:t>
            </a:r>
            <a:endParaRPr lang="en-US" b="1" dirty="0">
              <a:solidFill>
                <a:prstClr val="white"/>
              </a:solidFill>
              <a:latin typeface="Arial" panose="020B0604020202020204" pitchFamily="34" charset="0"/>
              <a:cs typeface="Arial" panose="020B0604020202020204" pitchFamily="34" charset="0"/>
            </a:endParaRPr>
          </a:p>
        </p:txBody>
      </p:sp>
      <p:sp>
        <p:nvSpPr>
          <p:cNvPr id="70" name="Prostokąt 69"/>
          <p:cNvSpPr/>
          <p:nvPr/>
        </p:nvSpPr>
        <p:spPr>
          <a:xfrm>
            <a:off x="1760313" y="4834027"/>
            <a:ext cx="6372324" cy="646331"/>
          </a:xfrm>
          <a:prstGeom prst="rect">
            <a:avLst/>
          </a:prstGeom>
        </p:spPr>
        <p:txBody>
          <a:bodyPr wrap="square">
            <a:spAutoFit/>
          </a:bodyPr>
          <a:lstStyle/>
          <a:p>
            <a:pPr fontAlgn="base">
              <a:spcBef>
                <a:spcPts val="600"/>
              </a:spcBef>
              <a:spcAft>
                <a:spcPct val="0"/>
              </a:spcAft>
              <a:defRPr/>
            </a:pPr>
            <a:r>
              <a:rPr lang="en-US" b="1" dirty="0" smtClean="0">
                <a:solidFill>
                  <a:prstClr val="black"/>
                </a:solidFill>
                <a:latin typeface="Arial" charset="0"/>
                <a:cs typeface="Arial" charset="0"/>
              </a:rPr>
              <a:t>Consider</a:t>
            </a:r>
            <a:r>
              <a:rPr lang="pl-PL" b="1" dirty="0" smtClean="0">
                <a:solidFill>
                  <a:prstClr val="black"/>
                </a:solidFill>
                <a:latin typeface="Arial" charset="0"/>
                <a:cs typeface="Arial" charset="0"/>
              </a:rPr>
              <a:t>s</a:t>
            </a:r>
            <a:r>
              <a:rPr lang="en-US" b="1" dirty="0" smtClean="0">
                <a:solidFill>
                  <a:prstClr val="black"/>
                </a:solidFill>
                <a:latin typeface="Arial" charset="0"/>
                <a:cs typeface="Arial" charset="0"/>
              </a:rPr>
              <a:t> changes in the financial and economic situation of banks in 3- and 6-month trends</a:t>
            </a:r>
            <a:endParaRPr lang="en-US" b="1" dirty="0">
              <a:solidFill>
                <a:prstClr val="black"/>
              </a:solidFill>
              <a:latin typeface="Arial" charset="0"/>
              <a:cs typeface="Arial" charset="0"/>
            </a:endParaRPr>
          </a:p>
        </p:txBody>
      </p:sp>
      <p:pic>
        <p:nvPicPr>
          <p:cNvPr id="1026" name="Picture 2" descr="http://www.clker.com/cliparts/p/V/8/D/j/y/arrow-increase-m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9666" y="4780521"/>
            <a:ext cx="904615" cy="753342"/>
          </a:xfrm>
          <a:prstGeom prst="rect">
            <a:avLst/>
          </a:prstGeom>
          <a:noFill/>
          <a:extLst>
            <a:ext uri="{909E8E84-426E-40DD-AFC4-6F175D3DCCD1}">
              <a14:hiddenFill xmlns:a14="http://schemas.microsoft.com/office/drawing/2010/main">
                <a:solidFill>
                  <a:srgbClr val="FFFFFF"/>
                </a:solidFill>
              </a14:hiddenFill>
            </a:ext>
          </a:extLst>
        </p:spPr>
      </p:pic>
      <p:sp>
        <p:nvSpPr>
          <p:cNvPr id="92" name="Prostokąt 91"/>
          <p:cNvSpPr/>
          <p:nvPr/>
        </p:nvSpPr>
        <p:spPr>
          <a:xfrm>
            <a:off x="1187574" y="5661248"/>
            <a:ext cx="7561535" cy="864097"/>
          </a:xfrm>
          <a:prstGeom prst="rect">
            <a:avLst/>
          </a:prstGeom>
          <a:solidFill>
            <a:srgbClr val="C5D5E9"/>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rPr>
              <a:t>    </a:t>
            </a:r>
            <a:endParaRPr lang="en-US" b="1" dirty="0">
              <a:solidFill>
                <a:prstClr val="white"/>
              </a:solidFill>
            </a:endParaRPr>
          </a:p>
        </p:txBody>
      </p:sp>
      <p:sp>
        <p:nvSpPr>
          <p:cNvPr id="93" name="Pięciokąt 92"/>
          <p:cNvSpPr/>
          <p:nvPr/>
        </p:nvSpPr>
        <p:spPr>
          <a:xfrm>
            <a:off x="323528" y="5661248"/>
            <a:ext cx="1296144" cy="864098"/>
          </a:xfrm>
          <a:prstGeom prst="homePlate">
            <a:avLst>
              <a:gd name="adj" fmla="val 27886"/>
            </a:avLst>
          </a:prstGeom>
          <a:solidFill>
            <a:srgbClr val="5A607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b="1" dirty="0" smtClean="0">
                <a:solidFill>
                  <a:prstClr val="white"/>
                </a:solidFill>
                <a:latin typeface="Arial" panose="020B0604020202020204" pitchFamily="34" charset="0"/>
                <a:cs typeface="Arial" panose="020B0604020202020204" pitchFamily="34" charset="0"/>
              </a:rPr>
              <a:t>Flexible</a:t>
            </a:r>
            <a:endParaRPr lang="en-US" b="1" dirty="0">
              <a:solidFill>
                <a:prstClr val="white"/>
              </a:solidFill>
              <a:latin typeface="Arial" panose="020B0604020202020204" pitchFamily="34" charset="0"/>
              <a:cs typeface="Arial" panose="020B0604020202020204" pitchFamily="34" charset="0"/>
            </a:endParaRPr>
          </a:p>
        </p:txBody>
      </p:sp>
      <p:sp>
        <p:nvSpPr>
          <p:cNvPr id="94" name="Prostokąt 93"/>
          <p:cNvSpPr/>
          <p:nvPr/>
        </p:nvSpPr>
        <p:spPr>
          <a:xfrm>
            <a:off x="1760313" y="5770131"/>
            <a:ext cx="6372324" cy="646331"/>
          </a:xfrm>
          <a:prstGeom prst="rect">
            <a:avLst/>
          </a:prstGeom>
        </p:spPr>
        <p:txBody>
          <a:bodyPr wrap="square">
            <a:spAutoFit/>
          </a:bodyPr>
          <a:lstStyle/>
          <a:p>
            <a:pPr fontAlgn="base">
              <a:spcBef>
                <a:spcPts val="600"/>
              </a:spcBef>
              <a:spcAft>
                <a:spcPct val="0"/>
              </a:spcAft>
              <a:defRPr/>
            </a:pPr>
            <a:r>
              <a:rPr lang="en-US" b="1" dirty="0" smtClean="0">
                <a:solidFill>
                  <a:prstClr val="black"/>
                </a:solidFill>
                <a:latin typeface="Arial" charset="0"/>
                <a:cs typeface="Arial" charset="0"/>
              </a:rPr>
              <a:t>Qualitative indicators amended with qualitative assessments based on non-financial data</a:t>
            </a:r>
            <a:endParaRPr lang="en-US" b="1" dirty="0">
              <a:solidFill>
                <a:prstClr val="black"/>
              </a:solidFill>
              <a:latin typeface="Arial" charset="0"/>
              <a:cs typeface="Arial" charset="0"/>
            </a:endParaRPr>
          </a:p>
        </p:txBody>
      </p:sp>
    </p:spTree>
    <p:extLst>
      <p:ext uri="{BB962C8B-B14F-4D97-AF65-F5344CB8AC3E}">
        <p14:creationId xmlns:p14="http://schemas.microsoft.com/office/powerpoint/2010/main" val="1665748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Wykres 3"/>
          <p:cNvGraphicFramePr>
            <a:graphicFrameLocks/>
          </p:cNvGraphicFramePr>
          <p:nvPr>
            <p:extLst>
              <p:ext uri="{D42A27DB-BD31-4B8C-83A1-F6EECF244321}">
                <p14:modId xmlns:p14="http://schemas.microsoft.com/office/powerpoint/2010/main" val="1146201292"/>
              </p:ext>
            </p:extLst>
          </p:nvPr>
        </p:nvGraphicFramePr>
        <p:xfrm>
          <a:off x="909845" y="1772817"/>
          <a:ext cx="7087740" cy="3600400"/>
        </p:xfrm>
        <a:graphic>
          <a:graphicData uri="http://schemas.openxmlformats.org/drawingml/2006/chart">
            <c:chart xmlns:c="http://schemas.openxmlformats.org/drawingml/2006/chart" xmlns:r="http://schemas.openxmlformats.org/officeDocument/2006/relationships" r:id="rId2"/>
          </a:graphicData>
        </a:graphic>
      </p:graphicFrame>
      <p:grpSp>
        <p:nvGrpSpPr>
          <p:cNvPr id="6" name="Grupa 5"/>
          <p:cNvGrpSpPr/>
          <p:nvPr/>
        </p:nvGrpSpPr>
        <p:grpSpPr>
          <a:xfrm>
            <a:off x="250825" y="260350"/>
            <a:ext cx="8642350" cy="642938"/>
            <a:chOff x="250825" y="260350"/>
            <a:chExt cx="8642350" cy="642938"/>
          </a:xfrm>
        </p:grpSpPr>
        <p:sp>
          <p:nvSpPr>
            <p:cNvPr id="7"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8"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9"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Prostokąt 11"/>
          <p:cNvSpPr/>
          <p:nvPr/>
        </p:nvSpPr>
        <p:spPr>
          <a:xfrm>
            <a:off x="1187624" y="262389"/>
            <a:ext cx="6357738" cy="646331"/>
          </a:xfrm>
          <a:prstGeom prst="rect">
            <a:avLst/>
          </a:prstGeom>
        </p:spPr>
        <p:txBody>
          <a:bodyPr wrap="square">
            <a:spAutoFit/>
          </a:bodyPr>
          <a:lstStyle/>
          <a:p>
            <a:pPr algn="ctr" fontAlgn="base">
              <a:spcBef>
                <a:spcPct val="0"/>
              </a:spcBef>
              <a:spcAft>
                <a:spcPct val="0"/>
              </a:spcAft>
            </a:pPr>
            <a:r>
              <a:rPr lang="en-US" b="1" dirty="0" smtClean="0">
                <a:solidFill>
                  <a:srgbClr val="0000CC"/>
                </a:solidFill>
                <a:latin typeface="Arial" charset="0"/>
                <a:cs typeface="Arial" charset="0"/>
              </a:rPr>
              <a:t>Experience in restructuring measures</a:t>
            </a:r>
          </a:p>
          <a:p>
            <a:pPr algn="ctr" fontAlgn="base">
              <a:spcBef>
                <a:spcPct val="0"/>
              </a:spcBef>
              <a:spcAft>
                <a:spcPct val="0"/>
              </a:spcAft>
            </a:pPr>
            <a:r>
              <a:rPr lang="en-US" b="1" dirty="0" smtClean="0">
                <a:solidFill>
                  <a:prstClr val="black">
                    <a:lumMod val="65000"/>
                    <a:lumOff val="35000"/>
                  </a:prstClr>
                </a:solidFill>
                <a:latin typeface="Arial" charset="0"/>
                <a:cs typeface="Arial" charset="0"/>
              </a:rPr>
              <a:t>Loans disbursed from the Assistance Fund</a:t>
            </a:r>
            <a:endParaRPr lang="en-US" b="1" dirty="0">
              <a:solidFill>
                <a:prstClr val="black">
                  <a:lumMod val="65000"/>
                  <a:lumOff val="35000"/>
                </a:prstClr>
              </a:solidFill>
              <a:latin typeface="Arial" charset="0"/>
              <a:cs typeface="Arial" charset="0"/>
            </a:endParaRPr>
          </a:p>
        </p:txBody>
      </p:sp>
      <p:graphicFrame>
        <p:nvGraphicFramePr>
          <p:cNvPr id="15" name="Tabela 14"/>
          <p:cNvGraphicFramePr>
            <a:graphicFrameLocks noGrp="1"/>
          </p:cNvGraphicFramePr>
          <p:nvPr>
            <p:extLst>
              <p:ext uri="{D42A27DB-BD31-4B8C-83A1-F6EECF244321}">
                <p14:modId xmlns:p14="http://schemas.microsoft.com/office/powerpoint/2010/main" val="2344760421"/>
              </p:ext>
            </p:extLst>
          </p:nvPr>
        </p:nvGraphicFramePr>
        <p:xfrm>
          <a:off x="433537" y="5456262"/>
          <a:ext cx="8098903" cy="781050"/>
        </p:xfrm>
        <a:graphic>
          <a:graphicData uri="http://schemas.openxmlformats.org/drawingml/2006/table">
            <a:tbl>
              <a:tblPr/>
              <a:tblGrid>
                <a:gridCol w="5835397"/>
                <a:gridCol w="2263506"/>
              </a:tblGrid>
              <a:tr h="200025">
                <a:tc>
                  <a:txBody>
                    <a:bodyPr/>
                    <a:lstStyle/>
                    <a:p>
                      <a:pPr algn="l" fontAlgn="b"/>
                      <a:r>
                        <a:rPr lang="en-US" sz="1200" b="1" i="0" u="none" strike="noStrike" noProof="0" dirty="0" smtClean="0">
                          <a:effectLst/>
                          <a:latin typeface="Arial"/>
                        </a:rPr>
                        <a:t>  In the years 1996-2013 financial assistance extended by BFG was used for:</a:t>
                      </a:r>
                      <a:endParaRPr lang="en-US" sz="1200" b="1" i="0" u="none" strike="noStrike" noProof="0" dirty="0">
                        <a:effectLst/>
                        <a:latin typeface="Arial"/>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538DD5"/>
                    </a:solidFill>
                  </a:tcPr>
                </a:tc>
                <a:tc>
                  <a:txBody>
                    <a:bodyPr/>
                    <a:lstStyle/>
                    <a:p>
                      <a:pPr algn="l" fontAlgn="b"/>
                      <a:r>
                        <a:rPr lang="en-US" sz="1200" b="1" i="0" u="none" strike="noStrike" noProof="0" dirty="0" smtClean="0">
                          <a:effectLst/>
                          <a:latin typeface="Arial"/>
                        </a:rPr>
                        <a:t>  PLN 3,790,342.4 thousand </a:t>
                      </a:r>
                      <a:endParaRPr lang="en-US" sz="1200" b="1" i="0" u="none" strike="noStrike" noProof="0" dirty="0">
                        <a:effectLst/>
                        <a:latin typeface="Arial"/>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38DD5"/>
                    </a:solidFill>
                  </a:tcPr>
                </a:tc>
              </a:tr>
              <a:tr h="190500">
                <a:tc>
                  <a:txBody>
                    <a:bodyPr/>
                    <a:lstStyle/>
                    <a:p>
                      <a:pPr algn="l" fontAlgn="b"/>
                      <a:r>
                        <a:rPr lang="en-US" sz="1200" b="0" i="0" u="none" strike="noStrike" noProof="0" dirty="0" smtClean="0">
                          <a:effectLst/>
                          <a:latin typeface="Arial"/>
                        </a:rPr>
                        <a:t>  independent bank </a:t>
                      </a:r>
                      <a:r>
                        <a:rPr lang="pl-PL" sz="1200" b="0" i="0" u="none" strike="noStrike" noProof="0" dirty="0" err="1" smtClean="0">
                          <a:effectLst/>
                          <a:latin typeface="Arial"/>
                        </a:rPr>
                        <a:t>reorganization</a:t>
                      </a:r>
                      <a:r>
                        <a:rPr lang="pl-PL" sz="1200" b="0" i="0" u="none" strike="noStrike" noProof="0" dirty="0" smtClean="0">
                          <a:effectLst/>
                          <a:latin typeface="Arial"/>
                        </a:rPr>
                        <a:t> </a:t>
                      </a:r>
                      <a:r>
                        <a:rPr lang="en-US" sz="1200" b="0" i="0" u="none" strike="noStrike" noProof="0" dirty="0" smtClean="0">
                          <a:effectLst/>
                          <a:latin typeface="Arial"/>
                        </a:rPr>
                        <a:t>program proceedings </a:t>
                      </a:r>
                      <a:endParaRPr lang="en-US" sz="1200" b="0" i="0" u="none" strike="noStrike" noProof="0" dirty="0">
                        <a:effectLst/>
                        <a:latin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noProof="0" dirty="0" smtClean="0">
                          <a:effectLst/>
                          <a:latin typeface="Arial"/>
                        </a:rPr>
                        <a:t>  PLN 2,249,050.0 thousand</a:t>
                      </a:r>
                      <a:endParaRPr lang="en-US" sz="1200" b="0" i="0" u="none" strike="noStrike" noProof="0" dirty="0">
                        <a:effectLst/>
                        <a:latin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90500">
                <a:tc>
                  <a:txBody>
                    <a:bodyPr/>
                    <a:lstStyle/>
                    <a:p>
                      <a:pPr algn="l" fontAlgn="b"/>
                      <a:r>
                        <a:rPr lang="en-US" sz="1200" b="0" i="0" u="none" strike="noStrike" noProof="0" dirty="0" smtClean="0">
                          <a:effectLst/>
                          <a:latin typeface="Arial"/>
                        </a:rPr>
                        <a:t>  bank takeovers </a:t>
                      </a:r>
                      <a:endParaRPr lang="en-US" sz="1200" b="0" i="0" u="none" strike="noStrike" noProof="0" dirty="0">
                        <a:effectLst/>
                        <a:latin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DCE6F1"/>
                    </a:solidFill>
                  </a:tcPr>
                </a:tc>
                <a:tc>
                  <a:txBody>
                    <a:bodyPr/>
                    <a:lstStyle/>
                    <a:p>
                      <a:pPr algn="l" fontAlgn="b"/>
                      <a:r>
                        <a:rPr lang="en-US" sz="1200" b="0" i="0" u="none" strike="noStrike" noProof="0" dirty="0" smtClean="0">
                          <a:effectLst/>
                          <a:latin typeface="Arial"/>
                        </a:rPr>
                        <a:t>  PLN 1,306,292.4 thousand </a:t>
                      </a:r>
                      <a:endParaRPr lang="en-US" sz="1200" b="0" i="0" u="none" strike="noStrike" noProof="0" dirty="0">
                        <a:effectLst/>
                        <a:latin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DCE6F1"/>
                    </a:solidFill>
                  </a:tcPr>
                </a:tc>
              </a:tr>
              <a:tr h="200025">
                <a:tc>
                  <a:txBody>
                    <a:bodyPr/>
                    <a:lstStyle/>
                    <a:p>
                      <a:pPr algn="l" fontAlgn="b"/>
                      <a:r>
                        <a:rPr lang="en-US" sz="1200" b="0" i="0" u="none" strike="noStrike" noProof="0" dirty="0" smtClean="0">
                          <a:effectLst/>
                          <a:latin typeface="Arial"/>
                        </a:rPr>
                        <a:t>  purchase of shares of banks facing the threat of insolvency by new shareholders </a:t>
                      </a:r>
                      <a:endParaRPr lang="en-US" sz="1200" b="0" i="0" u="none" strike="noStrike" noProof="0" dirty="0">
                        <a:effectLst/>
                        <a:latin typeface="Arial"/>
                      </a:endParaRP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noProof="0" dirty="0" smtClean="0">
                          <a:effectLst/>
                          <a:latin typeface="Arial"/>
                        </a:rPr>
                        <a:t>  PLN 235,000.0 thousand</a:t>
                      </a:r>
                      <a:endParaRPr lang="en-US" sz="1200" b="0" i="0" u="none" strike="noStrike" noProof="0" dirty="0">
                        <a:effectLst/>
                        <a:latin typeface="Arial"/>
                      </a:endParaRP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16" name="Prostokąt 15"/>
          <p:cNvSpPr/>
          <p:nvPr/>
        </p:nvSpPr>
        <p:spPr>
          <a:xfrm>
            <a:off x="251520" y="980727"/>
            <a:ext cx="8712968" cy="792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400" b="1" dirty="0" smtClean="0">
                <a:solidFill>
                  <a:prstClr val="white"/>
                </a:solidFill>
                <a:latin typeface="Arial" panose="020B0604020202020204" pitchFamily="34" charset="0"/>
                <a:cs typeface="Arial" panose="020B0604020202020204" pitchFamily="34" charset="0"/>
              </a:rPr>
              <a:t>The financial assistance extended by BFG has yielded measurable financial results, has raised confidence in the banking sector, has assured broad access to banking services and has contributed to increasing banking sector stability. </a:t>
            </a:r>
            <a:endParaRPr lang="en-US" sz="1400" b="1" dirty="0">
              <a:solidFill>
                <a:prstClr val="white"/>
              </a:solidFill>
              <a:latin typeface="Arial" panose="020B0604020202020204" pitchFamily="34" charset="0"/>
              <a:cs typeface="Arial" panose="020B0604020202020204" pitchFamily="34" charset="0"/>
            </a:endParaRPr>
          </a:p>
        </p:txBody>
      </p:sp>
      <p:sp>
        <p:nvSpPr>
          <p:cNvPr id="17" name="Podtytuł 3"/>
          <p:cNvSpPr txBox="1">
            <a:spLocks/>
          </p:cNvSpPr>
          <p:nvPr/>
        </p:nvSpPr>
        <p:spPr bwMode="auto">
          <a:xfrm rot="16200000">
            <a:off x="7952246" y="4375457"/>
            <a:ext cx="1409700" cy="50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0"/>
              </a:spcAft>
              <a:buChar char="•"/>
              <a:defRPr sz="2400">
                <a:solidFill>
                  <a:srgbClr val="233893"/>
                </a:solidFill>
                <a:latin typeface="+mn-lt"/>
                <a:ea typeface="+mn-ea"/>
                <a:cs typeface="+mn-cs"/>
              </a:defRPr>
            </a:lvl1pPr>
            <a:lvl2pPr marL="571500" indent="-227013" algn="l" rtl="0" fontAlgn="base">
              <a:spcBef>
                <a:spcPct val="20000"/>
              </a:spcBef>
              <a:spcAft>
                <a:spcPct val="0"/>
              </a:spcAft>
              <a:buChar char="—"/>
              <a:defRPr sz="2200">
                <a:solidFill>
                  <a:srgbClr val="233893"/>
                </a:solidFill>
                <a:latin typeface="+mn-lt"/>
                <a:ea typeface="+mn-ea"/>
              </a:defRPr>
            </a:lvl2pPr>
            <a:lvl3pPr marL="914400" indent="-228600" algn="l" rtl="0" fontAlgn="base">
              <a:spcBef>
                <a:spcPct val="20000"/>
              </a:spcBef>
              <a:spcAft>
                <a:spcPct val="0"/>
              </a:spcAft>
              <a:buChar char="»"/>
              <a:defRPr sz="2000">
                <a:solidFill>
                  <a:srgbClr val="233893"/>
                </a:solidFill>
                <a:latin typeface="+mn-lt"/>
                <a:ea typeface="+mn-ea"/>
              </a:defRPr>
            </a:lvl3pPr>
            <a:lvl4pPr marL="1255713" indent="-227013" algn="l" rtl="0" fontAlgn="base">
              <a:spcBef>
                <a:spcPct val="20000"/>
              </a:spcBef>
              <a:spcAft>
                <a:spcPct val="0"/>
              </a:spcAft>
              <a:buChar char="&gt;"/>
              <a:defRPr>
                <a:solidFill>
                  <a:srgbClr val="233893"/>
                </a:solidFill>
                <a:latin typeface="+mn-lt"/>
                <a:ea typeface="+mn-ea"/>
              </a:defRPr>
            </a:lvl4pPr>
            <a:lvl5pPr marL="1598613" indent="-223838" algn="l" rtl="0" fontAlgn="base">
              <a:spcBef>
                <a:spcPct val="20000"/>
              </a:spcBef>
              <a:spcAft>
                <a:spcPct val="0"/>
              </a:spcAft>
              <a:buChar char="–"/>
              <a:defRPr sz="1600">
                <a:solidFill>
                  <a:srgbClr val="233893"/>
                </a:solidFill>
                <a:latin typeface="+mn-lt"/>
                <a:ea typeface="+mn-ea"/>
              </a:defRPr>
            </a:lvl5pPr>
            <a:lvl6pPr marL="2055813" indent="-223838" algn="l" rtl="0" fontAlgn="base">
              <a:spcBef>
                <a:spcPct val="20000"/>
              </a:spcBef>
              <a:spcAft>
                <a:spcPct val="0"/>
              </a:spcAft>
              <a:buChar char="–"/>
              <a:defRPr sz="1600">
                <a:solidFill>
                  <a:srgbClr val="233893"/>
                </a:solidFill>
                <a:latin typeface="+mn-lt"/>
                <a:ea typeface="+mn-ea"/>
              </a:defRPr>
            </a:lvl6pPr>
            <a:lvl7pPr marL="2513013" indent="-223838" algn="l" rtl="0" fontAlgn="base">
              <a:spcBef>
                <a:spcPct val="20000"/>
              </a:spcBef>
              <a:spcAft>
                <a:spcPct val="0"/>
              </a:spcAft>
              <a:buChar char="–"/>
              <a:defRPr sz="1600">
                <a:solidFill>
                  <a:srgbClr val="233893"/>
                </a:solidFill>
                <a:latin typeface="+mn-lt"/>
                <a:ea typeface="+mn-ea"/>
              </a:defRPr>
            </a:lvl7pPr>
            <a:lvl8pPr marL="2970213" indent="-223838" algn="l" rtl="0" fontAlgn="base">
              <a:spcBef>
                <a:spcPct val="20000"/>
              </a:spcBef>
              <a:spcAft>
                <a:spcPct val="0"/>
              </a:spcAft>
              <a:buChar char="–"/>
              <a:defRPr sz="1600">
                <a:solidFill>
                  <a:srgbClr val="233893"/>
                </a:solidFill>
                <a:latin typeface="+mn-lt"/>
                <a:ea typeface="+mn-ea"/>
              </a:defRPr>
            </a:lvl8pPr>
            <a:lvl9pPr marL="3427413" indent="-223838" algn="l" rtl="0" fontAlgn="base">
              <a:spcBef>
                <a:spcPct val="20000"/>
              </a:spcBef>
              <a:spcAft>
                <a:spcPct val="0"/>
              </a:spcAft>
              <a:buChar char="–"/>
              <a:defRPr sz="1600">
                <a:solidFill>
                  <a:srgbClr val="233893"/>
                </a:solidFill>
                <a:latin typeface="+mn-lt"/>
                <a:ea typeface="+mn-ea"/>
              </a:defRPr>
            </a:lvl9pPr>
          </a:lstStyle>
          <a:p>
            <a:pPr marL="0" indent="0">
              <a:buFontTx/>
              <a:buNone/>
            </a:pPr>
            <a:r>
              <a:rPr lang="en-US" sz="1100" b="1" i="1" kern="0" dirty="0" smtClean="0">
                <a:solidFill>
                  <a:prstClr val="black"/>
                </a:solidFill>
                <a:latin typeface="Arial" panose="020B0604020202020204" pitchFamily="34" charset="0"/>
                <a:cs typeface="Arial" panose="020B0604020202020204" pitchFamily="34" charset="0"/>
              </a:rPr>
              <a:t>Source: BFG data</a:t>
            </a:r>
            <a:endParaRPr lang="en-US" sz="1100" b="1" i="1" kern="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678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rostokąt 20"/>
          <p:cNvSpPr/>
          <p:nvPr/>
        </p:nvSpPr>
        <p:spPr>
          <a:xfrm>
            <a:off x="246063" y="2789312"/>
            <a:ext cx="8642350" cy="3375992"/>
          </a:xfrm>
          <a:prstGeom prst="rect">
            <a:avLst/>
          </a:prstGeom>
          <a:solidFill>
            <a:schemeClr val="accent1">
              <a:lumMod val="20000"/>
              <a:lumOff val="80000"/>
            </a:schemeClr>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000"/>
              </a:lnSpc>
              <a:spcBef>
                <a:spcPct val="0"/>
              </a:spcBef>
              <a:spcAft>
                <a:spcPct val="0"/>
              </a:spcAft>
            </a:pPr>
            <a:r>
              <a:rPr lang="en-US" b="1" i="1" dirty="0" smtClean="0">
                <a:solidFill>
                  <a:prstClr val="white"/>
                </a:solidFill>
                <a:latin typeface="Arial" panose="020B0604020202020204" pitchFamily="34" charset="0"/>
                <a:cs typeface="Arial" panose="020B0604020202020204" pitchFamily="34" charset="0"/>
              </a:rPr>
              <a:t>                           </a:t>
            </a:r>
            <a:endParaRPr lang="en-US" b="1" i="1" dirty="0">
              <a:solidFill>
                <a:prstClr val="white"/>
              </a:solidFill>
              <a:latin typeface="Arial" panose="020B0604020202020204" pitchFamily="34" charset="0"/>
              <a:cs typeface="Arial" panose="020B0604020202020204" pitchFamily="34" charset="0"/>
            </a:endParaRPr>
          </a:p>
        </p:txBody>
      </p:sp>
      <p:sp>
        <p:nvSpPr>
          <p:cNvPr id="17" name="Prostokąt 16"/>
          <p:cNvSpPr/>
          <p:nvPr/>
        </p:nvSpPr>
        <p:spPr>
          <a:xfrm>
            <a:off x="234549" y="1861617"/>
            <a:ext cx="8642350" cy="775295"/>
          </a:xfrm>
          <a:prstGeom prst="rect">
            <a:avLst/>
          </a:prstGeom>
          <a:solidFill>
            <a:schemeClr val="accent1">
              <a:lumMod val="75000"/>
            </a:schemeClr>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000"/>
              </a:lnSpc>
              <a:spcBef>
                <a:spcPct val="0"/>
              </a:spcBef>
              <a:spcAft>
                <a:spcPct val="0"/>
              </a:spcAft>
            </a:pPr>
            <a:r>
              <a:rPr lang="en-US" b="1" i="1" dirty="0" smtClean="0">
                <a:solidFill>
                  <a:prstClr val="white"/>
                </a:solidFill>
                <a:latin typeface="Arial" panose="020B0604020202020204" pitchFamily="34" charset="0"/>
                <a:cs typeface="Arial" panose="020B0604020202020204" pitchFamily="34" charset="0"/>
              </a:rPr>
              <a:t>                           </a:t>
            </a:r>
            <a:endParaRPr lang="en-US" b="1" i="1" dirty="0">
              <a:solidFill>
                <a:prstClr val="white"/>
              </a:solidFill>
              <a:latin typeface="Arial" panose="020B0604020202020204" pitchFamily="34" charset="0"/>
              <a:cs typeface="Arial" panose="020B0604020202020204" pitchFamily="34" charset="0"/>
            </a:endParaRPr>
          </a:p>
        </p:txBody>
      </p:sp>
      <p:sp>
        <p:nvSpPr>
          <p:cNvPr id="3" name="Rectangle 11"/>
          <p:cNvSpPr>
            <a:spLocks noChangeArrowheads="1"/>
          </p:cNvSpPr>
          <p:nvPr/>
        </p:nvSpPr>
        <p:spPr bwMode="auto">
          <a:xfrm>
            <a:off x="250825" y="18864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r>
              <a:rPr lang="en-US" altLang="pl-PL" b="1" dirty="0" smtClean="0">
                <a:solidFill>
                  <a:srgbClr val="3333CC"/>
                </a:solidFill>
                <a:latin typeface="Arial" charset="0"/>
                <a:cs typeface="Arial" charset="0"/>
              </a:rPr>
              <a:t>BFG compliance with </a:t>
            </a:r>
            <a:r>
              <a:rPr lang="pl-PL" altLang="pl-PL" b="1" dirty="0" smtClean="0">
                <a:solidFill>
                  <a:srgbClr val="3333CC"/>
                </a:solidFill>
                <a:latin typeface="Arial" charset="0"/>
                <a:cs typeface="Arial" charset="0"/>
              </a:rPr>
              <a:t>the </a:t>
            </a:r>
            <a:r>
              <a:rPr lang="en-US" altLang="pl-PL" b="1" dirty="0" smtClean="0">
                <a:solidFill>
                  <a:srgbClr val="3333CC"/>
                </a:solidFill>
                <a:latin typeface="Arial" charset="0"/>
                <a:cs typeface="Arial" charset="0"/>
              </a:rPr>
              <a:t>Core Principles</a:t>
            </a:r>
            <a:endParaRPr lang="en-US" altLang="pl-PL" b="1" dirty="0">
              <a:solidFill>
                <a:srgbClr val="3333CC"/>
              </a:solidFill>
              <a:latin typeface="Arial" charset="0"/>
              <a:cs typeface="Arial" charset="0"/>
            </a:endParaRPr>
          </a:p>
        </p:txBody>
      </p:sp>
      <p:sp>
        <p:nvSpPr>
          <p:cNvPr id="4" name="Line 12"/>
          <p:cNvSpPr>
            <a:spLocks noChangeShapeType="1"/>
          </p:cNvSpPr>
          <p:nvPr/>
        </p:nvSpPr>
        <p:spPr bwMode="auto">
          <a:xfrm>
            <a:off x="250825" y="79982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18864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244203"/>
            <a:ext cx="503238" cy="487362"/>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22" name="pole tekstowe 21"/>
          <p:cNvSpPr txBox="1"/>
          <p:nvPr/>
        </p:nvSpPr>
        <p:spPr>
          <a:xfrm>
            <a:off x="4488091" y="1101922"/>
            <a:ext cx="144016" cy="184666"/>
          </a:xfrm>
          <a:prstGeom prst="rect">
            <a:avLst/>
          </a:prstGeom>
          <a:solidFill>
            <a:schemeClr val="bg1"/>
          </a:solidFill>
          <a:ln>
            <a:solidFill>
              <a:schemeClr val="bg1"/>
            </a:solidFill>
          </a:ln>
        </p:spPr>
        <p:txBody>
          <a:bodyPr wrap="square" rtlCol="0">
            <a:spAutoFit/>
          </a:bodyPr>
          <a:lstStyle/>
          <a:p>
            <a:pPr fontAlgn="base">
              <a:spcBef>
                <a:spcPct val="0"/>
              </a:spcBef>
              <a:spcAft>
                <a:spcPct val="0"/>
              </a:spcAft>
            </a:pPr>
            <a:endParaRPr lang="en-US" sz="600" b="1" dirty="0">
              <a:solidFill>
                <a:prstClr val="black"/>
              </a:solidFill>
              <a:latin typeface="Arial" charset="0"/>
              <a:cs typeface="Arial" charset="0"/>
            </a:endParaRPr>
          </a:p>
        </p:txBody>
      </p:sp>
      <p:sp>
        <p:nvSpPr>
          <p:cNvPr id="10" name="Prostokąt 9"/>
          <p:cNvSpPr/>
          <p:nvPr/>
        </p:nvSpPr>
        <p:spPr>
          <a:xfrm>
            <a:off x="250824" y="1058417"/>
            <a:ext cx="8642350" cy="570383"/>
          </a:xfrm>
          <a:prstGeom prst="rect">
            <a:avLst/>
          </a:prstGeom>
          <a:solidFill>
            <a:schemeClr val="tx2">
              <a:lumMod val="75000"/>
            </a:schemeClr>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000"/>
              </a:lnSpc>
              <a:spcBef>
                <a:spcPct val="0"/>
              </a:spcBef>
              <a:spcAft>
                <a:spcPct val="0"/>
              </a:spcAft>
            </a:pPr>
            <a:r>
              <a:rPr lang="en-US" b="1" i="1" dirty="0" smtClean="0">
                <a:solidFill>
                  <a:prstClr val="white"/>
                </a:solidFill>
                <a:latin typeface="Arial" panose="020B0604020202020204" pitchFamily="34" charset="0"/>
                <a:cs typeface="Arial" panose="020B0604020202020204" pitchFamily="34" charset="0"/>
              </a:rPr>
              <a:t>                           Core Principles for Effective Deposit Insurance Systems</a:t>
            </a:r>
            <a:endParaRPr lang="en-US" b="1" i="1" dirty="0">
              <a:solidFill>
                <a:prstClr val="white"/>
              </a:solidFill>
              <a:latin typeface="Arial" panose="020B0604020202020204" pitchFamily="34" charset="0"/>
              <a:cs typeface="Arial" panose="020B0604020202020204" pitchFamily="34" charset="0"/>
            </a:endParaRPr>
          </a:p>
        </p:txBody>
      </p:sp>
      <p:sp>
        <p:nvSpPr>
          <p:cNvPr id="7" name="Prostokąt 6"/>
          <p:cNvSpPr/>
          <p:nvPr/>
        </p:nvSpPr>
        <p:spPr>
          <a:xfrm>
            <a:off x="411742" y="2996952"/>
            <a:ext cx="7925808" cy="2616101"/>
          </a:xfrm>
          <a:prstGeom prst="rect">
            <a:avLst/>
          </a:prstGeom>
        </p:spPr>
        <p:txBody>
          <a:bodyPr wrap="square">
            <a:spAutoFit/>
          </a:bodyPr>
          <a:lstStyle/>
          <a:p>
            <a:pPr marL="180975" indent="-180975" algn="just">
              <a:spcAft>
                <a:spcPts val="1200"/>
              </a:spcAft>
              <a:buFont typeface="Arial" panose="020B0604020202020204" pitchFamily="34" charset="0"/>
              <a:buChar char="•"/>
              <a:defRPr/>
            </a:pPr>
            <a:r>
              <a:rPr lang="en-US" b="1" dirty="0" smtClean="0">
                <a:solidFill>
                  <a:prstClr val="black"/>
                </a:solidFill>
                <a:latin typeface="Arial" panose="020B0604020202020204" pitchFamily="34" charset="0"/>
                <a:ea typeface="Calibri"/>
                <a:cs typeface="Arial" panose="020B0604020202020204" pitchFamily="34" charset="0"/>
              </a:rPr>
              <a:t>In 2013 </a:t>
            </a:r>
            <a:r>
              <a:rPr lang="pl-PL" b="1" dirty="0" smtClean="0">
                <a:solidFill>
                  <a:prstClr val="black"/>
                </a:solidFill>
                <a:latin typeface="Arial" panose="020B0604020202020204" pitchFamily="34" charset="0"/>
                <a:ea typeface="Calibri"/>
                <a:cs typeface="Arial" panose="020B0604020202020204" pitchFamily="34" charset="0"/>
              </a:rPr>
              <a:t>a </a:t>
            </a:r>
            <a:r>
              <a:rPr lang="en-US" b="1" dirty="0" smtClean="0">
                <a:solidFill>
                  <a:prstClr val="black"/>
                </a:solidFill>
                <a:latin typeface="Arial" panose="020B0604020202020204" pitchFamily="34" charset="0"/>
                <a:ea typeface="Calibri"/>
                <a:cs typeface="Arial" panose="020B0604020202020204" pitchFamily="34" charset="0"/>
              </a:rPr>
              <a:t>detailed assessment of observance was conducted by a team of experts from the World Bank and the International Monetary Fund,</a:t>
            </a:r>
          </a:p>
          <a:p>
            <a:pPr marL="180975" indent="-180975" algn="just">
              <a:spcAft>
                <a:spcPts val="1200"/>
              </a:spcAft>
              <a:buFont typeface="Arial" panose="020B0604020202020204" pitchFamily="34" charset="0"/>
              <a:buChar char="•"/>
              <a:tabLst>
                <a:tab pos="540385" algn="l"/>
              </a:tabLst>
              <a:defRPr/>
            </a:pPr>
            <a:r>
              <a:rPr lang="en-US" b="1" dirty="0" smtClean="0">
                <a:solidFill>
                  <a:prstClr val="black"/>
                </a:solidFill>
                <a:latin typeface="Arial" panose="020B0604020202020204" pitchFamily="34" charset="0"/>
                <a:ea typeface="Calibri"/>
                <a:cs typeface="Arial" panose="020B0604020202020204" pitchFamily="34" charset="0"/>
              </a:rPr>
              <a:t>It was found that BFG is </a:t>
            </a:r>
            <a:r>
              <a:rPr lang="en-US" b="1" dirty="0" smtClean="0">
                <a:solidFill>
                  <a:srgbClr val="006600"/>
                </a:solidFill>
                <a:latin typeface="Arial" panose="020B0604020202020204" pitchFamily="34" charset="0"/>
                <a:ea typeface="Calibri"/>
                <a:cs typeface="Arial" panose="020B0604020202020204" pitchFamily="34" charset="0"/>
              </a:rPr>
              <a:t>Compliant or Largely Compliant with 16 out of 17 applicable Core Principles </a:t>
            </a:r>
            <a:r>
              <a:rPr lang="en-US" b="1" dirty="0" smtClean="0">
                <a:solidFill>
                  <a:prstClr val="black"/>
                </a:solidFill>
                <a:latin typeface="Arial" panose="020B0604020202020204" pitchFamily="34" charset="0"/>
                <a:ea typeface="Calibri"/>
                <a:cs typeface="Arial" panose="020B0604020202020204" pitchFamily="34" charset="0"/>
              </a:rPr>
              <a:t>and Materially Non-Compliant with only one Core Principle,</a:t>
            </a:r>
          </a:p>
          <a:p>
            <a:pPr marL="180975" indent="-180975">
              <a:spcAft>
                <a:spcPts val="1200"/>
              </a:spcAft>
              <a:buFont typeface="Arial" panose="020B0604020202020204" pitchFamily="34" charset="0"/>
              <a:buChar char="•"/>
              <a:tabLst>
                <a:tab pos="540385" algn="l"/>
              </a:tabLst>
              <a:defRPr/>
            </a:pPr>
            <a:r>
              <a:rPr lang="en-US" b="1" dirty="0" smtClean="0">
                <a:solidFill>
                  <a:prstClr val="black"/>
                </a:solidFill>
                <a:latin typeface="Arial" panose="020B0604020202020204" pitchFamily="34" charset="0"/>
                <a:ea typeface="Calibri"/>
                <a:cs typeface="Arial" panose="020B0604020202020204" pitchFamily="34" charset="0"/>
              </a:rPr>
              <a:t>The only one deficiency will be mitigated                                              by the new resolution law.</a:t>
            </a:r>
            <a:endParaRPr lang="en-US" b="1" dirty="0">
              <a:solidFill>
                <a:prstClr val="black"/>
              </a:solidFill>
              <a:latin typeface="Arial" panose="020B0604020202020204" pitchFamily="34" charset="0"/>
              <a:ea typeface="Calibri"/>
              <a:cs typeface="Arial" panose="020B0604020202020204" pitchFamily="34" charset="0"/>
            </a:endParaRPr>
          </a:p>
        </p:txBody>
      </p:sp>
      <p:sp>
        <p:nvSpPr>
          <p:cNvPr id="8" name="Prostokąt 7"/>
          <p:cNvSpPr/>
          <p:nvPr/>
        </p:nvSpPr>
        <p:spPr>
          <a:xfrm>
            <a:off x="325760" y="1916832"/>
            <a:ext cx="8459928" cy="646331"/>
          </a:xfrm>
          <a:prstGeom prst="rect">
            <a:avLst/>
          </a:prstGeom>
        </p:spPr>
        <p:txBody>
          <a:bodyPr wrap="square">
            <a:spAutoFit/>
          </a:bodyPr>
          <a:lstStyle/>
          <a:p>
            <a:pPr algn="ctr">
              <a:spcBef>
                <a:spcPts val="1200"/>
              </a:spcBef>
              <a:spcAft>
                <a:spcPts val="1200"/>
              </a:spcAft>
              <a:tabLst>
                <a:tab pos="540385" algn="l"/>
              </a:tabLst>
              <a:defRPr/>
            </a:pPr>
            <a:r>
              <a:rPr lang="en-US" b="1" dirty="0" smtClean="0">
                <a:solidFill>
                  <a:prstClr val="white"/>
                </a:solidFill>
                <a:latin typeface="Arial" panose="020B0604020202020204" pitchFamily="34" charset="0"/>
                <a:ea typeface="Calibri"/>
                <a:cs typeface="Arial" panose="020B0604020202020204" pitchFamily="34" charset="0"/>
              </a:rPr>
              <a:t>BFG was compliant with IADI – BCBS Core Principles since their implementation in 2009</a:t>
            </a:r>
            <a:endParaRPr lang="en-US" b="1" dirty="0">
              <a:solidFill>
                <a:prstClr val="white"/>
              </a:solidFill>
              <a:latin typeface="Arial" panose="020B0604020202020204" pitchFamily="34" charset="0"/>
              <a:ea typeface="Calibri"/>
              <a:cs typeface="Arial" panose="020B0604020202020204" pitchFamily="34" charset="0"/>
            </a:endParaRPr>
          </a:p>
        </p:txBody>
      </p:sp>
      <p:pic>
        <p:nvPicPr>
          <p:cNvPr id="9"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5760" y="1104886"/>
            <a:ext cx="720080" cy="477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85"/>
          <p:cNvPicPr>
            <a:picLocks noChangeAspect="1" noChangeArrowheads="1"/>
          </p:cNvPicPr>
          <p:nvPr/>
        </p:nvPicPr>
        <p:blipFill>
          <a:blip r:embed="rId3"/>
          <a:srcRect/>
          <a:stretch>
            <a:fillRect/>
          </a:stretch>
        </p:blipFill>
        <p:spPr bwMode="auto">
          <a:xfrm>
            <a:off x="1200026" y="1104886"/>
            <a:ext cx="503238" cy="487362"/>
          </a:xfrm>
          <a:prstGeom prst="rect">
            <a:avLst/>
          </a:prstGeom>
          <a:noFill/>
          <a:ln w="9525">
            <a:noFill/>
            <a:miter lim="800000"/>
            <a:headEnd/>
            <a:tailEnd/>
          </a:ln>
        </p:spPr>
      </p:pic>
      <p:sp>
        <p:nvSpPr>
          <p:cNvPr id="18" name="Trójkąt równoramienny 17"/>
          <p:cNvSpPr/>
          <p:nvPr/>
        </p:nvSpPr>
        <p:spPr>
          <a:xfrm rot="10800000">
            <a:off x="3246721" y="2635028"/>
            <a:ext cx="2448272" cy="288032"/>
          </a:xfrm>
          <a:prstGeom prst="triangle">
            <a:avLst/>
          </a:prstGeom>
          <a:solidFill>
            <a:schemeClr val="tx2">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pic>
        <p:nvPicPr>
          <p:cNvPr id="2052" name="Picture 4" descr="http://upload.wikimedia.org/wikipedia/en/thumb/7/7e/International_Monetary_Fund_logo.svg/1005px-International_Monetary_Fund_logo.svg.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24535" y="4941168"/>
            <a:ext cx="1064633" cy="1084761"/>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8184" y="5085184"/>
            <a:ext cx="111442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7848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5" name="Group 2"/>
          <p:cNvGrpSpPr>
            <a:grpSpLocks/>
          </p:cNvGrpSpPr>
          <p:nvPr/>
        </p:nvGrpSpPr>
        <p:grpSpPr bwMode="auto">
          <a:xfrm>
            <a:off x="250825" y="260350"/>
            <a:ext cx="8642350" cy="642938"/>
            <a:chOff x="158" y="164"/>
            <a:chExt cx="5444" cy="405"/>
          </a:xfrm>
        </p:grpSpPr>
        <p:sp>
          <p:nvSpPr>
            <p:cNvPr id="52228" name="Rectangle 3"/>
            <p:cNvSpPr>
              <a:spLocks noChangeArrowheads="1"/>
            </p:cNvSpPr>
            <p:nvPr/>
          </p:nvSpPr>
          <p:spPr bwMode="auto">
            <a:xfrm>
              <a:off x="158" y="164"/>
              <a:ext cx="5444" cy="3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srgbClr val="3333CC"/>
                </a:solidFill>
                <a:latin typeface="Arial" charset="0"/>
                <a:cs typeface="Arial" charset="0"/>
              </a:endParaRPr>
            </a:p>
          </p:txBody>
        </p:sp>
        <p:sp>
          <p:nvSpPr>
            <p:cNvPr id="52229" name="Line 4"/>
            <p:cNvSpPr>
              <a:spLocks noChangeShapeType="1"/>
            </p:cNvSpPr>
            <p:nvPr/>
          </p:nvSpPr>
          <p:spPr bwMode="auto">
            <a:xfrm>
              <a:off x="158" y="569"/>
              <a:ext cx="5444"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grpSp>
      <p:pic>
        <p:nvPicPr>
          <p:cNvPr id="52227" name="Picture 10"/>
          <p:cNvPicPr>
            <a:picLocks noChangeAspect="1" noChangeArrowheads="1"/>
          </p:cNvPicPr>
          <p:nvPr/>
        </p:nvPicPr>
        <p:blipFill>
          <a:blip r:embed="rId3"/>
          <a:srcRect/>
          <a:stretch>
            <a:fillRect/>
          </a:stretch>
        </p:blipFill>
        <p:spPr bwMode="auto">
          <a:xfrm>
            <a:off x="244475" y="260350"/>
            <a:ext cx="1230313" cy="542925"/>
          </a:xfrm>
          <a:prstGeom prst="rect">
            <a:avLst/>
          </a:prstGeom>
          <a:noFill/>
          <a:ln w="9525">
            <a:noFill/>
            <a:miter lim="800000"/>
            <a:headEnd/>
            <a:tailEnd/>
          </a:ln>
        </p:spPr>
      </p:pic>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0824" y="30400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319604"/>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ela 1"/>
          <p:cNvGraphicFramePr>
            <a:graphicFrameLocks noGrp="1"/>
          </p:cNvGraphicFramePr>
          <p:nvPr>
            <p:extLst>
              <p:ext uri="{D42A27DB-BD31-4B8C-83A1-F6EECF244321}">
                <p14:modId xmlns:p14="http://schemas.microsoft.com/office/powerpoint/2010/main" val="1495157901"/>
              </p:ext>
            </p:extLst>
          </p:nvPr>
        </p:nvGraphicFramePr>
        <p:xfrm>
          <a:off x="323527" y="975482"/>
          <a:ext cx="8569647" cy="4703392"/>
        </p:xfrm>
        <a:graphic>
          <a:graphicData uri="http://schemas.openxmlformats.org/drawingml/2006/table">
            <a:tbl>
              <a:tblPr firstRow="1" firstCol="1" bandRow="1">
                <a:tableStyleId>{5C22544A-7EE6-4342-B048-85BDC9FD1C3A}</a:tableStyleId>
              </a:tblPr>
              <a:tblGrid>
                <a:gridCol w="1060539"/>
                <a:gridCol w="6212270"/>
                <a:gridCol w="1296838"/>
              </a:tblGrid>
              <a:tr h="248576">
                <a:tc>
                  <a:txBody>
                    <a:bodyPr/>
                    <a:lstStyle/>
                    <a:p>
                      <a:pPr algn="ctr">
                        <a:lnSpc>
                          <a:spcPct val="115000"/>
                        </a:lnSpc>
                        <a:spcAft>
                          <a:spcPts val="0"/>
                        </a:spcAft>
                      </a:pPr>
                      <a:r>
                        <a:rPr lang="en-GB" sz="1600" cap="small" dirty="0">
                          <a:effectLst/>
                          <a:latin typeface="Arial" panose="020B0604020202020204" pitchFamily="34" charset="0"/>
                          <a:cs typeface="Arial" panose="020B0604020202020204" pitchFamily="34" charset="0"/>
                        </a:rPr>
                        <a:t>CPs </a:t>
                      </a:r>
                      <a:r>
                        <a:rPr lang="pl-PL" sz="1600" cap="small" dirty="0" smtClean="0">
                          <a:effectLst/>
                          <a:latin typeface="Arial" panose="020B0604020202020204" pitchFamily="34" charset="0"/>
                          <a:cs typeface="Arial" panose="020B0604020202020204" pitchFamily="34" charset="0"/>
                        </a:rPr>
                        <a:t>No.</a:t>
                      </a:r>
                      <a:endParaRPr lang="pl-PL" sz="1600" dirty="0">
                        <a:effectLst/>
                        <a:latin typeface="Arial" panose="020B0604020202020204" pitchFamily="34" charset="0"/>
                        <a:ea typeface="Calibri"/>
                        <a:cs typeface="Arial" panose="020B0604020202020204" pitchFamily="34" charset="0"/>
                      </a:endParaRPr>
                    </a:p>
                  </a:txBody>
                  <a:tcPr marL="68580" marR="68580" marT="0" marB="0">
                    <a:solidFill>
                      <a:schemeClr val="tx2">
                        <a:lumMod val="75000"/>
                      </a:schemeClr>
                    </a:solidFill>
                  </a:tcPr>
                </a:tc>
                <a:tc>
                  <a:txBody>
                    <a:bodyPr/>
                    <a:lstStyle/>
                    <a:p>
                      <a:pPr algn="ctr">
                        <a:lnSpc>
                          <a:spcPct val="115000"/>
                        </a:lnSpc>
                        <a:spcAft>
                          <a:spcPts val="0"/>
                        </a:spcAft>
                      </a:pPr>
                      <a:r>
                        <a:rPr lang="en-GB" sz="1600" cap="small" dirty="0">
                          <a:effectLst/>
                          <a:latin typeface="Arial" panose="020B0604020202020204" pitchFamily="34" charset="0"/>
                          <a:cs typeface="Arial" panose="020B0604020202020204" pitchFamily="34" charset="0"/>
                        </a:rPr>
                        <a:t>Criteria</a:t>
                      </a:r>
                      <a:endParaRPr lang="pl-PL" sz="1600" dirty="0">
                        <a:effectLst/>
                        <a:latin typeface="Arial" panose="020B0604020202020204" pitchFamily="34" charset="0"/>
                        <a:ea typeface="Calibri"/>
                        <a:cs typeface="Arial" panose="020B0604020202020204" pitchFamily="34" charset="0"/>
                      </a:endParaRPr>
                    </a:p>
                  </a:txBody>
                  <a:tcPr marL="68580" marR="68580" marT="0" marB="0">
                    <a:solidFill>
                      <a:schemeClr val="tx2">
                        <a:lumMod val="75000"/>
                      </a:schemeClr>
                    </a:solidFill>
                  </a:tcPr>
                </a:tc>
                <a:tc>
                  <a:txBody>
                    <a:bodyPr/>
                    <a:lstStyle/>
                    <a:p>
                      <a:pPr algn="ctr">
                        <a:lnSpc>
                          <a:spcPct val="115000"/>
                        </a:lnSpc>
                        <a:spcAft>
                          <a:spcPts val="0"/>
                        </a:spcAft>
                      </a:pPr>
                      <a:r>
                        <a:rPr lang="en-GB" sz="1600" cap="small" dirty="0">
                          <a:effectLst/>
                          <a:latin typeface="Arial" panose="020B0604020202020204" pitchFamily="34" charset="0"/>
                          <a:cs typeface="Arial" panose="020B0604020202020204" pitchFamily="34" charset="0"/>
                        </a:rPr>
                        <a:t>Assessment</a:t>
                      </a:r>
                      <a:endParaRPr lang="pl-PL" sz="1600" dirty="0">
                        <a:effectLst/>
                        <a:latin typeface="Arial" panose="020B0604020202020204" pitchFamily="34" charset="0"/>
                        <a:ea typeface="Calibri"/>
                        <a:cs typeface="Arial" panose="020B0604020202020204" pitchFamily="34" charset="0"/>
                      </a:endParaRPr>
                    </a:p>
                  </a:txBody>
                  <a:tcPr marL="68580" marR="68580" marT="0" marB="0">
                    <a:solidFill>
                      <a:schemeClr val="tx2">
                        <a:lumMod val="75000"/>
                      </a:schemeClr>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Public Policy Objectives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CP2</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Mandate and Powers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CP3</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Governance</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CP4</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Relationships with Other Safety-Net Participants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CP5</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Cross-border Issues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smtClean="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CP6</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Narrow" panose="020B0606020202030204" pitchFamily="34" charset="0"/>
                          <a:cs typeface="Arial" panose="020B0604020202020204" pitchFamily="34" charset="0"/>
                        </a:rPr>
                        <a:t>Deposit Insurer’s Role in Contingency Planning and Crisis Management</a:t>
                      </a:r>
                      <a:endParaRPr lang="pl-PL" sz="1400" b="1" i="0" dirty="0">
                        <a:effectLst/>
                        <a:latin typeface="Arial Narrow" panose="020B060602020203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CP7</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Membership</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CP8</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Coverage</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CP9</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Sources and Uses of Funds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CP10</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Public Awareness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CP11</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Legal Protection</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CP12</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Dealing with Parties at Fault in a Bank Failure</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CP13</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Early Detection and Timely Intervention</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b="1" dirty="0">
                          <a:effectLst/>
                        </a:rPr>
                        <a:t> </a:t>
                      </a:r>
                      <a:endParaRPr lang="pl-PL" sz="1600" b="1" dirty="0">
                        <a:effectLst/>
                        <a:latin typeface="Calibri"/>
                        <a:ea typeface="Calibri"/>
                        <a:cs typeface="Times New Roman"/>
                      </a:endParaRPr>
                    </a:p>
                  </a:txBody>
                  <a:tcPr marL="68580" marR="68580" marT="0" marB="0">
                    <a:solidFill>
                      <a:srgbClr val="92D050"/>
                    </a:solidFill>
                  </a:tcPr>
                </a:tc>
              </a:tr>
              <a:tr h="248576">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CP14</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Failure Resolution</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Aft>
                          <a:spcPts val="0"/>
                        </a:spcAft>
                      </a:pPr>
                      <a:r>
                        <a:rPr lang="en-GB" sz="1200" b="1" dirty="0">
                          <a:effectLst/>
                          <a:latin typeface="Arial" panose="020B0604020202020204" pitchFamily="34" charset="0"/>
                          <a:cs typeface="Arial" panose="020B0604020202020204" pitchFamily="34" charset="0"/>
                        </a:rPr>
                        <a:t>pending</a:t>
                      </a:r>
                      <a:endParaRPr lang="pl-PL" sz="1200" b="1" dirty="0">
                        <a:effectLst/>
                        <a:latin typeface="Arial" panose="020B0604020202020204" pitchFamily="34" charset="0"/>
                        <a:ea typeface="Calibri"/>
                        <a:cs typeface="Arial" panose="020B0604020202020204" pitchFamily="34" charset="0"/>
                      </a:endParaRPr>
                    </a:p>
                  </a:txBody>
                  <a:tcPr marL="68580" marR="68580" marT="0" marB="0">
                    <a:solidFill>
                      <a:srgbClr val="FFFF00"/>
                    </a:solidFill>
                  </a:tcPr>
                </a:tc>
              </a:tr>
              <a:tr h="255714">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CP15</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Reimbursing Depositors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marL="342900" lvl="0" indent="-342900" algn="ctr">
                        <a:lnSpc>
                          <a:spcPct val="115000"/>
                        </a:lnSpc>
                        <a:spcAft>
                          <a:spcPts val="0"/>
                        </a:spcAft>
                        <a:buFont typeface="Wingdings"/>
                        <a:buChar char=""/>
                      </a:pPr>
                      <a:r>
                        <a:rPr lang="en-GB" sz="1600" dirty="0">
                          <a:effectLst/>
                        </a:rPr>
                        <a:t> </a:t>
                      </a:r>
                      <a:endParaRPr lang="pl-PL" sz="1600" dirty="0">
                        <a:effectLst/>
                        <a:latin typeface="Calibri"/>
                        <a:ea typeface="Calibri"/>
                        <a:cs typeface="Times New Roman"/>
                      </a:endParaRPr>
                    </a:p>
                  </a:txBody>
                  <a:tcPr marL="68580" marR="68580" marT="0" marB="0">
                    <a:solidFill>
                      <a:srgbClr val="92D050"/>
                    </a:solidFill>
                  </a:tcPr>
                </a:tc>
              </a:tr>
              <a:tr h="248576">
                <a:tc>
                  <a:txBody>
                    <a:bodyPr/>
                    <a:lstStyle/>
                    <a:p>
                      <a:pPr algn="ctr">
                        <a:lnSpc>
                          <a:spcPct val="115000"/>
                        </a:lnSpc>
                        <a:spcAft>
                          <a:spcPts val="0"/>
                        </a:spcAft>
                      </a:pPr>
                      <a:r>
                        <a:rPr lang="en-GB" sz="1400" dirty="0">
                          <a:effectLst/>
                          <a:latin typeface="Arial" panose="020B0604020202020204" pitchFamily="34" charset="0"/>
                          <a:cs typeface="Arial" panose="020B0604020202020204" pitchFamily="34" charset="0"/>
                        </a:rPr>
                        <a:t>CP16</a:t>
                      </a:r>
                      <a:endParaRPr lang="pl-PL" sz="140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nSpc>
                          <a:spcPct val="115000"/>
                        </a:lnSpc>
                        <a:spcAft>
                          <a:spcPts val="0"/>
                        </a:spcAft>
                      </a:pPr>
                      <a:r>
                        <a:rPr lang="en-GB" sz="1400" b="1" i="0" dirty="0">
                          <a:effectLst/>
                          <a:latin typeface="Arial" panose="020B0604020202020204" pitchFamily="34" charset="0"/>
                          <a:cs typeface="Arial" panose="020B0604020202020204" pitchFamily="34" charset="0"/>
                        </a:rPr>
                        <a:t>Recoveries</a:t>
                      </a:r>
                      <a:endParaRPr lang="pl-PL" sz="1400" b="1" i="0" dirty="0">
                        <a:effectLst/>
                        <a:latin typeface="Arial" panose="020B0604020202020204" pitchFamily="34" charset="0"/>
                        <a:ea typeface="Calibri"/>
                        <a:cs typeface="Arial" panose="020B0604020202020204" pitchFamily="34" charset="0"/>
                      </a:endParaRPr>
                    </a:p>
                  </a:txBody>
                  <a:tcPr marL="68580" marR="68580" marT="0" marB="0"/>
                </a:tc>
                <a:tc>
                  <a:txBody>
                    <a:bodyPr/>
                    <a:lstStyle/>
                    <a:p>
                      <a:pPr algn="ctr">
                        <a:lnSpc>
                          <a:spcPct val="115000"/>
                        </a:lnSpc>
                        <a:spcAft>
                          <a:spcPts val="0"/>
                        </a:spcAft>
                      </a:pPr>
                      <a:r>
                        <a:rPr lang="en-GB" sz="1200" b="1" dirty="0">
                          <a:effectLst/>
                          <a:latin typeface="Arial" panose="020B0604020202020204" pitchFamily="34" charset="0"/>
                          <a:cs typeface="Arial" panose="020B0604020202020204" pitchFamily="34" charset="0"/>
                        </a:rPr>
                        <a:t>pending</a:t>
                      </a:r>
                      <a:endParaRPr lang="pl-PL" sz="1200" b="1" dirty="0">
                        <a:effectLst/>
                        <a:latin typeface="Arial" panose="020B0604020202020204" pitchFamily="34" charset="0"/>
                        <a:ea typeface="Calibri"/>
                        <a:cs typeface="Arial" panose="020B0604020202020204" pitchFamily="34" charset="0"/>
                      </a:endParaRPr>
                    </a:p>
                  </a:txBody>
                  <a:tcPr marL="68580" marR="68580" marT="0" marB="0">
                    <a:solidFill>
                      <a:srgbClr val="FFFF00"/>
                    </a:solidFill>
                  </a:tcPr>
                </a:tc>
              </a:tr>
            </a:tbl>
          </a:graphicData>
        </a:graphic>
      </p:graphicFrame>
      <p:sp>
        <p:nvSpPr>
          <p:cNvPr id="4" name="Prostokąt 3"/>
          <p:cNvSpPr/>
          <p:nvPr/>
        </p:nvSpPr>
        <p:spPr>
          <a:xfrm>
            <a:off x="2106434" y="363815"/>
            <a:ext cx="4390946" cy="369332"/>
          </a:xfrm>
          <a:prstGeom prst="rect">
            <a:avLst/>
          </a:prstGeom>
        </p:spPr>
        <p:txBody>
          <a:bodyPr wrap="none">
            <a:spAutoFit/>
          </a:bodyPr>
          <a:lstStyle/>
          <a:p>
            <a:pPr algn="ctr" fontAlgn="base">
              <a:spcBef>
                <a:spcPct val="0"/>
              </a:spcBef>
              <a:spcAft>
                <a:spcPct val="0"/>
              </a:spcAft>
            </a:pPr>
            <a:r>
              <a:rPr lang="en-US" altLang="pl-PL" b="1" dirty="0" smtClean="0">
                <a:solidFill>
                  <a:srgbClr val="3333CC"/>
                </a:solidFill>
                <a:latin typeface="Arial" charset="0"/>
                <a:cs typeface="Arial" charset="0"/>
              </a:rPr>
              <a:t>BFG compliance with the revised CPs </a:t>
            </a:r>
            <a:endParaRPr lang="en-US" altLang="pl-PL" b="1" dirty="0">
              <a:solidFill>
                <a:srgbClr val="3333CC"/>
              </a:solidFill>
              <a:latin typeface="Arial" charset="0"/>
              <a:cs typeface="Arial" charset="0"/>
            </a:endParaRPr>
          </a:p>
        </p:txBody>
      </p:sp>
      <p:sp>
        <p:nvSpPr>
          <p:cNvPr id="3" name="Prostokąt 2"/>
          <p:cNvSpPr/>
          <p:nvPr/>
        </p:nvSpPr>
        <p:spPr>
          <a:xfrm>
            <a:off x="323528" y="5731222"/>
            <a:ext cx="8569647" cy="1056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1500" b="1" dirty="0">
              <a:solidFill>
                <a:prstClr val="white"/>
              </a:solidFill>
              <a:latin typeface="Arial" panose="020B0604020202020204" pitchFamily="34" charset="0"/>
              <a:cs typeface="Arial" panose="020B0604020202020204" pitchFamily="34" charset="0"/>
            </a:endParaRPr>
          </a:p>
        </p:txBody>
      </p:sp>
      <p:sp>
        <p:nvSpPr>
          <p:cNvPr id="5" name="Prostokąt 4"/>
          <p:cNvSpPr/>
          <p:nvPr/>
        </p:nvSpPr>
        <p:spPr>
          <a:xfrm>
            <a:off x="339403" y="5731222"/>
            <a:ext cx="8553772" cy="1092607"/>
          </a:xfrm>
          <a:prstGeom prst="rect">
            <a:avLst/>
          </a:prstGeom>
        </p:spPr>
        <p:txBody>
          <a:bodyPr wrap="square">
            <a:spAutoFit/>
          </a:bodyPr>
          <a:lstStyle/>
          <a:p>
            <a:pPr marL="180975" indent="-180975" algn="just">
              <a:spcAft>
                <a:spcPts val="600"/>
              </a:spcAft>
              <a:buFont typeface="Arial" panose="020B0604020202020204" pitchFamily="34" charset="0"/>
              <a:buChar char="•"/>
              <a:defRPr/>
            </a:pPr>
            <a:r>
              <a:rPr lang="en-US" sz="1500" b="1" dirty="0" smtClean="0">
                <a:solidFill>
                  <a:prstClr val="black"/>
                </a:solidFill>
                <a:latin typeface="Arial" panose="020B0604020202020204" pitchFamily="34" charset="0"/>
                <a:ea typeface="Calibri"/>
                <a:cs typeface="Arial" panose="020B0604020202020204" pitchFamily="34" charset="0"/>
              </a:rPr>
              <a:t>BFG is compliant with most of the IADI – BCBS </a:t>
            </a:r>
            <a:r>
              <a:rPr lang="en-US" sz="1500" b="1" i="1" dirty="0" smtClean="0">
                <a:solidFill>
                  <a:prstClr val="black"/>
                </a:solidFill>
                <a:latin typeface="Arial" panose="020B0604020202020204" pitchFamily="34" charset="0"/>
                <a:ea typeface="Calibri"/>
                <a:cs typeface="Arial" panose="020B0604020202020204" pitchFamily="34" charset="0"/>
              </a:rPr>
              <a:t>Revised Core Principles for Effective Deposit Insurance Systems,</a:t>
            </a:r>
          </a:p>
          <a:p>
            <a:pPr marL="180975" indent="-180975" algn="just">
              <a:spcAft>
                <a:spcPts val="600"/>
              </a:spcAft>
              <a:buFont typeface="Arial" panose="020B0604020202020204" pitchFamily="34" charset="0"/>
              <a:buChar char="•"/>
              <a:defRPr/>
            </a:pPr>
            <a:r>
              <a:rPr lang="en-US" sz="1500" b="1" dirty="0" smtClean="0">
                <a:solidFill>
                  <a:prstClr val="black"/>
                </a:solidFill>
                <a:latin typeface="Arial" panose="020B0604020202020204" pitchFamily="34" charset="0"/>
                <a:ea typeface="Calibri"/>
                <a:cs typeface="Arial" panose="020B0604020202020204" pitchFamily="34" charset="0"/>
              </a:rPr>
              <a:t>The deficiencies will be mitigated by the new resolution law  which will be introduced in Poland.</a:t>
            </a:r>
            <a:endParaRPr lang="en-US" sz="1500" b="1" dirty="0">
              <a:solidFill>
                <a:prstClr val="black"/>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3408468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5" name="Group 2"/>
          <p:cNvGrpSpPr>
            <a:grpSpLocks/>
          </p:cNvGrpSpPr>
          <p:nvPr/>
        </p:nvGrpSpPr>
        <p:grpSpPr bwMode="auto">
          <a:xfrm>
            <a:off x="250825" y="260350"/>
            <a:ext cx="8642350" cy="642938"/>
            <a:chOff x="158" y="164"/>
            <a:chExt cx="5444" cy="405"/>
          </a:xfrm>
        </p:grpSpPr>
        <p:sp>
          <p:nvSpPr>
            <p:cNvPr id="52228" name="Rectangle 3"/>
            <p:cNvSpPr>
              <a:spLocks noChangeArrowheads="1"/>
            </p:cNvSpPr>
            <p:nvPr/>
          </p:nvSpPr>
          <p:spPr bwMode="auto">
            <a:xfrm>
              <a:off x="158" y="164"/>
              <a:ext cx="5444" cy="3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a:solidFill>
                  <a:srgbClr val="3333CC"/>
                </a:solidFill>
                <a:latin typeface="Arial" charset="0"/>
                <a:cs typeface="Arial" charset="0"/>
              </a:endParaRPr>
            </a:p>
          </p:txBody>
        </p:sp>
        <p:sp>
          <p:nvSpPr>
            <p:cNvPr id="52229" name="Line 4"/>
            <p:cNvSpPr>
              <a:spLocks noChangeShapeType="1"/>
            </p:cNvSpPr>
            <p:nvPr/>
          </p:nvSpPr>
          <p:spPr bwMode="auto">
            <a:xfrm>
              <a:off x="158" y="569"/>
              <a:ext cx="5444" cy="0"/>
            </a:xfrm>
            <a:prstGeom prst="line">
              <a:avLst/>
            </a:prstGeom>
            <a:noFill/>
            <a:ln w="76200">
              <a:solidFill>
                <a:srgbClr val="EF9E0D"/>
              </a:solidFill>
              <a:round/>
              <a:headEnd/>
              <a:tailEnd/>
            </a:ln>
          </p:spPr>
          <p:txBody>
            <a:bodyPr/>
            <a:lstStyle/>
            <a:p>
              <a:pPr fontAlgn="base">
                <a:spcBef>
                  <a:spcPct val="0"/>
                </a:spcBef>
                <a:spcAft>
                  <a:spcPct val="0"/>
                </a:spcAft>
              </a:pPr>
              <a:endParaRPr lang="pl-PL" b="1">
                <a:solidFill>
                  <a:prstClr val="black"/>
                </a:solidFill>
                <a:latin typeface="Arial" charset="0"/>
                <a:cs typeface="Arial" charset="0"/>
              </a:endParaRPr>
            </a:p>
          </p:txBody>
        </p:sp>
      </p:grpSp>
      <p:sp>
        <p:nvSpPr>
          <p:cNvPr id="3" name="Prostokąt 2"/>
          <p:cNvSpPr/>
          <p:nvPr/>
        </p:nvSpPr>
        <p:spPr>
          <a:xfrm>
            <a:off x="928688" y="1700213"/>
            <a:ext cx="7099300" cy="3457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pl-PL" sz="4400" b="1" i="1" dirty="0">
                <a:solidFill>
                  <a:srgbClr val="DDDDDD"/>
                </a:solidFill>
              </a:rPr>
              <a:t>www.bfg.pl</a:t>
            </a:r>
          </a:p>
        </p:txBody>
      </p:sp>
      <p:pic>
        <p:nvPicPr>
          <p:cNvPr id="52227" name="Picture 10"/>
          <p:cNvPicPr>
            <a:picLocks noChangeAspect="1" noChangeArrowheads="1"/>
          </p:cNvPicPr>
          <p:nvPr/>
        </p:nvPicPr>
        <p:blipFill>
          <a:blip r:embed="rId3"/>
          <a:srcRect/>
          <a:stretch>
            <a:fillRect/>
          </a:stretch>
        </p:blipFill>
        <p:spPr bwMode="auto">
          <a:xfrm>
            <a:off x="244475" y="260350"/>
            <a:ext cx="1230313" cy="542925"/>
          </a:xfrm>
          <a:prstGeom prst="rect">
            <a:avLst/>
          </a:prstGeom>
          <a:noFill/>
          <a:ln w="9525">
            <a:noFill/>
            <a:miter lim="800000"/>
            <a:headEnd/>
            <a:tailEnd/>
          </a:ln>
        </p:spPr>
      </p:pic>
      <p:sp>
        <p:nvSpPr>
          <p:cNvPr id="7" name="Text Box 22"/>
          <p:cNvSpPr txBox="1">
            <a:spLocks noChangeArrowheads="1"/>
          </p:cNvSpPr>
          <p:nvPr/>
        </p:nvSpPr>
        <p:spPr bwMode="auto">
          <a:xfrm>
            <a:off x="2798837" y="1914525"/>
            <a:ext cx="352795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fontAlgn="base" hangingPunct="1">
              <a:spcBef>
                <a:spcPct val="0"/>
              </a:spcBef>
              <a:spcAft>
                <a:spcPct val="0"/>
              </a:spcAft>
            </a:pPr>
            <a:r>
              <a:rPr lang="pl-PL" altLang="en-US" sz="4400" i="1" dirty="0" smtClean="0">
                <a:solidFill>
                  <a:srgbClr val="C0C0C0"/>
                </a:solidFill>
              </a:rPr>
              <a:t>THANK </a:t>
            </a:r>
            <a:r>
              <a:rPr lang="pl-PL" altLang="en-US" sz="4400" i="1" dirty="0">
                <a:solidFill>
                  <a:srgbClr val="C0C0C0"/>
                </a:solidFill>
              </a:rPr>
              <a:t>YOU</a:t>
            </a:r>
          </a:p>
        </p:txBody>
      </p:sp>
      <p:pic>
        <p:nvPicPr>
          <p:cNvPr id="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0824" y="30400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319604"/>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7663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Prostokąt 51"/>
          <p:cNvSpPr/>
          <p:nvPr/>
        </p:nvSpPr>
        <p:spPr>
          <a:xfrm>
            <a:off x="539552" y="1925251"/>
            <a:ext cx="8353624" cy="1369606"/>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grpSp>
        <p:nvGrpSpPr>
          <p:cNvPr id="2" name="Grupa 1"/>
          <p:cNvGrpSpPr/>
          <p:nvPr/>
        </p:nvGrpSpPr>
        <p:grpSpPr>
          <a:xfrm>
            <a:off x="250825" y="260350"/>
            <a:ext cx="8642350" cy="642938"/>
            <a:chOff x="250825" y="260350"/>
            <a:chExt cx="8642350" cy="642938"/>
          </a:xfrm>
        </p:grpSpPr>
        <p:sp>
          <p:nvSpPr>
            <p:cNvPr id="18444"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18445"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18443"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Prostokąt 6"/>
          <p:cNvSpPr/>
          <p:nvPr/>
        </p:nvSpPr>
        <p:spPr>
          <a:xfrm>
            <a:off x="539552" y="3958641"/>
            <a:ext cx="5256584" cy="828092"/>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cxnSp>
        <p:nvCxnSpPr>
          <p:cNvPr id="19" name="Łącznik prostoliniowy 18"/>
          <p:cNvCxnSpPr/>
          <p:nvPr/>
        </p:nvCxnSpPr>
        <p:spPr>
          <a:xfrm>
            <a:off x="322833" y="980728"/>
            <a:ext cx="695" cy="4746937"/>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Łącznik prostoliniowy 31"/>
          <p:cNvCxnSpPr/>
          <p:nvPr/>
        </p:nvCxnSpPr>
        <p:spPr>
          <a:xfrm>
            <a:off x="322834" y="5741675"/>
            <a:ext cx="694" cy="449214"/>
          </a:xfrm>
          <a:prstGeom prst="line">
            <a:avLst/>
          </a:prstGeom>
          <a:ln w="6350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1" name="Schemat blokowy: opóźnienie 20"/>
          <p:cNvSpPr/>
          <p:nvPr/>
        </p:nvSpPr>
        <p:spPr>
          <a:xfrm>
            <a:off x="2468094" y="3437420"/>
            <a:ext cx="298806" cy="40087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1" name="Prostokąt 30"/>
          <p:cNvSpPr/>
          <p:nvPr/>
        </p:nvSpPr>
        <p:spPr>
          <a:xfrm>
            <a:off x="322833" y="3437419"/>
            <a:ext cx="2177842" cy="391866"/>
          </a:xfrm>
          <a:prstGeom prst="rect">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23" name="pole tekstowe 22"/>
          <p:cNvSpPr txBox="1"/>
          <p:nvPr/>
        </p:nvSpPr>
        <p:spPr>
          <a:xfrm>
            <a:off x="395536" y="3438180"/>
            <a:ext cx="2151551"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November  2008</a:t>
            </a:r>
            <a:endParaRPr lang="en-US" sz="2000" b="1" dirty="0">
              <a:solidFill>
                <a:prstClr val="white"/>
              </a:solidFill>
              <a:latin typeface="Arial" charset="0"/>
              <a:cs typeface="Arial" charset="0"/>
            </a:endParaRPr>
          </a:p>
        </p:txBody>
      </p:sp>
      <p:sp>
        <p:nvSpPr>
          <p:cNvPr id="3" name="pole tekstowe 2"/>
          <p:cNvSpPr txBox="1"/>
          <p:nvPr/>
        </p:nvSpPr>
        <p:spPr>
          <a:xfrm>
            <a:off x="566249" y="4001869"/>
            <a:ext cx="4368504" cy="723275"/>
          </a:xfrm>
          <a:prstGeom prst="rect">
            <a:avLst/>
          </a:prstGeom>
          <a:noFill/>
        </p:spPr>
        <p:txBody>
          <a:bodyPr wrap="none" rtlCol="0">
            <a:spAutoFit/>
          </a:bodyPr>
          <a:lstStyle/>
          <a:p>
            <a:pPr marL="180975" indent="-180975" fontAlgn="base">
              <a:spcBef>
                <a:spcPts val="600"/>
              </a:spcBef>
              <a:spcAft>
                <a:spcPct val="0"/>
              </a:spcAft>
              <a:buFont typeface="Arial" panose="020B0604020202020204" pitchFamily="34" charset="0"/>
              <a:buChar char="•"/>
            </a:pPr>
            <a:r>
              <a:rPr lang="en-US" b="1" dirty="0" smtClean="0">
                <a:solidFill>
                  <a:prstClr val="black"/>
                </a:solidFill>
                <a:latin typeface="Arial" charset="0"/>
                <a:cs typeface="Arial" charset="0"/>
              </a:rPr>
              <a:t>Coverage limit raised to 50 000 EUR,</a:t>
            </a:r>
          </a:p>
          <a:p>
            <a:pPr marL="180975" indent="-180975" fontAlgn="base">
              <a:spcBef>
                <a:spcPts val="600"/>
              </a:spcBef>
              <a:spcAft>
                <a:spcPct val="0"/>
              </a:spcAft>
              <a:buFont typeface="Arial" panose="020B0604020202020204" pitchFamily="34" charset="0"/>
              <a:buChar char="•"/>
            </a:pPr>
            <a:r>
              <a:rPr lang="en-US" b="1" dirty="0" smtClean="0">
                <a:solidFill>
                  <a:prstClr val="black"/>
                </a:solidFill>
                <a:latin typeface="Arial" charset="0"/>
                <a:cs typeface="Arial" charset="0"/>
              </a:rPr>
              <a:t>No 10% co-insurance. </a:t>
            </a:r>
          </a:p>
        </p:txBody>
      </p:sp>
      <p:sp>
        <p:nvSpPr>
          <p:cNvPr id="34" name="Prostokąt 33"/>
          <p:cNvSpPr/>
          <p:nvPr/>
        </p:nvSpPr>
        <p:spPr>
          <a:xfrm>
            <a:off x="539552" y="5439632"/>
            <a:ext cx="5256583" cy="808057"/>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5" name="pole tekstowe 34"/>
          <p:cNvSpPr txBox="1"/>
          <p:nvPr/>
        </p:nvSpPr>
        <p:spPr>
          <a:xfrm>
            <a:off x="566249" y="5453643"/>
            <a:ext cx="5073825" cy="723275"/>
          </a:xfrm>
          <a:prstGeom prst="rect">
            <a:avLst/>
          </a:prstGeom>
          <a:noFill/>
        </p:spPr>
        <p:txBody>
          <a:bodyPr wrap="none" rtlCol="0">
            <a:spAutoFit/>
          </a:bodyPr>
          <a:lstStyle>
            <a:defPPr>
              <a:defRPr lang="pl-PL"/>
            </a:defPPr>
            <a:lvl1pPr marL="180975" indent="-180975">
              <a:spcBef>
                <a:spcPts val="600"/>
              </a:spcBef>
              <a:buFont typeface="Arial" panose="020B0604020202020204" pitchFamily="34" charset="0"/>
              <a:buChar char="•"/>
            </a:lvl1pPr>
          </a:lstStyle>
          <a:p>
            <a:pPr fontAlgn="base">
              <a:spcAft>
                <a:spcPct val="0"/>
              </a:spcAft>
            </a:pPr>
            <a:r>
              <a:rPr lang="en-US" b="1" dirty="0" smtClean="0">
                <a:solidFill>
                  <a:prstClr val="black"/>
                </a:solidFill>
                <a:latin typeface="Arial" charset="0"/>
                <a:cs typeface="Arial" charset="0"/>
              </a:rPr>
              <a:t>Coverage limit raised to 100 000 EUR,</a:t>
            </a:r>
          </a:p>
          <a:p>
            <a:pPr fontAlgn="base">
              <a:spcAft>
                <a:spcPct val="0"/>
              </a:spcAft>
            </a:pPr>
            <a:r>
              <a:rPr lang="en-US" b="1" dirty="0" smtClean="0">
                <a:solidFill>
                  <a:prstClr val="black"/>
                </a:solidFill>
                <a:latin typeface="Arial" charset="0"/>
                <a:cs typeface="Arial" charset="0"/>
              </a:rPr>
              <a:t>Payout period reduced to 20 working days.</a:t>
            </a:r>
            <a:endParaRPr lang="en-US" b="1" dirty="0">
              <a:solidFill>
                <a:prstClr val="black"/>
              </a:solidFill>
              <a:latin typeface="Arial" charset="0"/>
              <a:cs typeface="Arial" charset="0"/>
            </a:endParaRPr>
          </a:p>
        </p:txBody>
      </p:sp>
      <p:sp>
        <p:nvSpPr>
          <p:cNvPr id="37" name="Schemat blokowy: opóźnienie 36"/>
          <p:cNvSpPr/>
          <p:nvPr/>
        </p:nvSpPr>
        <p:spPr>
          <a:xfrm>
            <a:off x="2468789" y="4949587"/>
            <a:ext cx="298806" cy="400871"/>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8" name="Prostokąt 37"/>
          <p:cNvSpPr/>
          <p:nvPr/>
        </p:nvSpPr>
        <p:spPr>
          <a:xfrm>
            <a:off x="323528" y="4949587"/>
            <a:ext cx="2177842" cy="391866"/>
          </a:xfrm>
          <a:prstGeom prst="rect">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9" name="pole tekstowe 38"/>
          <p:cNvSpPr txBox="1"/>
          <p:nvPr/>
        </p:nvSpPr>
        <p:spPr>
          <a:xfrm>
            <a:off x="539552" y="4950348"/>
            <a:ext cx="2066591"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December 2010</a:t>
            </a:r>
            <a:endParaRPr lang="en-US" sz="2000" b="1" dirty="0">
              <a:solidFill>
                <a:prstClr val="white"/>
              </a:solidFill>
              <a:latin typeface="Arial" charset="0"/>
              <a:cs typeface="Arial" charset="0"/>
            </a:endParaRPr>
          </a:p>
        </p:txBody>
      </p:sp>
      <p:sp>
        <p:nvSpPr>
          <p:cNvPr id="12" name="Prostokąt 11"/>
          <p:cNvSpPr/>
          <p:nvPr/>
        </p:nvSpPr>
        <p:spPr>
          <a:xfrm>
            <a:off x="6171456" y="4408564"/>
            <a:ext cx="2649016" cy="1782325"/>
          </a:xfrm>
          <a:prstGeom prst="rect">
            <a:avLst/>
          </a:prstGeom>
          <a:solidFill>
            <a:srgbClr val="9BB7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3" name="pole tekstowe 12"/>
          <p:cNvSpPr txBox="1"/>
          <p:nvPr/>
        </p:nvSpPr>
        <p:spPr>
          <a:xfrm>
            <a:off x="6228184" y="4436563"/>
            <a:ext cx="2573578" cy="1754326"/>
          </a:xfrm>
          <a:prstGeom prst="rect">
            <a:avLst/>
          </a:prstGeom>
          <a:noFill/>
        </p:spPr>
        <p:txBody>
          <a:bodyPr wrap="square" rtlCol="0">
            <a:spAutoFit/>
          </a:bodyPr>
          <a:lstStyle/>
          <a:p>
            <a:pPr fontAlgn="base">
              <a:spcBef>
                <a:spcPct val="0"/>
              </a:spcBef>
              <a:spcAft>
                <a:spcPct val="0"/>
              </a:spcAft>
            </a:pPr>
            <a:r>
              <a:rPr lang="en-US" b="1" i="1" dirty="0" smtClean="0">
                <a:solidFill>
                  <a:prstClr val="black"/>
                </a:solidFill>
                <a:latin typeface="Arial" charset="0"/>
                <a:cs typeface="Arial" charset="0"/>
              </a:rPr>
              <a:t>Directive </a:t>
            </a:r>
            <a:r>
              <a:rPr lang="en-US" b="1" i="1" dirty="0" smtClean="0">
                <a:solidFill>
                  <a:srgbClr val="0000FF"/>
                </a:solidFill>
                <a:latin typeface="Arial" charset="0"/>
                <a:cs typeface="Arial" charset="0"/>
              </a:rPr>
              <a:t>2009/14/EU </a:t>
            </a:r>
            <a:r>
              <a:rPr lang="en-US" b="1" i="1" dirty="0" smtClean="0">
                <a:solidFill>
                  <a:prstClr val="black"/>
                </a:solidFill>
                <a:latin typeface="Arial" charset="0"/>
                <a:cs typeface="Arial" charset="0"/>
              </a:rPr>
              <a:t>on deposit-guarantee schemes as regards the coverage level and the</a:t>
            </a:r>
          </a:p>
          <a:p>
            <a:pPr fontAlgn="base">
              <a:spcBef>
                <a:spcPct val="0"/>
              </a:spcBef>
              <a:spcAft>
                <a:spcPct val="0"/>
              </a:spcAft>
            </a:pPr>
            <a:r>
              <a:rPr lang="en-US" b="1" i="1" dirty="0" smtClean="0">
                <a:solidFill>
                  <a:prstClr val="black"/>
                </a:solidFill>
                <a:latin typeface="Arial" charset="0"/>
                <a:cs typeface="Arial" charset="0"/>
              </a:rPr>
              <a:t>payout delay</a:t>
            </a:r>
            <a:endParaRPr lang="en-US" b="1" i="1" dirty="0">
              <a:solidFill>
                <a:prstClr val="black"/>
              </a:solidFill>
              <a:latin typeface="Arial" charset="0"/>
              <a:cs typeface="Arial" charset="0"/>
            </a:endParaRPr>
          </a:p>
        </p:txBody>
      </p:sp>
      <p:pic>
        <p:nvPicPr>
          <p:cNvPr id="1026" name="Picture 2" descr="http://www.mapsofworld.com/images/world-countries-flags/european-union-flag.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44408" y="5805478"/>
            <a:ext cx="500626" cy="340169"/>
          </a:xfrm>
          <a:prstGeom prst="rect">
            <a:avLst/>
          </a:prstGeom>
          <a:noFill/>
          <a:extLst>
            <a:ext uri="{909E8E84-426E-40DD-AFC4-6F175D3DCCD1}">
              <a14:hiddenFill xmlns:a14="http://schemas.microsoft.com/office/drawing/2010/main">
                <a:solidFill>
                  <a:srgbClr val="FFFFFF"/>
                </a:solidFill>
              </a14:hiddenFill>
            </a:ext>
          </a:extLst>
        </p:spPr>
      </p:pic>
      <p:sp>
        <p:nvSpPr>
          <p:cNvPr id="14" name="Strzałka w prawo 13"/>
          <p:cNvSpPr/>
          <p:nvPr/>
        </p:nvSpPr>
        <p:spPr>
          <a:xfrm rot="10800000">
            <a:off x="5724125" y="4509120"/>
            <a:ext cx="447331" cy="216024"/>
          </a:xfrm>
          <a:prstGeom prst="rightArrow">
            <a:avLst/>
          </a:prstGeom>
          <a:solidFill>
            <a:srgbClr val="0000FF"/>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3" name="Strzałka w prawo 42"/>
          <p:cNvSpPr/>
          <p:nvPr/>
        </p:nvSpPr>
        <p:spPr>
          <a:xfrm rot="10800000">
            <a:off x="5724128" y="5511640"/>
            <a:ext cx="447327" cy="216024"/>
          </a:xfrm>
          <a:prstGeom prst="rightArrow">
            <a:avLst/>
          </a:prstGeom>
          <a:solidFill>
            <a:srgbClr val="0000FF"/>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5" name="Schemat blokowy: opóźnienie 44"/>
          <p:cNvSpPr/>
          <p:nvPr/>
        </p:nvSpPr>
        <p:spPr>
          <a:xfrm>
            <a:off x="2468789" y="989908"/>
            <a:ext cx="298806" cy="40011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6" name="Prostokąt 45"/>
          <p:cNvSpPr/>
          <p:nvPr/>
        </p:nvSpPr>
        <p:spPr>
          <a:xfrm>
            <a:off x="323528" y="989147"/>
            <a:ext cx="2177842" cy="391866"/>
          </a:xfrm>
          <a:prstGeom prst="rect">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7" name="pole tekstowe 46"/>
          <p:cNvSpPr txBox="1"/>
          <p:nvPr/>
        </p:nvSpPr>
        <p:spPr>
          <a:xfrm>
            <a:off x="611560" y="989908"/>
            <a:ext cx="1810111"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January 2001</a:t>
            </a:r>
            <a:endParaRPr lang="en-US" sz="2000" b="1" dirty="0">
              <a:solidFill>
                <a:prstClr val="white"/>
              </a:solidFill>
              <a:latin typeface="Arial" charset="0"/>
              <a:cs typeface="Arial" charset="0"/>
            </a:endParaRPr>
          </a:p>
        </p:txBody>
      </p:sp>
      <p:sp>
        <p:nvSpPr>
          <p:cNvPr id="48" name="Prostokąt 47"/>
          <p:cNvSpPr/>
          <p:nvPr/>
        </p:nvSpPr>
        <p:spPr>
          <a:xfrm>
            <a:off x="539552" y="1493203"/>
            <a:ext cx="8353624" cy="432048"/>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b="1" dirty="0" smtClean="0">
                <a:solidFill>
                  <a:prstClr val="black"/>
                </a:solidFill>
                <a:latin typeface="Arial" panose="020B0604020202020204" pitchFamily="34" charset="0"/>
                <a:cs typeface="Arial" panose="020B0604020202020204" pitchFamily="34" charset="0"/>
              </a:rPr>
              <a:t>Enhanced powers to provide support to cooperative banks.</a:t>
            </a:r>
            <a:endParaRPr lang="en-US" b="1" dirty="0">
              <a:solidFill>
                <a:prstClr val="black"/>
              </a:solidFill>
              <a:latin typeface="Arial" panose="020B0604020202020204" pitchFamily="34" charset="0"/>
              <a:cs typeface="Arial" panose="020B0604020202020204" pitchFamily="34" charset="0"/>
            </a:endParaRPr>
          </a:p>
        </p:txBody>
      </p:sp>
      <p:sp>
        <p:nvSpPr>
          <p:cNvPr id="55" name="pole tekstowe 54"/>
          <p:cNvSpPr txBox="1"/>
          <p:nvPr/>
        </p:nvSpPr>
        <p:spPr>
          <a:xfrm>
            <a:off x="576311" y="1925251"/>
            <a:ext cx="8316866" cy="1369606"/>
          </a:xfrm>
          <a:prstGeom prst="rect">
            <a:avLst/>
          </a:prstGeom>
          <a:noFill/>
        </p:spPr>
        <p:txBody>
          <a:bodyPr wrap="square" rtlCol="0">
            <a:spAutoFit/>
          </a:bodyPr>
          <a:lstStyle/>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charset="0"/>
                <a:cs typeface="Arial" charset="0"/>
              </a:rPr>
              <a:t>Returnable financial assistance on preferential conditions,</a:t>
            </a: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charset="0"/>
                <a:cs typeface="Arial" charset="0"/>
              </a:rPr>
              <a:t>Addressed to entities in which the threat of insolvency is absent,</a:t>
            </a: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charset="0"/>
                <a:cs typeface="Arial" charset="0"/>
              </a:rPr>
              <a:t>To finance needs relating to mergers of cooperative banks,</a:t>
            </a: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panose="020B0604020202020204" pitchFamily="34" charset="0"/>
                <a:cs typeface="Arial" panose="020B0604020202020204" pitchFamily="34" charset="0"/>
              </a:rPr>
              <a:t>Granted from separate </a:t>
            </a:r>
            <a:r>
              <a:rPr lang="en-US" sz="1700" b="1" dirty="0" smtClean="0">
                <a:solidFill>
                  <a:srgbClr val="0000FF"/>
                </a:solidFill>
                <a:latin typeface="Arial" panose="020B0604020202020204" pitchFamily="34" charset="0"/>
                <a:cs typeface="Arial" panose="020B0604020202020204" pitchFamily="34" charset="0"/>
              </a:rPr>
              <a:t>Cooperative Bank Restructuring Fund</a:t>
            </a:r>
            <a:r>
              <a:rPr lang="en-US" sz="1700" b="1" dirty="0" smtClean="0">
                <a:solidFill>
                  <a:prstClr val="black"/>
                </a:solidFill>
                <a:latin typeface="Arial" panose="020B0604020202020204" pitchFamily="34" charset="0"/>
                <a:cs typeface="Arial" panose="020B0604020202020204" pitchFamily="34" charset="0"/>
              </a:rPr>
              <a:t>.</a:t>
            </a:r>
          </a:p>
        </p:txBody>
      </p:sp>
      <p:sp>
        <p:nvSpPr>
          <p:cNvPr id="60" name="Prostokąt 59"/>
          <p:cNvSpPr/>
          <p:nvPr/>
        </p:nvSpPr>
        <p:spPr>
          <a:xfrm>
            <a:off x="282298" y="369531"/>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p>
        </p:txBody>
      </p:sp>
    </p:spTree>
    <p:extLst>
      <p:ext uri="{BB962C8B-B14F-4D97-AF65-F5344CB8AC3E}">
        <p14:creationId xmlns:p14="http://schemas.microsoft.com/office/powerpoint/2010/main" val="1437622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50825" y="260350"/>
            <a:ext cx="8642350" cy="642938"/>
            <a:chOff x="250825" y="260350"/>
            <a:chExt cx="8642350" cy="642938"/>
          </a:xfrm>
        </p:grpSpPr>
        <p:sp>
          <p:nvSpPr>
            <p:cNvPr id="18444"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18445"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18443"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Łącznik prostoliniowy 18"/>
          <p:cNvCxnSpPr/>
          <p:nvPr/>
        </p:nvCxnSpPr>
        <p:spPr>
          <a:xfrm>
            <a:off x="322833" y="980728"/>
            <a:ext cx="695" cy="4472915"/>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Łącznik prostoliniowy 31"/>
          <p:cNvCxnSpPr/>
          <p:nvPr/>
        </p:nvCxnSpPr>
        <p:spPr>
          <a:xfrm>
            <a:off x="322833" y="5459100"/>
            <a:ext cx="695" cy="778211"/>
          </a:xfrm>
          <a:prstGeom prst="line">
            <a:avLst/>
          </a:prstGeom>
          <a:ln w="6350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5" name="Schemat blokowy: opóźnienie 44"/>
          <p:cNvSpPr/>
          <p:nvPr/>
        </p:nvSpPr>
        <p:spPr>
          <a:xfrm>
            <a:off x="2468789" y="989908"/>
            <a:ext cx="298806" cy="40011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6" name="Prostokąt 45"/>
          <p:cNvSpPr/>
          <p:nvPr/>
        </p:nvSpPr>
        <p:spPr>
          <a:xfrm>
            <a:off x="323528" y="989147"/>
            <a:ext cx="2177842" cy="391866"/>
          </a:xfrm>
          <a:prstGeom prst="rect">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7" name="pole tekstowe 46"/>
          <p:cNvSpPr txBox="1"/>
          <p:nvPr/>
        </p:nvSpPr>
        <p:spPr>
          <a:xfrm>
            <a:off x="489185" y="989908"/>
            <a:ext cx="2066591"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December 2010</a:t>
            </a:r>
            <a:endParaRPr lang="en-US" sz="2000" b="1" dirty="0">
              <a:solidFill>
                <a:prstClr val="white"/>
              </a:solidFill>
              <a:latin typeface="Arial" charset="0"/>
              <a:cs typeface="Arial" charset="0"/>
            </a:endParaRPr>
          </a:p>
        </p:txBody>
      </p:sp>
      <p:sp>
        <p:nvSpPr>
          <p:cNvPr id="60" name="Prostokąt 59"/>
          <p:cNvSpPr/>
          <p:nvPr/>
        </p:nvSpPr>
        <p:spPr>
          <a:xfrm>
            <a:off x="282298" y="369531"/>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p>
        </p:txBody>
      </p:sp>
      <p:sp>
        <p:nvSpPr>
          <p:cNvPr id="33" name="Prostokąt 32"/>
          <p:cNvSpPr/>
          <p:nvPr/>
        </p:nvSpPr>
        <p:spPr>
          <a:xfrm>
            <a:off x="539552" y="1925250"/>
            <a:ext cx="8353624" cy="4312061"/>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36" name="Prostokąt 35"/>
          <p:cNvSpPr/>
          <p:nvPr/>
        </p:nvSpPr>
        <p:spPr>
          <a:xfrm>
            <a:off x="539552" y="1493203"/>
            <a:ext cx="8353624" cy="432048"/>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b="1" dirty="0" smtClean="0">
                <a:solidFill>
                  <a:prstClr val="black"/>
                </a:solidFill>
                <a:latin typeface="Arial" panose="020B0604020202020204" pitchFamily="34" charset="0"/>
                <a:cs typeface="Arial" panose="020B0604020202020204" pitchFamily="34" charset="0"/>
              </a:rPr>
              <a:t>Enhanced control powers in entities covered by the guarantee system.</a:t>
            </a:r>
            <a:endParaRPr lang="en-US" b="1" dirty="0">
              <a:solidFill>
                <a:prstClr val="black"/>
              </a:solidFill>
              <a:latin typeface="Arial" panose="020B0604020202020204" pitchFamily="34" charset="0"/>
              <a:cs typeface="Arial" panose="020B0604020202020204" pitchFamily="34" charset="0"/>
            </a:endParaRPr>
          </a:p>
        </p:txBody>
      </p:sp>
      <p:sp>
        <p:nvSpPr>
          <p:cNvPr id="40" name="pole tekstowe 39"/>
          <p:cNvSpPr txBox="1"/>
          <p:nvPr/>
        </p:nvSpPr>
        <p:spPr>
          <a:xfrm>
            <a:off x="576311" y="1925251"/>
            <a:ext cx="8316866" cy="954107"/>
          </a:xfrm>
          <a:prstGeom prst="rect">
            <a:avLst/>
          </a:prstGeom>
          <a:noFill/>
        </p:spPr>
        <p:txBody>
          <a:bodyPr wrap="square" rtlCol="0">
            <a:spAutoFit/>
          </a:bodyPr>
          <a:lstStyle/>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charset="0"/>
                <a:cs typeface="Arial" charset="0"/>
              </a:rPr>
              <a:t>BFG assigned with </a:t>
            </a:r>
            <a:r>
              <a:rPr lang="pl-PL" sz="1700" b="1" dirty="0" smtClean="0">
                <a:solidFill>
                  <a:prstClr val="black"/>
                </a:solidFill>
                <a:latin typeface="Arial" charset="0"/>
                <a:cs typeface="Arial" charset="0"/>
              </a:rPr>
              <a:t>the</a:t>
            </a:r>
            <a:r>
              <a:rPr lang="en-US" sz="1700" b="1" dirty="0" smtClean="0">
                <a:solidFill>
                  <a:prstClr val="black"/>
                </a:solidFill>
                <a:latin typeface="Arial" charset="0"/>
                <a:cs typeface="Arial" charset="0"/>
              </a:rPr>
              <a:t> power to carry out audits with respect to the accuracy of data contained in calculating systems of all banks covered by the system.</a:t>
            </a: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panose="020B0604020202020204" pitchFamily="34" charset="0"/>
                <a:cs typeface="Arial" panose="020B0604020202020204" pitchFamily="34" charset="0"/>
              </a:rPr>
              <a:t>On-site and off-site inspections.</a:t>
            </a:r>
          </a:p>
        </p:txBody>
      </p:sp>
      <p:sp>
        <p:nvSpPr>
          <p:cNvPr id="5" name="Prostokąt 4"/>
          <p:cNvSpPr/>
          <p:nvPr/>
        </p:nvSpPr>
        <p:spPr>
          <a:xfrm>
            <a:off x="683567" y="3005370"/>
            <a:ext cx="8060903" cy="3131095"/>
          </a:xfrm>
          <a:prstGeom prst="rect">
            <a:avLst/>
          </a:prstGeom>
          <a:solidFill>
            <a:schemeClr val="bg1"/>
          </a:solid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6" name="pole tekstowe 5"/>
          <p:cNvSpPr txBox="1"/>
          <p:nvPr/>
        </p:nvSpPr>
        <p:spPr>
          <a:xfrm>
            <a:off x="688950" y="3025790"/>
            <a:ext cx="8055521" cy="3067506"/>
          </a:xfrm>
          <a:prstGeom prst="rect">
            <a:avLst/>
          </a:prstGeom>
          <a:noFill/>
        </p:spPr>
        <p:txBody>
          <a:bodyPr wrap="square" rtlCol="0">
            <a:spAutoFit/>
          </a:bodyPr>
          <a:lstStyle/>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charset="0"/>
                <a:cs typeface="Arial" charset="0"/>
              </a:rPr>
              <a:t>Accuracy data audits supplemented </a:t>
            </a:r>
            <a:r>
              <a:rPr lang="pl-PL" sz="1700" b="1" dirty="0" smtClean="0">
                <a:solidFill>
                  <a:prstClr val="black"/>
                </a:solidFill>
                <a:latin typeface="Arial" charset="0"/>
                <a:cs typeface="Arial" charset="0"/>
              </a:rPr>
              <a:t>by the </a:t>
            </a:r>
            <a:r>
              <a:rPr lang="en-US" sz="1700" b="1" dirty="0" smtClean="0">
                <a:solidFill>
                  <a:prstClr val="black"/>
                </a:solidFill>
                <a:latin typeface="Arial" charset="0"/>
                <a:cs typeface="Arial" charset="0"/>
              </a:rPr>
              <a:t>power of review with respect to entities receiving BFG financial assistance, assigned to BFG </a:t>
            </a:r>
            <a:r>
              <a:rPr lang="pl-PL" sz="1700" b="1" dirty="0" err="1" smtClean="0">
                <a:solidFill>
                  <a:prstClr val="black"/>
                </a:solidFill>
                <a:latin typeface="Arial" charset="0"/>
                <a:cs typeface="Arial" charset="0"/>
              </a:rPr>
              <a:t>since</a:t>
            </a:r>
            <a:r>
              <a:rPr lang="pl-PL" sz="1700" b="1" dirty="0" smtClean="0">
                <a:solidFill>
                  <a:prstClr val="black"/>
                </a:solidFill>
                <a:latin typeface="Arial" charset="0"/>
                <a:cs typeface="Arial" charset="0"/>
              </a:rPr>
              <a:t> </a:t>
            </a:r>
            <a:r>
              <a:rPr lang="en-US" sz="1700" b="1" dirty="0" smtClean="0">
                <a:solidFill>
                  <a:prstClr val="black"/>
                </a:solidFill>
                <a:latin typeface="Arial" charset="0"/>
                <a:cs typeface="Arial" charset="0"/>
              </a:rPr>
              <a:t>its </a:t>
            </a:r>
            <a:r>
              <a:rPr lang="pl-PL" sz="1700" b="1" dirty="0" err="1" smtClean="0">
                <a:solidFill>
                  <a:prstClr val="black"/>
                </a:solidFill>
                <a:latin typeface="Arial" charset="0"/>
                <a:cs typeface="Arial" charset="0"/>
              </a:rPr>
              <a:t>inception</a:t>
            </a:r>
            <a:r>
              <a:rPr lang="en-US" sz="1700" b="1" dirty="0" smtClean="0">
                <a:solidFill>
                  <a:prstClr val="black"/>
                </a:solidFill>
                <a:latin typeface="Arial" charset="0"/>
                <a:cs typeface="Arial" charset="0"/>
              </a:rPr>
              <a:t>, where it:</a:t>
            </a:r>
          </a:p>
          <a:p>
            <a:pPr marL="828675" lvl="1" indent="-285750" fontAlgn="base">
              <a:spcBef>
                <a:spcPts val="600"/>
              </a:spcBef>
              <a:spcAft>
                <a:spcPct val="0"/>
              </a:spcAft>
              <a:buFont typeface="Calibri" panose="020F0502020204030204" pitchFamily="34" charset="0"/>
              <a:buChar char="─"/>
            </a:pPr>
            <a:r>
              <a:rPr lang="en-US" sz="1700" b="1" dirty="0" smtClean="0">
                <a:solidFill>
                  <a:prstClr val="black"/>
                </a:solidFill>
                <a:latin typeface="Arial" charset="0"/>
                <a:cs typeface="Arial" charset="0"/>
              </a:rPr>
              <a:t>verifies the correctness of assistance funds allocation,</a:t>
            </a:r>
          </a:p>
          <a:p>
            <a:pPr marL="828675" lvl="1" indent="-285750" fontAlgn="base">
              <a:spcBef>
                <a:spcPts val="600"/>
              </a:spcBef>
              <a:spcAft>
                <a:spcPct val="0"/>
              </a:spcAft>
              <a:buFont typeface="Calibri" panose="020F0502020204030204" pitchFamily="34" charset="0"/>
              <a:buChar char="─"/>
            </a:pPr>
            <a:r>
              <a:rPr lang="en-US" sz="1700" b="1" dirty="0" smtClean="0">
                <a:solidFill>
                  <a:prstClr val="black"/>
                </a:solidFill>
                <a:latin typeface="Arial" charset="0"/>
                <a:cs typeface="Arial" charset="0"/>
              </a:rPr>
              <a:t>audits the implementation of a </a:t>
            </a:r>
            <a:r>
              <a:rPr lang="pl-PL" sz="1700" b="1" dirty="0" err="1" smtClean="0">
                <a:solidFill>
                  <a:prstClr val="black"/>
                </a:solidFill>
                <a:latin typeface="Arial" charset="0"/>
                <a:cs typeface="Arial" charset="0"/>
              </a:rPr>
              <a:t>reorganization</a:t>
            </a:r>
            <a:r>
              <a:rPr lang="pl-PL" sz="1700" b="1" dirty="0" smtClean="0">
                <a:solidFill>
                  <a:prstClr val="black"/>
                </a:solidFill>
                <a:latin typeface="Arial" charset="0"/>
                <a:cs typeface="Arial" charset="0"/>
              </a:rPr>
              <a:t> </a:t>
            </a:r>
            <a:r>
              <a:rPr lang="en-US" sz="1700" b="1" dirty="0" smtClean="0">
                <a:solidFill>
                  <a:prstClr val="black"/>
                </a:solidFill>
                <a:latin typeface="Arial" charset="0"/>
                <a:cs typeface="Arial" charset="0"/>
              </a:rPr>
              <a:t>program,</a:t>
            </a:r>
          </a:p>
          <a:p>
            <a:pPr marL="828675" lvl="1" indent="-285750" fontAlgn="base">
              <a:spcBef>
                <a:spcPts val="600"/>
              </a:spcBef>
              <a:spcAft>
                <a:spcPct val="0"/>
              </a:spcAft>
              <a:buFont typeface="Calibri" panose="020F0502020204030204" pitchFamily="34" charset="0"/>
              <a:buChar char="─"/>
            </a:pPr>
            <a:r>
              <a:rPr lang="en-US" sz="1700" b="1" dirty="0" smtClean="0">
                <a:solidFill>
                  <a:prstClr val="black"/>
                </a:solidFill>
                <a:latin typeface="Arial" charset="0"/>
                <a:cs typeface="Arial" charset="0"/>
              </a:rPr>
              <a:t>monitors the economic and financial situation of the bank as well as its management.</a:t>
            </a:r>
          </a:p>
          <a:p>
            <a:pPr marL="266700" indent="-180975" fontAlgn="base">
              <a:spcBef>
                <a:spcPts val="1000"/>
              </a:spcBef>
              <a:spcAft>
                <a:spcPct val="0"/>
              </a:spcAft>
              <a:buFont typeface="Arial" panose="020B0604020202020204" pitchFamily="34" charset="0"/>
              <a:buChar char="•"/>
            </a:pPr>
            <a:r>
              <a:rPr lang="en-US" sz="1700" b="1" dirty="0" smtClean="0">
                <a:solidFill>
                  <a:prstClr val="black"/>
                </a:solidFill>
                <a:latin typeface="Arial" charset="0"/>
                <a:cs typeface="Arial" charset="0"/>
              </a:rPr>
              <a:t>Independently of its auditing powers, BFG may assume the role of a trustee, overseeing the implementation of a </a:t>
            </a:r>
            <a:r>
              <a:rPr lang="pl-PL" sz="1700" b="1" dirty="0" err="1" smtClean="0">
                <a:solidFill>
                  <a:prstClr val="black"/>
                </a:solidFill>
                <a:latin typeface="Arial" charset="0"/>
                <a:cs typeface="Arial" charset="0"/>
              </a:rPr>
              <a:t>reorganization</a:t>
            </a:r>
            <a:r>
              <a:rPr lang="pl-PL" sz="1700" b="1" dirty="0" smtClean="0">
                <a:solidFill>
                  <a:prstClr val="black"/>
                </a:solidFill>
                <a:latin typeface="Arial" charset="0"/>
                <a:cs typeface="Arial" charset="0"/>
              </a:rPr>
              <a:t> </a:t>
            </a:r>
            <a:r>
              <a:rPr lang="en-US" sz="1700" b="1" dirty="0" smtClean="0">
                <a:solidFill>
                  <a:prstClr val="black"/>
                </a:solidFill>
                <a:latin typeface="Arial" charset="0"/>
                <a:cs typeface="Arial" charset="0"/>
              </a:rPr>
              <a:t>program with respect to a bank receiving BFG financial assistance.</a:t>
            </a:r>
            <a:endParaRPr lang="en-US" sz="1700" b="1" dirty="0">
              <a:solidFill>
                <a:prstClr val="black"/>
              </a:solidFill>
              <a:latin typeface="Arial" charset="0"/>
              <a:cs typeface="Arial" charset="0"/>
            </a:endParaRPr>
          </a:p>
        </p:txBody>
      </p:sp>
    </p:spTree>
    <p:extLst>
      <p:ext uri="{BB962C8B-B14F-4D97-AF65-F5344CB8AC3E}">
        <p14:creationId xmlns:p14="http://schemas.microsoft.com/office/powerpoint/2010/main" val="3423707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50825" y="260350"/>
            <a:ext cx="8642350" cy="642938"/>
            <a:chOff x="250825" y="260350"/>
            <a:chExt cx="8642350" cy="642938"/>
          </a:xfrm>
        </p:grpSpPr>
        <p:sp>
          <p:nvSpPr>
            <p:cNvPr id="18444"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18445"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18443"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Łącznik prostoliniowy 18"/>
          <p:cNvCxnSpPr/>
          <p:nvPr/>
        </p:nvCxnSpPr>
        <p:spPr>
          <a:xfrm flipH="1">
            <a:off x="322833" y="981489"/>
            <a:ext cx="695" cy="5255823"/>
          </a:xfrm>
          <a:prstGeom prst="line">
            <a:avLst/>
          </a:prstGeom>
          <a:ln w="635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5" name="Schemat blokowy: opóźnienie 44"/>
          <p:cNvSpPr/>
          <p:nvPr/>
        </p:nvSpPr>
        <p:spPr>
          <a:xfrm>
            <a:off x="2468789" y="981489"/>
            <a:ext cx="298806" cy="40011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6" name="Prostokąt 45"/>
          <p:cNvSpPr/>
          <p:nvPr/>
        </p:nvSpPr>
        <p:spPr>
          <a:xfrm>
            <a:off x="323528" y="980728"/>
            <a:ext cx="2177842" cy="391866"/>
          </a:xfrm>
          <a:prstGeom prst="rect">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7" name="pole tekstowe 46"/>
          <p:cNvSpPr txBox="1"/>
          <p:nvPr/>
        </p:nvSpPr>
        <p:spPr>
          <a:xfrm>
            <a:off x="827584" y="981489"/>
            <a:ext cx="1324402"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May 2013</a:t>
            </a:r>
            <a:endParaRPr lang="en-US" sz="2000" b="1" dirty="0">
              <a:solidFill>
                <a:prstClr val="white"/>
              </a:solidFill>
              <a:latin typeface="Arial" charset="0"/>
              <a:cs typeface="Arial" charset="0"/>
            </a:endParaRPr>
          </a:p>
        </p:txBody>
      </p:sp>
      <p:sp>
        <p:nvSpPr>
          <p:cNvPr id="36" name="Schemat blokowy: opóźnienie 35"/>
          <p:cNvSpPr/>
          <p:nvPr/>
        </p:nvSpPr>
        <p:spPr>
          <a:xfrm>
            <a:off x="2468789" y="2780929"/>
            <a:ext cx="298806" cy="40087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0" name="Prostokąt 39"/>
          <p:cNvSpPr/>
          <p:nvPr/>
        </p:nvSpPr>
        <p:spPr>
          <a:xfrm>
            <a:off x="323528" y="2780928"/>
            <a:ext cx="2177842" cy="391866"/>
          </a:xfrm>
          <a:prstGeom prst="rect">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1" name="pole tekstowe 40"/>
          <p:cNvSpPr txBox="1"/>
          <p:nvPr/>
        </p:nvSpPr>
        <p:spPr>
          <a:xfrm>
            <a:off x="467544" y="2781689"/>
            <a:ext cx="2151551"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September 2013</a:t>
            </a:r>
            <a:endParaRPr lang="en-US" sz="2000" b="1" dirty="0">
              <a:solidFill>
                <a:prstClr val="white"/>
              </a:solidFill>
              <a:latin typeface="Arial" charset="0"/>
              <a:cs typeface="Arial" charset="0"/>
            </a:endParaRPr>
          </a:p>
        </p:txBody>
      </p:sp>
      <p:sp>
        <p:nvSpPr>
          <p:cNvPr id="42" name="Schemat blokowy: opóźnienie 41"/>
          <p:cNvSpPr/>
          <p:nvPr/>
        </p:nvSpPr>
        <p:spPr>
          <a:xfrm>
            <a:off x="2468789" y="5733256"/>
            <a:ext cx="298806" cy="391865"/>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4" name="Prostokąt 43"/>
          <p:cNvSpPr/>
          <p:nvPr/>
        </p:nvSpPr>
        <p:spPr>
          <a:xfrm>
            <a:off x="323528" y="5733256"/>
            <a:ext cx="2177842" cy="391866"/>
          </a:xfrm>
          <a:prstGeom prst="rect">
            <a:avLst/>
          </a:prstGeom>
          <a:solidFill>
            <a:schemeClr val="accent6">
              <a:lumMod val="75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49" name="pole tekstowe 48"/>
          <p:cNvSpPr txBox="1"/>
          <p:nvPr/>
        </p:nvSpPr>
        <p:spPr>
          <a:xfrm>
            <a:off x="467544" y="5734017"/>
            <a:ext cx="2081019"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November 2013</a:t>
            </a:r>
            <a:endParaRPr lang="en-US" sz="2000" b="1" dirty="0">
              <a:solidFill>
                <a:prstClr val="white"/>
              </a:solidFill>
              <a:latin typeface="Arial" charset="0"/>
              <a:cs typeface="Arial" charset="0"/>
            </a:endParaRPr>
          </a:p>
        </p:txBody>
      </p:sp>
      <p:sp>
        <p:nvSpPr>
          <p:cNvPr id="51" name="Prostokąt 50"/>
          <p:cNvSpPr/>
          <p:nvPr/>
        </p:nvSpPr>
        <p:spPr>
          <a:xfrm>
            <a:off x="467544" y="3784667"/>
            <a:ext cx="8353624" cy="1728192"/>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53" name="pole tekstowe 52"/>
          <p:cNvSpPr txBox="1"/>
          <p:nvPr/>
        </p:nvSpPr>
        <p:spPr>
          <a:xfrm>
            <a:off x="504303" y="3784667"/>
            <a:ext cx="8240168" cy="1631216"/>
          </a:xfrm>
          <a:prstGeom prst="rect">
            <a:avLst/>
          </a:prstGeom>
          <a:noFill/>
        </p:spPr>
        <p:txBody>
          <a:bodyPr wrap="square" rtlCol="0">
            <a:spAutoFit/>
          </a:bodyPr>
          <a:lstStyle/>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charset="0"/>
                <a:cs typeface="Arial" charset="0"/>
              </a:rPr>
              <a:t>Guarantees to increase the bank's own funds level</a:t>
            </a:r>
            <a:r>
              <a:rPr lang="en-US" sz="1700" b="1" dirty="0" smtClean="0">
                <a:solidFill>
                  <a:prstClr val="black"/>
                </a:solidFill>
                <a:latin typeface="Arial" panose="020B0604020202020204" pitchFamily="34" charset="0"/>
                <a:cs typeface="Arial" panose="020B0604020202020204" pitchFamily="34" charset="0"/>
              </a:rPr>
              <a:t>,</a:t>
            </a: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panose="020B0604020202020204" pitchFamily="34" charset="0"/>
                <a:cs typeface="Arial" panose="020B0604020202020204" pitchFamily="34" charset="0"/>
              </a:rPr>
              <a:t>Guarantee executed in the event of insufficient demand by purchase or assumption </a:t>
            </a:r>
            <a:r>
              <a:rPr lang="pl-PL" sz="1700" b="1" dirty="0" smtClean="0">
                <a:solidFill>
                  <a:prstClr val="black"/>
                </a:solidFill>
                <a:latin typeface="Arial" panose="020B0604020202020204" pitchFamily="34" charset="0"/>
                <a:cs typeface="Arial" panose="020B0604020202020204" pitchFamily="34" charset="0"/>
              </a:rPr>
              <a:t>of </a:t>
            </a:r>
            <a:r>
              <a:rPr lang="en-US" sz="1700" b="1" dirty="0" smtClean="0">
                <a:solidFill>
                  <a:prstClr val="black"/>
                </a:solidFill>
                <a:latin typeface="Arial" panose="020B0604020202020204" pitchFamily="34" charset="0"/>
                <a:cs typeface="Arial" panose="020B0604020202020204" pitchFamily="34" charset="0"/>
              </a:rPr>
              <a:t>stock, bonds or bank-issued securities,</a:t>
            </a: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panose="020B0604020202020204" pitchFamily="34" charset="0"/>
                <a:cs typeface="Arial" panose="020B0604020202020204" pitchFamily="34" charset="0"/>
              </a:rPr>
              <a:t>Provided </a:t>
            </a:r>
            <a:r>
              <a:rPr lang="en-US" sz="1700" b="1" dirty="0" smtClean="0">
                <a:solidFill>
                  <a:prstClr val="black"/>
                </a:solidFill>
                <a:latin typeface="Arial" charset="0"/>
                <a:cs typeface="Arial" charset="0"/>
              </a:rPr>
              <a:t>upon a request submitted by the Minister of Finance,</a:t>
            </a:r>
            <a:endParaRPr lang="en-US" sz="1700" b="1" dirty="0" smtClean="0">
              <a:solidFill>
                <a:prstClr val="black"/>
              </a:solidFill>
              <a:latin typeface="Arial" panose="020B0604020202020204" pitchFamily="34" charset="0"/>
              <a:cs typeface="Arial" panose="020B0604020202020204" pitchFamily="34" charset="0"/>
            </a:endParaRPr>
          </a:p>
          <a:p>
            <a:pPr marL="180975" indent="-180975" fontAlgn="base">
              <a:spcBef>
                <a:spcPts val="600"/>
              </a:spcBef>
              <a:spcAft>
                <a:spcPct val="0"/>
              </a:spcAft>
              <a:buFont typeface="Arial" panose="020B0604020202020204" pitchFamily="34" charset="0"/>
              <a:buChar char="•"/>
            </a:pPr>
            <a:r>
              <a:rPr lang="en-US" sz="1700" b="1" dirty="0" smtClean="0">
                <a:solidFill>
                  <a:prstClr val="black"/>
                </a:solidFill>
                <a:latin typeface="Arial" panose="020B0604020202020204" pitchFamily="34" charset="0"/>
                <a:cs typeface="Arial" panose="020B0604020202020204" pitchFamily="34" charset="0"/>
              </a:rPr>
              <a:t>Financed from </a:t>
            </a:r>
            <a:r>
              <a:rPr lang="pl-PL" sz="1700" b="1" dirty="0" smtClean="0">
                <a:solidFill>
                  <a:prstClr val="black"/>
                </a:solidFill>
                <a:latin typeface="Arial" panose="020B0604020202020204" pitchFamily="34" charset="0"/>
                <a:cs typeface="Arial" panose="020B0604020202020204" pitchFamily="34" charset="0"/>
              </a:rPr>
              <a:t>the </a:t>
            </a:r>
            <a:r>
              <a:rPr lang="en-US" sz="1700" b="1" dirty="0" smtClean="0">
                <a:solidFill>
                  <a:prstClr val="black"/>
                </a:solidFill>
                <a:latin typeface="Arial" panose="020B0604020202020204" pitchFamily="34" charset="0"/>
                <a:cs typeface="Arial" panose="020B0604020202020204" pitchFamily="34" charset="0"/>
              </a:rPr>
              <a:t>newly created </a:t>
            </a:r>
            <a:r>
              <a:rPr lang="en-US" sz="1700" b="1" dirty="0" smtClean="0">
                <a:solidFill>
                  <a:srgbClr val="0000FF"/>
                </a:solidFill>
                <a:latin typeface="Arial" panose="020B0604020202020204" pitchFamily="34" charset="0"/>
                <a:cs typeface="Arial" panose="020B0604020202020204" pitchFamily="34" charset="0"/>
              </a:rPr>
              <a:t>Stabilization Fund</a:t>
            </a:r>
            <a:r>
              <a:rPr lang="pl-PL" sz="1700" b="1" dirty="0">
                <a:solidFill>
                  <a:prstClr val="black"/>
                </a:solidFill>
                <a:latin typeface="Arial" panose="020B0604020202020204" pitchFamily="34" charset="0"/>
                <a:cs typeface="Arial" panose="020B0604020202020204" pitchFamily="34" charset="0"/>
              </a:rPr>
              <a:t>.</a:t>
            </a:r>
            <a:endParaRPr lang="en-US" sz="1700" b="1" dirty="0" smtClean="0">
              <a:solidFill>
                <a:prstClr val="black"/>
              </a:solidFill>
              <a:latin typeface="Arial" panose="020B0604020202020204" pitchFamily="34" charset="0"/>
              <a:cs typeface="Arial" panose="020B0604020202020204" pitchFamily="34" charset="0"/>
            </a:endParaRPr>
          </a:p>
        </p:txBody>
      </p:sp>
      <p:sp>
        <p:nvSpPr>
          <p:cNvPr id="50" name="Prostokąt 49"/>
          <p:cNvSpPr/>
          <p:nvPr/>
        </p:nvSpPr>
        <p:spPr>
          <a:xfrm>
            <a:off x="467544" y="3356992"/>
            <a:ext cx="8353624" cy="432048"/>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b="1" dirty="0" smtClean="0">
                <a:solidFill>
                  <a:prstClr val="black"/>
                </a:solidFill>
                <a:latin typeface="Arial" panose="020B0604020202020204" pitchFamily="34" charset="0"/>
                <a:cs typeface="Arial" panose="020B0604020202020204" pitchFamily="34" charset="0"/>
              </a:rPr>
              <a:t>New power to provide capital support to banks.</a:t>
            </a:r>
            <a:endParaRPr lang="en-US" b="1" dirty="0">
              <a:solidFill>
                <a:prstClr val="black"/>
              </a:solidFill>
              <a:latin typeface="Arial" panose="020B0604020202020204" pitchFamily="34" charset="0"/>
              <a:cs typeface="Arial" panose="020B0604020202020204" pitchFamily="34" charset="0"/>
            </a:endParaRPr>
          </a:p>
        </p:txBody>
      </p:sp>
      <p:sp>
        <p:nvSpPr>
          <p:cNvPr id="54" name="Prostokąt 53"/>
          <p:cNvSpPr/>
          <p:nvPr/>
        </p:nvSpPr>
        <p:spPr>
          <a:xfrm>
            <a:off x="467544" y="1484784"/>
            <a:ext cx="8425631" cy="1152128"/>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b="1" dirty="0" smtClean="0">
                <a:solidFill>
                  <a:prstClr val="black"/>
                </a:solidFill>
                <a:latin typeface="Arial" panose="020B0604020202020204" pitchFamily="34" charset="0"/>
                <a:cs typeface="Arial" panose="020B0604020202020204" pitchFamily="34" charset="0"/>
              </a:rPr>
              <a:t>BFG assigned with new powers in relation to credit unions</a:t>
            </a:r>
            <a:r>
              <a:rPr lang="pl-PL" b="1" dirty="0" smtClean="0">
                <a:solidFill>
                  <a:prstClr val="black"/>
                </a:solidFill>
                <a:latin typeface="Arial" panose="020B0604020202020204" pitchFamily="34" charset="0"/>
                <a:cs typeface="Arial" panose="020B0604020202020204" pitchFamily="34" charset="0"/>
              </a:rPr>
              <a:t>,</a:t>
            </a:r>
            <a:r>
              <a:rPr lang="en-US" b="1" dirty="0" smtClean="0">
                <a:solidFill>
                  <a:prstClr val="black"/>
                </a:solidFill>
                <a:latin typeface="Arial" panose="020B0604020202020204" pitchFamily="34" charset="0"/>
                <a:cs typeface="Arial" panose="020B0604020202020204" pitchFamily="34" charset="0"/>
              </a:rPr>
              <a:t> including some resolution tools </a:t>
            </a:r>
            <a:r>
              <a:rPr lang="en-US" dirty="0" smtClean="0">
                <a:solidFill>
                  <a:prstClr val="black"/>
                </a:solidFill>
                <a:latin typeface="Arial" panose="020B0604020202020204" pitchFamily="34" charset="0"/>
                <a:cs typeface="Arial" panose="020B0604020202020204" pitchFamily="34" charset="0"/>
              </a:rPr>
              <a:t>(bridge bank, support to an acquirer in P&amp;A) </a:t>
            </a:r>
            <a:r>
              <a:rPr lang="en-US" b="1" dirty="0" smtClean="0">
                <a:solidFill>
                  <a:prstClr val="black"/>
                </a:solidFill>
                <a:latin typeface="Arial" panose="020B0604020202020204" pitchFamily="34" charset="0"/>
                <a:cs typeface="Arial" panose="020B0604020202020204" pitchFamily="34" charset="0"/>
              </a:rPr>
              <a:t>and providing financial assistance to entities at risk </a:t>
            </a:r>
            <a:r>
              <a:rPr lang="en-US" dirty="0" smtClean="0">
                <a:solidFill>
                  <a:prstClr val="black"/>
                </a:solidFill>
                <a:latin typeface="Arial Narrow" panose="020B0606020202030204" pitchFamily="34" charset="0"/>
                <a:cs typeface="Arial" panose="020B0604020202020204" pitchFamily="34" charset="0"/>
              </a:rPr>
              <a:t>(</a:t>
            </a:r>
            <a:r>
              <a:rPr lang="en-US" sz="1900" dirty="0" smtClean="0">
                <a:solidFill>
                  <a:prstClr val="black"/>
                </a:solidFill>
                <a:latin typeface="Arial Narrow" panose="020B0606020202030204" pitchFamily="34" charset="0"/>
                <a:cs typeface="Arial" panose="020B0604020202020204" pitchFamily="34" charset="0"/>
              </a:rPr>
              <a:t>guarantees, loans classified as own funds</a:t>
            </a:r>
            <a:r>
              <a:rPr lang="en-US" dirty="0" smtClean="0">
                <a:solidFill>
                  <a:prstClr val="black"/>
                </a:solidFill>
                <a:latin typeface="Arial Narrow" panose="020B0606020202030204" pitchFamily="34" charset="0"/>
                <a:cs typeface="Arial" panose="020B0604020202020204" pitchFamily="34" charset="0"/>
              </a:rPr>
              <a:t>) </a:t>
            </a:r>
            <a:r>
              <a:rPr lang="en-US" dirty="0" smtClean="0">
                <a:solidFill>
                  <a:prstClr val="black"/>
                </a:solidFill>
                <a:latin typeface="Arial" panose="020B0604020202020204" pitchFamily="34" charset="0"/>
                <a:cs typeface="Arial" panose="020B0604020202020204" pitchFamily="34" charset="0"/>
              </a:rPr>
              <a:t>from the </a:t>
            </a:r>
            <a:r>
              <a:rPr lang="en-US" b="1" dirty="0" smtClean="0">
                <a:solidFill>
                  <a:srgbClr val="0000FF"/>
                </a:solidFill>
                <a:latin typeface="Arial" panose="020B0604020202020204" pitchFamily="34" charset="0"/>
                <a:cs typeface="Arial" panose="020B0604020202020204" pitchFamily="34" charset="0"/>
              </a:rPr>
              <a:t>Cooperative Savings and Credit Union Guarantee Fund</a:t>
            </a:r>
            <a:r>
              <a:rPr lang="en-US" dirty="0" smtClean="0">
                <a:solidFill>
                  <a:prstClr val="black"/>
                </a:solidFill>
                <a:latin typeface="Arial Narrow" panose="020B0606020202030204" pitchFamily="34" charset="0"/>
                <a:cs typeface="Arial" panose="020B0604020202020204" pitchFamily="34" charset="0"/>
              </a:rPr>
              <a:t>. </a:t>
            </a:r>
            <a:endParaRPr lang="en-US" dirty="0">
              <a:solidFill>
                <a:prstClr val="black"/>
              </a:solidFill>
              <a:latin typeface="Arial Narrow" panose="020B0606020202030204" pitchFamily="34" charset="0"/>
              <a:cs typeface="Arial" panose="020B0604020202020204" pitchFamily="34" charset="0"/>
            </a:endParaRPr>
          </a:p>
        </p:txBody>
      </p:sp>
      <p:sp>
        <p:nvSpPr>
          <p:cNvPr id="57" name="Prostokąt 56"/>
          <p:cNvSpPr/>
          <p:nvPr/>
        </p:nvSpPr>
        <p:spPr>
          <a:xfrm>
            <a:off x="467544" y="6237312"/>
            <a:ext cx="8353624" cy="432048"/>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b="1" dirty="0" smtClean="0">
                <a:solidFill>
                  <a:prstClr val="black"/>
                </a:solidFill>
                <a:latin typeface="Arial" panose="020B0604020202020204" pitchFamily="34" charset="0"/>
                <a:cs typeface="Arial" panose="020B0604020202020204" pitchFamily="34" charset="0"/>
              </a:rPr>
              <a:t>Deposits collected by credit unions covered by BFG guarantee.</a:t>
            </a:r>
            <a:endParaRPr lang="en-US" b="1" dirty="0">
              <a:solidFill>
                <a:prstClr val="black"/>
              </a:solidFill>
              <a:latin typeface="Arial" panose="020B0604020202020204" pitchFamily="34" charset="0"/>
              <a:cs typeface="Arial" panose="020B0604020202020204" pitchFamily="34" charset="0"/>
            </a:endParaRPr>
          </a:p>
        </p:txBody>
      </p:sp>
      <p:cxnSp>
        <p:nvCxnSpPr>
          <p:cNvPr id="58" name="Łącznik prostoliniowy 57"/>
          <p:cNvCxnSpPr/>
          <p:nvPr/>
        </p:nvCxnSpPr>
        <p:spPr>
          <a:xfrm>
            <a:off x="322833" y="5949280"/>
            <a:ext cx="0" cy="720080"/>
          </a:xfrm>
          <a:prstGeom prst="line">
            <a:avLst/>
          </a:prstGeom>
          <a:ln w="6350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1" name="Prostokąt 60"/>
          <p:cNvSpPr/>
          <p:nvPr/>
        </p:nvSpPr>
        <p:spPr>
          <a:xfrm>
            <a:off x="282298" y="369531"/>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p>
        </p:txBody>
      </p:sp>
    </p:spTree>
    <p:extLst>
      <p:ext uri="{BB962C8B-B14F-4D97-AF65-F5344CB8AC3E}">
        <p14:creationId xmlns:p14="http://schemas.microsoft.com/office/powerpoint/2010/main" val="901607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altLang="pl-PL" b="1" i="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15" name="Rectangle 12"/>
          <p:cNvSpPr>
            <a:spLocks noChangeArrowheads="1"/>
          </p:cNvSpPr>
          <p:nvPr/>
        </p:nvSpPr>
        <p:spPr bwMode="auto">
          <a:xfrm>
            <a:off x="783903" y="3815720"/>
            <a:ext cx="7845425" cy="2808000"/>
          </a:xfrm>
          <a:prstGeom prst="rect">
            <a:avLst/>
          </a:prstGeom>
          <a:solidFill>
            <a:schemeClr val="bg1"/>
          </a:solidFill>
          <a:ln w="9525" algn="ctr">
            <a:solidFill>
              <a:srgbClr val="B2B2B2"/>
            </a:solidFill>
            <a:miter lim="800000"/>
            <a:headEnd/>
            <a:tailEnd/>
          </a:ln>
          <a:effectLst/>
        </p:spPr>
        <p:txBody>
          <a:bodyPr wrap="none" anchor="ct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fontAlgn="base">
              <a:spcBef>
                <a:spcPct val="0"/>
              </a:spcBef>
              <a:spcAft>
                <a:spcPct val="0"/>
              </a:spcAft>
            </a:pPr>
            <a:endParaRPr lang="en-US" altLang="pl-PL" dirty="0">
              <a:solidFill>
                <a:prstClr val="black"/>
              </a:solidFill>
            </a:endParaRPr>
          </a:p>
        </p:txBody>
      </p:sp>
      <p:sp>
        <p:nvSpPr>
          <p:cNvPr id="16" name="Rectangle 5"/>
          <p:cNvSpPr txBox="1">
            <a:spLocks noChangeArrowheads="1"/>
          </p:cNvSpPr>
          <p:nvPr/>
        </p:nvSpPr>
        <p:spPr>
          <a:xfrm>
            <a:off x="628328" y="3728120"/>
            <a:ext cx="6781800" cy="1752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endParaRPr lang="en-US" dirty="0" smtClean="0">
              <a:solidFill>
                <a:prstClr val="black"/>
              </a:solidFill>
            </a:endParaRPr>
          </a:p>
          <a:p>
            <a:pPr>
              <a:lnSpc>
                <a:spcPct val="90000"/>
              </a:lnSpc>
            </a:pPr>
            <a:endParaRPr lang="en-US" dirty="0">
              <a:solidFill>
                <a:prstClr val="black"/>
              </a:solidFill>
            </a:endParaRPr>
          </a:p>
        </p:txBody>
      </p:sp>
      <p:sp>
        <p:nvSpPr>
          <p:cNvPr id="17" name="Rectangle 6"/>
          <p:cNvSpPr>
            <a:spLocks noChangeArrowheads="1"/>
          </p:cNvSpPr>
          <p:nvPr/>
        </p:nvSpPr>
        <p:spPr bwMode="auto">
          <a:xfrm rot="16200000">
            <a:off x="-901510" y="2133759"/>
            <a:ext cx="2808001" cy="357924"/>
          </a:xfrm>
          <a:prstGeom prst="rect">
            <a:avLst/>
          </a:prstGeom>
          <a:solidFill>
            <a:schemeClr val="accent1">
              <a:lumMod val="40000"/>
              <a:lumOff val="60000"/>
            </a:schemeClr>
          </a:solidFill>
          <a:ln w="9525" algn="ctr">
            <a:solidFill>
              <a:srgbClr val="B2B2B2"/>
            </a:solidFill>
            <a:miter lim="800000"/>
            <a:headEnd/>
            <a:tailEnd/>
          </a:ln>
          <a:effectLst/>
        </p:spPr>
        <p:txBody>
          <a:bodyPr wrap="none" anchor="ct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lgn="ctr" fontAlgn="base">
              <a:spcBef>
                <a:spcPct val="0"/>
              </a:spcBef>
              <a:spcAft>
                <a:spcPct val="0"/>
              </a:spcAft>
            </a:pPr>
            <a:r>
              <a:rPr lang="en-US" altLang="pl-PL" sz="1200" cap="small" dirty="0" smtClean="0">
                <a:solidFill>
                  <a:prstClr val="black"/>
                </a:solidFill>
              </a:rPr>
              <a:t>Previously</a:t>
            </a:r>
            <a:endParaRPr lang="en-US" altLang="pl-PL" sz="1200" cap="small" dirty="0">
              <a:solidFill>
                <a:prstClr val="black"/>
              </a:solidFill>
            </a:endParaRPr>
          </a:p>
        </p:txBody>
      </p:sp>
      <p:sp>
        <p:nvSpPr>
          <p:cNvPr id="18" name="Rectangle 12"/>
          <p:cNvSpPr>
            <a:spLocks noChangeArrowheads="1"/>
          </p:cNvSpPr>
          <p:nvPr/>
        </p:nvSpPr>
        <p:spPr bwMode="auto">
          <a:xfrm>
            <a:off x="783903" y="908720"/>
            <a:ext cx="7845425" cy="2808000"/>
          </a:xfrm>
          <a:prstGeom prst="rect">
            <a:avLst/>
          </a:prstGeom>
          <a:noFill/>
          <a:ln w="9525" algn="ctr">
            <a:solidFill>
              <a:srgbClr val="B2B2B2"/>
            </a:solidFill>
            <a:miter lim="800000"/>
            <a:headEnd/>
            <a:tailEnd/>
          </a:ln>
          <a:effectLst/>
          <a:extLst>
            <a:ext uri="{909E8E84-426E-40DD-AFC4-6F175D3DCCD1}">
              <a14:hiddenFill xmlns:a14="http://schemas.microsoft.com/office/drawing/2010/main">
                <a:solidFill>
                  <a:srgbClr val="FFCC66"/>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fontAlgn="base">
              <a:spcBef>
                <a:spcPct val="0"/>
              </a:spcBef>
              <a:spcAft>
                <a:spcPct val="0"/>
              </a:spcAft>
            </a:pPr>
            <a:endParaRPr lang="en-US" altLang="pl-PL" dirty="0">
              <a:solidFill>
                <a:prstClr val="black"/>
              </a:solidFill>
            </a:endParaRPr>
          </a:p>
        </p:txBody>
      </p:sp>
      <p:sp>
        <p:nvSpPr>
          <p:cNvPr id="19" name="Rectangle 6"/>
          <p:cNvSpPr>
            <a:spLocks noChangeArrowheads="1"/>
          </p:cNvSpPr>
          <p:nvPr/>
        </p:nvSpPr>
        <p:spPr bwMode="auto">
          <a:xfrm rot="16200000">
            <a:off x="-901510" y="5040759"/>
            <a:ext cx="2808001" cy="357924"/>
          </a:xfrm>
          <a:prstGeom prst="rect">
            <a:avLst/>
          </a:prstGeom>
          <a:solidFill>
            <a:schemeClr val="accent1">
              <a:lumMod val="40000"/>
              <a:lumOff val="60000"/>
            </a:schemeClr>
          </a:solidFill>
          <a:ln w="9525" algn="ctr">
            <a:solidFill>
              <a:srgbClr val="B2B2B2"/>
            </a:solidFill>
            <a:miter lim="800000"/>
            <a:headEnd/>
            <a:tailEnd/>
          </a:ln>
          <a:effectLst/>
        </p:spPr>
        <p:txBody>
          <a:bodyPr wrap="none" anchor="ct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lgn="ctr" fontAlgn="base">
              <a:spcBef>
                <a:spcPct val="0"/>
              </a:spcBef>
              <a:spcAft>
                <a:spcPct val="0"/>
              </a:spcAft>
            </a:pPr>
            <a:r>
              <a:rPr lang="en-US" altLang="pl-PL" sz="1200" cap="small" dirty="0" smtClean="0">
                <a:solidFill>
                  <a:prstClr val="black"/>
                </a:solidFill>
              </a:rPr>
              <a:t>After the reform  </a:t>
            </a:r>
            <a:endParaRPr lang="en-US" altLang="pl-PL" sz="1200" cap="small" dirty="0">
              <a:solidFill>
                <a:prstClr val="black"/>
              </a:solidFill>
            </a:endParaRPr>
          </a:p>
        </p:txBody>
      </p:sp>
      <p:graphicFrame>
        <p:nvGraphicFramePr>
          <p:cNvPr id="20" name="Diagram 19"/>
          <p:cNvGraphicFramePr/>
          <p:nvPr>
            <p:extLst>
              <p:ext uri="{D42A27DB-BD31-4B8C-83A1-F6EECF244321}">
                <p14:modId xmlns:p14="http://schemas.microsoft.com/office/powerpoint/2010/main" val="2664967728"/>
              </p:ext>
            </p:extLst>
          </p:nvPr>
        </p:nvGraphicFramePr>
        <p:xfrm>
          <a:off x="1756714" y="1115400"/>
          <a:ext cx="6096000" cy="9311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21"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92047" y="2813720"/>
            <a:ext cx="1457325"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7" descr="https://encrypted-tbn1.gstatic.com/images?q=tbn:ANd9GcThioxGyPYb6fVNBdoel6LGcy8E9Irxz7P5skVNP_72p3VY0_Pt"/>
          <p:cNvPicPr>
            <a:picLocks noChangeAspect="1" noChangeArrowheads="1"/>
          </p:cNvPicPr>
          <p:nvPr/>
        </p:nvPicPr>
        <p:blipFill>
          <a:blip r:embed="rId11">
            <a:extLst>
              <a:ext uri="{28A0092B-C50C-407E-A947-70E740481C1C}">
                <a14:useLocalDpi xmlns:a14="http://schemas.microsoft.com/office/drawing/2010/main" val="0"/>
              </a:ext>
            </a:extLst>
          </a:blip>
          <a:srcRect b="25407"/>
          <a:stretch>
            <a:fillRect/>
          </a:stretch>
        </p:blipFill>
        <p:spPr bwMode="auto">
          <a:xfrm>
            <a:off x="2804790" y="2693906"/>
            <a:ext cx="1901825" cy="505576"/>
          </a:xfrm>
          <a:prstGeom prst="rect">
            <a:avLst/>
          </a:prstGeom>
          <a:noFill/>
          <a:extLst>
            <a:ext uri="{909E8E84-426E-40DD-AFC4-6F175D3DCCD1}">
              <a14:hiddenFill xmlns:a14="http://schemas.microsoft.com/office/drawing/2010/main">
                <a:solidFill>
                  <a:srgbClr val="FFFFFF"/>
                </a:solidFill>
              </a14:hiddenFill>
            </a:ext>
          </a:extLst>
        </p:spPr>
      </p:pic>
      <p:sp>
        <p:nvSpPr>
          <p:cNvPr id="23" name="Strzałka w prawo 22"/>
          <p:cNvSpPr/>
          <p:nvPr/>
        </p:nvSpPr>
        <p:spPr bwMode="auto">
          <a:xfrm rot="2397985">
            <a:off x="2538089" y="2230979"/>
            <a:ext cx="533400" cy="19619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sp>
        <p:nvSpPr>
          <p:cNvPr id="25" name="Strzałka w prawo 24"/>
          <p:cNvSpPr/>
          <p:nvPr/>
        </p:nvSpPr>
        <p:spPr bwMode="auto">
          <a:xfrm rot="8012142">
            <a:off x="4395379" y="2214619"/>
            <a:ext cx="533400" cy="19619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sp>
        <p:nvSpPr>
          <p:cNvPr id="26" name="Strzałka w prawo 25"/>
          <p:cNvSpPr/>
          <p:nvPr/>
        </p:nvSpPr>
        <p:spPr bwMode="auto">
          <a:xfrm rot="5400000">
            <a:off x="6805289" y="2294763"/>
            <a:ext cx="533400" cy="19619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graphicFrame>
        <p:nvGraphicFramePr>
          <p:cNvPr id="27" name="Diagram 26"/>
          <p:cNvGraphicFramePr/>
          <p:nvPr>
            <p:extLst>
              <p:ext uri="{D42A27DB-BD31-4B8C-83A1-F6EECF244321}">
                <p14:modId xmlns:p14="http://schemas.microsoft.com/office/powerpoint/2010/main" val="240520553"/>
              </p:ext>
            </p:extLst>
          </p:nvPr>
        </p:nvGraphicFramePr>
        <p:xfrm>
          <a:off x="1747091" y="4051320"/>
          <a:ext cx="6096000" cy="11684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pic>
        <p:nvPicPr>
          <p:cNvPr id="33" name="Picture 7" descr="https://encrypted-tbn1.gstatic.com/images?q=tbn:ANd9GcThioxGyPYb6fVNBdoel6LGcy8E9Irxz7P5skVNP_72p3VY0_Pt"/>
          <p:cNvPicPr>
            <a:picLocks noChangeAspect="1" noChangeArrowheads="1"/>
          </p:cNvPicPr>
          <p:nvPr/>
        </p:nvPicPr>
        <p:blipFill>
          <a:blip r:embed="rId11">
            <a:extLst>
              <a:ext uri="{28A0092B-C50C-407E-A947-70E740481C1C}">
                <a14:useLocalDpi xmlns:a14="http://schemas.microsoft.com/office/drawing/2010/main" val="0"/>
              </a:ext>
            </a:extLst>
          </a:blip>
          <a:srcRect b="26920"/>
          <a:stretch>
            <a:fillRect/>
          </a:stretch>
        </p:blipFill>
        <p:spPr bwMode="auto">
          <a:xfrm>
            <a:off x="3711168" y="5633120"/>
            <a:ext cx="1901825" cy="495320"/>
          </a:xfrm>
          <a:prstGeom prst="rect">
            <a:avLst/>
          </a:prstGeom>
          <a:noFill/>
          <a:extLst>
            <a:ext uri="{909E8E84-426E-40DD-AFC4-6F175D3DCCD1}">
              <a14:hiddenFill xmlns:a14="http://schemas.microsoft.com/office/drawing/2010/main">
                <a:solidFill>
                  <a:srgbClr val="FFFFFF"/>
                </a:solidFill>
              </a14:hiddenFill>
            </a:ext>
          </a:extLst>
        </p:spPr>
      </p:pic>
      <p:sp>
        <p:nvSpPr>
          <p:cNvPr id="34" name="Strzałka w prawo 33"/>
          <p:cNvSpPr/>
          <p:nvPr/>
        </p:nvSpPr>
        <p:spPr bwMode="auto">
          <a:xfrm rot="8012142">
            <a:off x="5601206" y="5318808"/>
            <a:ext cx="748675" cy="22656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sp>
        <p:nvSpPr>
          <p:cNvPr id="35" name="Strzałka w prawo 34"/>
          <p:cNvSpPr/>
          <p:nvPr/>
        </p:nvSpPr>
        <p:spPr bwMode="auto">
          <a:xfrm rot="2478704">
            <a:off x="3230918" y="5336001"/>
            <a:ext cx="748675" cy="22656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sp>
        <p:nvSpPr>
          <p:cNvPr id="36" name="Strzałka w prawo 35"/>
          <p:cNvSpPr/>
          <p:nvPr/>
        </p:nvSpPr>
        <p:spPr bwMode="auto">
          <a:xfrm rot="5400000">
            <a:off x="4531911" y="5243173"/>
            <a:ext cx="349406" cy="19619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dirty="0" smtClean="0">
              <a:solidFill>
                <a:prstClr val="black"/>
              </a:solidFill>
              <a:latin typeface="Arial" charset="0"/>
              <a:ea typeface="ＭＳ Ｐゴシック" pitchFamily="16" charset="-128"/>
              <a:cs typeface="Arial" charset="0"/>
            </a:endParaRPr>
          </a:p>
        </p:txBody>
      </p:sp>
      <p:sp>
        <p:nvSpPr>
          <p:cNvPr id="37" name="Prostokąt 36"/>
          <p:cNvSpPr/>
          <p:nvPr/>
        </p:nvSpPr>
        <p:spPr>
          <a:xfrm>
            <a:off x="783903" y="6331914"/>
            <a:ext cx="7845425" cy="269304"/>
          </a:xfrm>
          <a:prstGeom prst="rect">
            <a:avLst/>
          </a:prstGeom>
        </p:spPr>
        <p:txBody>
          <a:bodyPr wrap="square">
            <a:spAutoFit/>
          </a:bodyPr>
          <a:lstStyle/>
          <a:p>
            <a:pPr algn="ctr" fontAlgn="base">
              <a:spcBef>
                <a:spcPct val="0"/>
              </a:spcBef>
              <a:spcAft>
                <a:spcPct val="0"/>
              </a:spcAft>
            </a:pPr>
            <a:r>
              <a:rPr lang="en-US" sz="1150" b="1" dirty="0" smtClean="0">
                <a:solidFill>
                  <a:prstClr val="black"/>
                </a:solidFill>
                <a:latin typeface="Arial" charset="0"/>
                <a:cs typeface="Arial" charset="0"/>
              </a:rPr>
              <a:t>Under the new legislation credit unions </a:t>
            </a:r>
            <a:r>
              <a:rPr lang="pl-PL" sz="1150" b="1" dirty="0" err="1" smtClean="0">
                <a:solidFill>
                  <a:prstClr val="black"/>
                </a:solidFill>
                <a:latin typeface="Arial" charset="0"/>
                <a:cs typeface="Arial" charset="0"/>
              </a:rPr>
              <a:t>are</a:t>
            </a:r>
            <a:r>
              <a:rPr lang="pl-PL" sz="1150" b="1" dirty="0" smtClean="0">
                <a:solidFill>
                  <a:prstClr val="black"/>
                </a:solidFill>
                <a:latin typeface="Arial" charset="0"/>
                <a:cs typeface="Arial" charset="0"/>
              </a:rPr>
              <a:t> </a:t>
            </a:r>
            <a:r>
              <a:rPr lang="pl-PL" sz="1150" b="1" dirty="0" err="1" smtClean="0">
                <a:solidFill>
                  <a:prstClr val="black"/>
                </a:solidFill>
                <a:latin typeface="Arial" charset="0"/>
                <a:cs typeface="Arial" charset="0"/>
              </a:rPr>
              <a:t>covered</a:t>
            </a:r>
            <a:r>
              <a:rPr lang="pl-PL" sz="1150" b="1" dirty="0" smtClean="0">
                <a:solidFill>
                  <a:prstClr val="black"/>
                </a:solidFill>
                <a:latin typeface="Arial" charset="0"/>
                <a:cs typeface="Arial" charset="0"/>
              </a:rPr>
              <a:t> by</a:t>
            </a:r>
            <a:r>
              <a:rPr lang="en-US" sz="1150" b="1" dirty="0" smtClean="0">
                <a:solidFill>
                  <a:prstClr val="black"/>
                </a:solidFill>
                <a:latin typeface="Arial" charset="0"/>
                <a:cs typeface="Arial" charset="0"/>
              </a:rPr>
              <a:t> BFG </a:t>
            </a:r>
            <a:r>
              <a:rPr lang="pl-PL" sz="1150" b="1" dirty="0" err="1" smtClean="0">
                <a:solidFill>
                  <a:prstClr val="black"/>
                </a:solidFill>
                <a:latin typeface="Arial" charset="0"/>
                <a:cs typeface="Arial" charset="0"/>
              </a:rPr>
              <a:t>guarantee</a:t>
            </a:r>
            <a:r>
              <a:rPr lang="pl-PL" sz="1150" b="1" dirty="0" smtClean="0">
                <a:solidFill>
                  <a:prstClr val="black"/>
                </a:solidFill>
                <a:latin typeface="Arial" charset="0"/>
                <a:cs typeface="Arial" charset="0"/>
              </a:rPr>
              <a:t> </a:t>
            </a:r>
            <a:r>
              <a:rPr lang="pl-PL" sz="1150" b="1" dirty="0" err="1" smtClean="0">
                <a:solidFill>
                  <a:prstClr val="black"/>
                </a:solidFill>
                <a:latin typeface="Arial" charset="0"/>
                <a:cs typeface="Arial" charset="0"/>
              </a:rPr>
              <a:t>only</a:t>
            </a:r>
            <a:r>
              <a:rPr lang="en-US" sz="1150" b="1" dirty="0" smtClean="0">
                <a:solidFill>
                  <a:prstClr val="black"/>
                </a:solidFill>
                <a:latin typeface="Arial" charset="0"/>
                <a:cs typeface="Arial" charset="0"/>
              </a:rPr>
              <a:t>.</a:t>
            </a:r>
            <a:endParaRPr lang="en-US" sz="1150" b="1" dirty="0">
              <a:solidFill>
                <a:prstClr val="black"/>
              </a:solidFill>
              <a:latin typeface="Arial" charset="0"/>
              <a:cs typeface="Arial" charset="0"/>
            </a:endParaRPr>
          </a:p>
        </p:txBody>
      </p:sp>
      <p:cxnSp>
        <p:nvCxnSpPr>
          <p:cNvPr id="38" name="Łącznik prostoliniowy 37"/>
          <p:cNvCxnSpPr/>
          <p:nvPr/>
        </p:nvCxnSpPr>
        <p:spPr bwMode="auto">
          <a:xfrm>
            <a:off x="5975543" y="1061120"/>
            <a:ext cx="0" cy="251460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pole tekstowe 38"/>
          <p:cNvSpPr txBox="1"/>
          <p:nvPr/>
        </p:nvSpPr>
        <p:spPr>
          <a:xfrm>
            <a:off x="6364758" y="3799855"/>
            <a:ext cx="1414461" cy="369332"/>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cs typeface="Arial" charset="0"/>
              </a:rPr>
              <a:t>55</a:t>
            </a:r>
            <a:endParaRPr lang="en-US" b="1" dirty="0">
              <a:solidFill>
                <a:prstClr val="black"/>
              </a:solidFill>
              <a:latin typeface="Arial" charset="0"/>
              <a:cs typeface="Arial" charset="0"/>
            </a:endParaRPr>
          </a:p>
        </p:txBody>
      </p:sp>
      <p:sp>
        <p:nvSpPr>
          <p:cNvPr id="40" name="pole tekstowe 39"/>
          <p:cNvSpPr txBox="1"/>
          <p:nvPr/>
        </p:nvSpPr>
        <p:spPr>
          <a:xfrm>
            <a:off x="1834833" y="3788457"/>
            <a:ext cx="1414461" cy="369332"/>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cs typeface="Arial" charset="0"/>
              </a:rPr>
              <a:t>43</a:t>
            </a:r>
            <a:endParaRPr lang="en-US" b="1" dirty="0">
              <a:solidFill>
                <a:prstClr val="black"/>
              </a:solidFill>
              <a:latin typeface="Arial" charset="0"/>
              <a:cs typeface="Arial" charset="0"/>
            </a:endParaRPr>
          </a:p>
        </p:txBody>
      </p:sp>
      <p:sp>
        <p:nvSpPr>
          <p:cNvPr id="41" name="pole tekstowe 40"/>
          <p:cNvSpPr txBox="1"/>
          <p:nvPr/>
        </p:nvSpPr>
        <p:spPr>
          <a:xfrm>
            <a:off x="4057328" y="3799855"/>
            <a:ext cx="1414461" cy="369332"/>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cs typeface="Arial" charset="0"/>
              </a:rPr>
              <a:t>572</a:t>
            </a:r>
            <a:endParaRPr lang="en-US" b="1" dirty="0">
              <a:solidFill>
                <a:prstClr val="black"/>
              </a:solidFill>
              <a:latin typeface="Arial" charset="0"/>
              <a:cs typeface="Arial" charset="0"/>
            </a:endParaRPr>
          </a:p>
        </p:txBody>
      </p:sp>
      <p:sp>
        <p:nvSpPr>
          <p:cNvPr id="42" name="Prostokąt 41"/>
          <p:cNvSpPr/>
          <p:nvPr/>
        </p:nvSpPr>
        <p:spPr>
          <a:xfrm>
            <a:off x="6067116" y="3241303"/>
            <a:ext cx="2143124" cy="461665"/>
          </a:xfrm>
          <a:prstGeom prst="rect">
            <a:avLst/>
          </a:prstGeom>
        </p:spPr>
        <p:txBody>
          <a:bodyPr wrap="square">
            <a:spAutoFit/>
          </a:bodyPr>
          <a:lstStyle/>
          <a:p>
            <a:pPr algn="ctr" fontAlgn="base">
              <a:spcBef>
                <a:spcPct val="0"/>
              </a:spcBef>
              <a:spcAft>
                <a:spcPct val="0"/>
              </a:spcAft>
            </a:pPr>
            <a:r>
              <a:rPr lang="en-US" sz="1200" b="1" i="1" dirty="0" smtClean="0">
                <a:solidFill>
                  <a:prstClr val="black"/>
                </a:solidFill>
                <a:latin typeface="Arial" charset="0"/>
                <a:cs typeface="Arial" charset="0"/>
              </a:rPr>
              <a:t>Credit Union </a:t>
            </a:r>
            <a:br>
              <a:rPr lang="en-US" sz="1200" b="1" i="1" dirty="0" smtClean="0">
                <a:solidFill>
                  <a:prstClr val="black"/>
                </a:solidFill>
                <a:latin typeface="Arial" charset="0"/>
                <a:cs typeface="Arial" charset="0"/>
              </a:rPr>
            </a:br>
            <a:r>
              <a:rPr lang="en-US" sz="1200" b="1" i="1" dirty="0" smtClean="0">
                <a:solidFill>
                  <a:prstClr val="black"/>
                </a:solidFill>
                <a:latin typeface="Arial" charset="0"/>
                <a:cs typeface="Arial" charset="0"/>
              </a:rPr>
              <a:t>Mutual Insurance Society</a:t>
            </a:r>
            <a:endParaRPr lang="en-US" sz="1200" b="1" i="1" dirty="0">
              <a:solidFill>
                <a:prstClr val="black"/>
              </a:solidFill>
              <a:latin typeface="Arial" charset="0"/>
              <a:cs typeface="Arial" charset="0"/>
            </a:endParaRPr>
          </a:p>
        </p:txBody>
      </p:sp>
      <p:sp>
        <p:nvSpPr>
          <p:cNvPr id="43" name="Prostokąt 42"/>
          <p:cNvSpPr/>
          <p:nvPr/>
        </p:nvSpPr>
        <p:spPr>
          <a:xfrm>
            <a:off x="2709530" y="3353961"/>
            <a:ext cx="2143124" cy="276999"/>
          </a:xfrm>
          <a:prstGeom prst="rect">
            <a:avLst/>
          </a:prstGeom>
        </p:spPr>
        <p:txBody>
          <a:bodyPr wrap="square">
            <a:spAutoFit/>
          </a:bodyPr>
          <a:lstStyle/>
          <a:p>
            <a:pPr algn="ctr" fontAlgn="base">
              <a:spcBef>
                <a:spcPct val="0"/>
              </a:spcBef>
              <a:spcAft>
                <a:spcPct val="0"/>
              </a:spcAft>
            </a:pPr>
            <a:r>
              <a:rPr lang="en-US" sz="1200" b="1" i="1" dirty="0" smtClean="0">
                <a:solidFill>
                  <a:prstClr val="black"/>
                </a:solidFill>
                <a:latin typeface="Arial" charset="0"/>
                <a:cs typeface="Arial" charset="0"/>
              </a:rPr>
              <a:t>Bank Guarantee Fund</a:t>
            </a:r>
            <a:endParaRPr lang="en-US" sz="1200" b="1" i="1" dirty="0">
              <a:solidFill>
                <a:prstClr val="black"/>
              </a:solidFill>
              <a:latin typeface="Arial" charset="0"/>
              <a:cs typeface="Arial" charset="0"/>
            </a:endParaRPr>
          </a:p>
        </p:txBody>
      </p:sp>
      <p:sp>
        <p:nvSpPr>
          <p:cNvPr id="44" name="Prostokąt 43"/>
          <p:cNvSpPr/>
          <p:nvPr/>
        </p:nvSpPr>
        <p:spPr>
          <a:xfrm>
            <a:off x="3638240" y="6065755"/>
            <a:ext cx="2143124" cy="276999"/>
          </a:xfrm>
          <a:prstGeom prst="rect">
            <a:avLst/>
          </a:prstGeom>
        </p:spPr>
        <p:txBody>
          <a:bodyPr wrap="square">
            <a:spAutoFit/>
          </a:bodyPr>
          <a:lstStyle/>
          <a:p>
            <a:pPr algn="ctr" fontAlgn="base">
              <a:spcBef>
                <a:spcPct val="0"/>
              </a:spcBef>
              <a:spcAft>
                <a:spcPct val="0"/>
              </a:spcAft>
            </a:pPr>
            <a:r>
              <a:rPr lang="en-US" sz="1200" b="1" i="1" dirty="0" smtClean="0">
                <a:solidFill>
                  <a:prstClr val="black"/>
                </a:solidFill>
                <a:latin typeface="Arial" charset="0"/>
                <a:cs typeface="Arial" charset="0"/>
              </a:rPr>
              <a:t>Bank Guarantee Fund</a:t>
            </a:r>
            <a:endParaRPr lang="en-US" sz="1200" b="1" i="1" dirty="0">
              <a:solidFill>
                <a:prstClr val="black"/>
              </a:solidFill>
              <a:latin typeface="Arial" charset="0"/>
              <a:cs typeface="Arial" charset="0"/>
            </a:endParaRPr>
          </a:p>
        </p:txBody>
      </p:sp>
      <p:sp>
        <p:nvSpPr>
          <p:cNvPr id="45" name="Prostokąt 44"/>
          <p:cNvSpPr/>
          <p:nvPr/>
        </p:nvSpPr>
        <p:spPr>
          <a:xfrm>
            <a:off x="282298" y="297523"/>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p>
        </p:txBody>
      </p:sp>
    </p:spTree>
    <p:extLst>
      <p:ext uri="{BB962C8B-B14F-4D97-AF65-F5344CB8AC3E}">
        <p14:creationId xmlns:p14="http://schemas.microsoft.com/office/powerpoint/2010/main" val="2150987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rostokąt 27"/>
          <p:cNvSpPr/>
          <p:nvPr/>
        </p:nvSpPr>
        <p:spPr>
          <a:xfrm>
            <a:off x="471748" y="3501008"/>
            <a:ext cx="8421427" cy="2576254"/>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grpSp>
        <p:nvGrpSpPr>
          <p:cNvPr id="2" name="Grupa 1"/>
          <p:cNvGrpSpPr/>
          <p:nvPr/>
        </p:nvGrpSpPr>
        <p:grpSpPr>
          <a:xfrm>
            <a:off x="250825" y="260350"/>
            <a:ext cx="8642350" cy="642938"/>
            <a:chOff x="250825" y="260350"/>
            <a:chExt cx="8642350" cy="642938"/>
          </a:xfrm>
        </p:grpSpPr>
        <p:sp>
          <p:nvSpPr>
            <p:cNvPr id="18444" name="Rectangle 3"/>
            <p:cNvSpPr>
              <a:spLocks noChangeArrowheads="1"/>
            </p:cNvSpPr>
            <p:nvPr/>
          </p:nvSpPr>
          <p:spPr bwMode="auto">
            <a:xfrm>
              <a:off x="250825" y="260350"/>
              <a:ext cx="8642350" cy="5762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prstClr val="black">
                    <a:lumMod val="65000"/>
                    <a:lumOff val="35000"/>
                  </a:prstClr>
                </a:solidFill>
                <a:latin typeface="Arial" charset="0"/>
                <a:cs typeface="Arial" charset="0"/>
              </a:endParaRPr>
            </a:p>
          </p:txBody>
        </p:sp>
        <p:sp>
          <p:nvSpPr>
            <p:cNvPr id="18445" name="Line 4"/>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18443" name="Picture 5"/>
            <p:cNvPicPr>
              <a:picLocks noChangeAspect="1" noChangeArrowheads="1"/>
            </p:cNvPicPr>
            <p:nvPr/>
          </p:nvPicPr>
          <p:blipFill>
            <a:blip r:embed="rId3"/>
            <a:srcRect/>
            <a:stretch>
              <a:fillRect/>
            </a:stretch>
          </p:blipFill>
          <p:spPr bwMode="auto">
            <a:xfrm>
              <a:off x="251520" y="260350"/>
              <a:ext cx="1316651" cy="581025"/>
            </a:xfrm>
            <a:prstGeom prst="rect">
              <a:avLst/>
            </a:prstGeom>
            <a:noFill/>
            <a:ln w="9525">
              <a:noFill/>
              <a:miter lim="800000"/>
              <a:headEnd/>
              <a:tailEnd/>
            </a:ln>
          </p:spPr>
        </p:pic>
      </p:grpSp>
      <p:sp>
        <p:nvSpPr>
          <p:cNvPr id="4" name="Prostokąt 3"/>
          <p:cNvSpPr/>
          <p:nvPr/>
        </p:nvSpPr>
        <p:spPr>
          <a:xfrm>
            <a:off x="282298" y="363815"/>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endParaRPr lang="en-US" altLang="pl-PL" b="1" dirty="0">
              <a:solidFill>
                <a:srgbClr val="0000CC"/>
              </a:solidFill>
              <a:latin typeface="Arial" charset="0"/>
              <a:cs typeface="Arial" charset="0"/>
            </a:endParaRPr>
          </a:p>
        </p:txBody>
      </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304800"/>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5612" y="30666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Łącznik prostoliniowy 16"/>
          <p:cNvCxnSpPr/>
          <p:nvPr/>
        </p:nvCxnSpPr>
        <p:spPr>
          <a:xfrm flipH="1">
            <a:off x="322833" y="1556792"/>
            <a:ext cx="4900" cy="4608512"/>
          </a:xfrm>
          <a:prstGeom prst="line">
            <a:avLst/>
          </a:prstGeom>
          <a:ln w="63500">
            <a:solidFill>
              <a:srgbClr val="509E59"/>
            </a:solidFill>
            <a:prstDash val="sysDot"/>
          </a:ln>
        </p:spPr>
        <p:style>
          <a:lnRef idx="1">
            <a:schemeClr val="accent1"/>
          </a:lnRef>
          <a:fillRef idx="0">
            <a:schemeClr val="accent1"/>
          </a:fillRef>
          <a:effectRef idx="0">
            <a:schemeClr val="accent1"/>
          </a:effectRef>
          <a:fontRef idx="minor">
            <a:schemeClr val="tx1"/>
          </a:fontRef>
        </p:style>
      </p:cxnSp>
      <p:sp>
        <p:nvSpPr>
          <p:cNvPr id="20" name="Schemat blokowy: opóźnienie 19"/>
          <p:cNvSpPr/>
          <p:nvPr/>
        </p:nvSpPr>
        <p:spPr>
          <a:xfrm>
            <a:off x="3337090" y="1053497"/>
            <a:ext cx="298806" cy="400110"/>
          </a:xfrm>
          <a:prstGeom prst="flowChartDelay">
            <a:avLst/>
          </a:prstGeom>
          <a:solidFill>
            <a:srgbClr val="509E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21" name="Prostokąt 20"/>
          <p:cNvSpPr/>
          <p:nvPr/>
        </p:nvSpPr>
        <p:spPr>
          <a:xfrm>
            <a:off x="327732" y="1052735"/>
            <a:ext cx="3009358" cy="400871"/>
          </a:xfrm>
          <a:prstGeom prst="rect">
            <a:avLst/>
          </a:prstGeom>
          <a:solidFill>
            <a:srgbClr val="509E59"/>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22" name="pole tekstowe 21"/>
          <p:cNvSpPr txBox="1"/>
          <p:nvPr/>
        </p:nvSpPr>
        <p:spPr>
          <a:xfrm>
            <a:off x="471749" y="1053497"/>
            <a:ext cx="3034805" cy="400110"/>
          </a:xfrm>
          <a:prstGeom prst="rect">
            <a:avLst/>
          </a:prstGeom>
          <a:noFill/>
        </p:spPr>
        <p:txBody>
          <a:bodyPr wrap="none" rtlCol="0">
            <a:spAutoFit/>
          </a:bodyPr>
          <a:lstStyle/>
          <a:p>
            <a:pPr fontAlgn="base">
              <a:spcBef>
                <a:spcPct val="0"/>
              </a:spcBef>
              <a:spcAft>
                <a:spcPct val="0"/>
              </a:spcAft>
            </a:pPr>
            <a:r>
              <a:rPr lang="en-US" sz="2000" b="1" dirty="0" smtClean="0">
                <a:solidFill>
                  <a:prstClr val="white"/>
                </a:solidFill>
                <a:latin typeface="Arial" charset="0"/>
                <a:cs typeface="Arial" charset="0"/>
              </a:rPr>
              <a:t>Ongoing developments</a:t>
            </a:r>
            <a:endParaRPr lang="en-US" sz="2000" b="1" dirty="0">
              <a:solidFill>
                <a:prstClr val="white"/>
              </a:solidFill>
              <a:latin typeface="Arial" charset="0"/>
              <a:cs typeface="Arial" charset="0"/>
            </a:endParaRPr>
          </a:p>
        </p:txBody>
      </p:sp>
      <p:cxnSp>
        <p:nvCxnSpPr>
          <p:cNvPr id="23" name="Łącznik prostoliniowy 22"/>
          <p:cNvCxnSpPr/>
          <p:nvPr/>
        </p:nvCxnSpPr>
        <p:spPr>
          <a:xfrm>
            <a:off x="319323" y="1044316"/>
            <a:ext cx="4205" cy="409291"/>
          </a:xfrm>
          <a:prstGeom prst="line">
            <a:avLst/>
          </a:prstGeom>
          <a:ln w="63500">
            <a:solidFill>
              <a:srgbClr val="509E59"/>
            </a:solidFill>
            <a:prstDash val="solid"/>
          </a:ln>
        </p:spPr>
        <p:style>
          <a:lnRef idx="1">
            <a:schemeClr val="accent1"/>
          </a:lnRef>
          <a:fillRef idx="0">
            <a:schemeClr val="accent1"/>
          </a:fillRef>
          <a:effectRef idx="0">
            <a:schemeClr val="accent1"/>
          </a:effectRef>
          <a:fontRef idx="minor">
            <a:schemeClr val="tx1"/>
          </a:fontRef>
        </p:style>
      </p:cxnSp>
      <p:sp>
        <p:nvSpPr>
          <p:cNvPr id="15" name="Prostokąt 14"/>
          <p:cNvSpPr/>
          <p:nvPr/>
        </p:nvSpPr>
        <p:spPr>
          <a:xfrm>
            <a:off x="471749" y="1556792"/>
            <a:ext cx="8421427" cy="1944216"/>
          </a:xfrm>
          <a:prstGeom prst="rect">
            <a:avLst/>
          </a:prstGeom>
          <a:solidFill>
            <a:srgbClr val="C2E0C6"/>
          </a:solidFill>
          <a:ln>
            <a:solidFill>
              <a:srgbClr val="509E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8" name="pole tekstowe 17"/>
          <p:cNvSpPr txBox="1"/>
          <p:nvPr/>
        </p:nvSpPr>
        <p:spPr>
          <a:xfrm>
            <a:off x="539552" y="1667272"/>
            <a:ext cx="8353623" cy="1682512"/>
          </a:xfrm>
          <a:prstGeom prst="rect">
            <a:avLst/>
          </a:prstGeom>
          <a:noFill/>
        </p:spPr>
        <p:txBody>
          <a:bodyPr wrap="square" rtlCol="0">
            <a:spAutoFit/>
          </a:bodyPr>
          <a:lstStyle/>
          <a:p>
            <a:pPr fontAlgn="base">
              <a:spcBef>
                <a:spcPct val="0"/>
              </a:spcBef>
              <a:spcAft>
                <a:spcPct val="0"/>
              </a:spcAft>
            </a:pPr>
            <a:r>
              <a:rPr lang="pl-PL" b="1" dirty="0" smtClean="0">
                <a:solidFill>
                  <a:prstClr val="black"/>
                </a:solidFill>
                <a:latin typeface="Arial" charset="0"/>
                <a:cs typeface="Arial" charset="0"/>
              </a:rPr>
              <a:t>The f</a:t>
            </a:r>
            <a:r>
              <a:rPr lang="en-US" b="1" dirty="0" err="1" smtClean="0">
                <a:solidFill>
                  <a:prstClr val="black"/>
                </a:solidFill>
                <a:latin typeface="Arial" charset="0"/>
                <a:cs typeface="Arial" charset="0"/>
              </a:rPr>
              <a:t>ollowing</a:t>
            </a:r>
            <a:r>
              <a:rPr lang="en-US" b="1" dirty="0" smtClean="0">
                <a:solidFill>
                  <a:prstClr val="black"/>
                </a:solidFill>
                <a:latin typeface="Arial" charset="0"/>
                <a:cs typeface="Arial" charset="0"/>
              </a:rPr>
              <a:t> changes to BFG mandate and powers are </a:t>
            </a:r>
            <a:r>
              <a:rPr lang="pl-PL" b="1" dirty="0" smtClean="0">
                <a:solidFill>
                  <a:prstClr val="black"/>
                </a:solidFill>
                <a:latin typeface="Arial" charset="0"/>
                <a:cs typeface="Arial" charset="0"/>
              </a:rPr>
              <a:t>a </a:t>
            </a:r>
            <a:r>
              <a:rPr lang="en-US" b="1" dirty="0" smtClean="0">
                <a:solidFill>
                  <a:prstClr val="black"/>
                </a:solidFill>
                <a:latin typeface="Arial" charset="0"/>
                <a:cs typeface="Arial" charset="0"/>
              </a:rPr>
              <a:t>result of two EU regulations:</a:t>
            </a:r>
          </a:p>
          <a:p>
            <a:pPr marL="180975" indent="-180975" fontAlgn="base">
              <a:spcBef>
                <a:spcPts val="800"/>
              </a:spcBef>
              <a:spcAft>
                <a:spcPct val="0"/>
              </a:spcAft>
              <a:buFont typeface="Arial" panose="020B0604020202020204" pitchFamily="34" charset="0"/>
              <a:buChar char="•"/>
            </a:pPr>
            <a:r>
              <a:rPr lang="en-US" b="1" dirty="0" smtClean="0">
                <a:solidFill>
                  <a:srgbClr val="0000FF"/>
                </a:solidFill>
                <a:latin typeface="Arial" charset="0"/>
                <a:cs typeface="Arial" charset="0"/>
              </a:rPr>
              <a:t>Directive 2014/49/EU </a:t>
            </a:r>
            <a:r>
              <a:rPr lang="en-US" b="1" dirty="0" smtClean="0">
                <a:solidFill>
                  <a:prstClr val="black"/>
                </a:solidFill>
                <a:latin typeface="Arial" charset="0"/>
                <a:cs typeface="Arial" charset="0"/>
              </a:rPr>
              <a:t>on deposit guarantee schemes (DGSD), and</a:t>
            </a:r>
          </a:p>
          <a:p>
            <a:pPr marL="180975" indent="-180975" fontAlgn="base">
              <a:spcBef>
                <a:spcPts val="800"/>
              </a:spcBef>
              <a:spcAft>
                <a:spcPct val="0"/>
              </a:spcAft>
              <a:buFont typeface="Arial" panose="020B0604020202020204" pitchFamily="34" charset="0"/>
              <a:buChar char="•"/>
            </a:pPr>
            <a:r>
              <a:rPr lang="en-US" b="1" dirty="0" smtClean="0">
                <a:solidFill>
                  <a:srgbClr val="0000FF"/>
                </a:solidFill>
                <a:latin typeface="Arial" charset="0"/>
                <a:cs typeface="Arial" charset="0"/>
              </a:rPr>
              <a:t>Directive 2014/59/EU</a:t>
            </a:r>
            <a:r>
              <a:rPr lang="en-US" b="1" dirty="0" smtClean="0">
                <a:solidFill>
                  <a:prstClr val="black"/>
                </a:solidFill>
                <a:latin typeface="Arial" charset="0"/>
                <a:cs typeface="Arial" charset="0"/>
              </a:rPr>
              <a:t> establishing a framework for recovery and resolution (BRRD).</a:t>
            </a:r>
          </a:p>
        </p:txBody>
      </p:sp>
      <p:sp>
        <p:nvSpPr>
          <p:cNvPr id="19" name="pole tekstowe 18"/>
          <p:cNvSpPr txBox="1"/>
          <p:nvPr/>
        </p:nvSpPr>
        <p:spPr>
          <a:xfrm>
            <a:off x="539552" y="3609985"/>
            <a:ext cx="8664551" cy="1887696"/>
          </a:xfrm>
          <a:prstGeom prst="rect">
            <a:avLst/>
          </a:prstGeom>
          <a:noFill/>
        </p:spPr>
        <p:txBody>
          <a:bodyPr wrap="none" rtlCol="0">
            <a:spAutoFit/>
          </a:bodyPr>
          <a:lstStyle/>
          <a:p>
            <a:pPr fontAlgn="base">
              <a:spcBef>
                <a:spcPts val="800"/>
              </a:spcBef>
              <a:spcAft>
                <a:spcPct val="0"/>
              </a:spcAft>
            </a:pPr>
            <a:r>
              <a:rPr lang="en-US" b="1" dirty="0" smtClean="0">
                <a:solidFill>
                  <a:srgbClr val="0000FF"/>
                </a:solidFill>
                <a:latin typeface="Arial" charset="0"/>
                <a:cs typeface="Arial" charset="0"/>
              </a:rPr>
              <a:t>DGSD</a:t>
            </a:r>
            <a:r>
              <a:rPr lang="en-US" b="1" dirty="0" smtClean="0">
                <a:solidFill>
                  <a:prstClr val="black"/>
                </a:solidFill>
                <a:latin typeface="Arial" charset="0"/>
                <a:cs typeface="Arial" charset="0"/>
              </a:rPr>
              <a:t> imposes obligations</a:t>
            </a:r>
            <a:r>
              <a:rPr lang="pl-PL" b="1" dirty="0" smtClean="0">
                <a:solidFill>
                  <a:prstClr val="black"/>
                </a:solidFill>
                <a:latin typeface="Arial" charset="0"/>
                <a:cs typeface="Arial" charset="0"/>
              </a:rPr>
              <a:t>,</a:t>
            </a:r>
            <a:r>
              <a:rPr lang="en-US" b="1" dirty="0" smtClean="0">
                <a:solidFill>
                  <a:prstClr val="black"/>
                </a:solidFill>
                <a:latin typeface="Arial" charset="0"/>
                <a:cs typeface="Arial" charset="0"/>
              </a:rPr>
              <a:t> inter alia</a:t>
            </a:r>
            <a:r>
              <a:rPr lang="pl-PL" b="1" dirty="0" smtClean="0">
                <a:solidFill>
                  <a:prstClr val="black"/>
                </a:solidFill>
                <a:latin typeface="Arial" charset="0"/>
                <a:cs typeface="Arial" charset="0"/>
              </a:rPr>
              <a:t>,</a:t>
            </a:r>
            <a:r>
              <a:rPr lang="en-US" b="1" dirty="0" smtClean="0">
                <a:solidFill>
                  <a:prstClr val="black"/>
                </a:solidFill>
                <a:latin typeface="Arial" charset="0"/>
                <a:cs typeface="Arial" charset="0"/>
              </a:rPr>
              <a:t> to:</a:t>
            </a:r>
          </a:p>
          <a:p>
            <a:pPr marL="180975" indent="-180975" fontAlgn="base">
              <a:spcBef>
                <a:spcPts val="800"/>
              </a:spcBef>
              <a:spcAft>
                <a:spcPct val="0"/>
              </a:spcAft>
              <a:buFont typeface="Arial" panose="020B0604020202020204" pitchFamily="34" charset="0"/>
              <a:buChar char="•"/>
            </a:pPr>
            <a:r>
              <a:rPr lang="en-US" b="1" dirty="0" smtClean="0">
                <a:solidFill>
                  <a:prstClr val="black"/>
                </a:solidFill>
                <a:latin typeface="Arial" charset="0"/>
                <a:cs typeface="Arial" charset="0"/>
              </a:rPr>
              <a:t>Reimburse covered deposits within 7 working days,</a:t>
            </a:r>
          </a:p>
          <a:p>
            <a:pPr marL="180975" indent="-180975" fontAlgn="base">
              <a:spcBef>
                <a:spcPts val="800"/>
              </a:spcBef>
              <a:spcAft>
                <a:spcPct val="0"/>
              </a:spcAft>
              <a:buFont typeface="Arial" panose="020B0604020202020204" pitchFamily="34" charset="0"/>
              <a:buChar char="•"/>
            </a:pPr>
            <a:r>
              <a:rPr lang="en-US" b="1" spc="-10" dirty="0" smtClean="0">
                <a:solidFill>
                  <a:prstClr val="black"/>
                </a:solidFill>
                <a:latin typeface="Arial" charset="0"/>
                <a:cs typeface="Arial" charset="0"/>
              </a:rPr>
              <a:t>Reach a </a:t>
            </a:r>
            <a:r>
              <a:rPr lang="pl-PL" b="1" spc="-10" dirty="0" smtClean="0">
                <a:solidFill>
                  <a:prstClr val="black"/>
                </a:solidFill>
                <a:latin typeface="Arial" charset="0"/>
                <a:cs typeface="Arial" charset="0"/>
              </a:rPr>
              <a:t>minimum </a:t>
            </a:r>
            <a:r>
              <a:rPr lang="en-US" b="1" spc="-10" dirty="0" smtClean="0">
                <a:solidFill>
                  <a:prstClr val="black"/>
                </a:solidFill>
                <a:latin typeface="Arial" charset="0"/>
                <a:cs typeface="Arial" charset="0"/>
              </a:rPr>
              <a:t>target level of 0</a:t>
            </a:r>
            <a:r>
              <a:rPr lang="pl-PL" b="1" spc="-10" dirty="0" smtClean="0">
                <a:solidFill>
                  <a:prstClr val="black"/>
                </a:solidFill>
                <a:latin typeface="Arial" charset="0"/>
                <a:cs typeface="Arial" charset="0"/>
              </a:rPr>
              <a:t>.</a:t>
            </a:r>
            <a:r>
              <a:rPr lang="en-US" b="1" spc="-10" dirty="0" smtClean="0">
                <a:solidFill>
                  <a:prstClr val="black"/>
                </a:solidFill>
                <a:latin typeface="Arial" charset="0"/>
                <a:cs typeface="Arial" charset="0"/>
              </a:rPr>
              <a:t>8% of covered deposits</a:t>
            </a:r>
            <a:r>
              <a:rPr lang="pl-PL" b="1" spc="-10" dirty="0" smtClean="0">
                <a:solidFill>
                  <a:prstClr val="black"/>
                </a:solidFill>
                <a:latin typeface="Arial" charset="0"/>
                <a:cs typeface="Arial" charset="0"/>
              </a:rPr>
              <a:t> </a:t>
            </a:r>
            <a:r>
              <a:rPr lang="en-US" b="1" spc="-10" dirty="0" smtClean="0">
                <a:solidFill>
                  <a:prstClr val="black"/>
                </a:solidFill>
                <a:latin typeface="Arial" charset="0"/>
                <a:cs typeface="Arial" charset="0"/>
              </a:rPr>
              <a:t>by </a:t>
            </a:r>
            <a:r>
              <a:rPr lang="pl-PL" b="1" spc="-10" dirty="0" smtClean="0">
                <a:solidFill>
                  <a:prstClr val="black"/>
                </a:solidFill>
                <a:latin typeface="Arial" charset="0"/>
                <a:cs typeface="Arial" charset="0"/>
              </a:rPr>
              <a:t>3</a:t>
            </a:r>
            <a:r>
              <a:rPr lang="pl-PL" b="1" spc="-10" baseline="30000" dirty="0" smtClean="0">
                <a:solidFill>
                  <a:prstClr val="black"/>
                </a:solidFill>
                <a:latin typeface="Arial" charset="0"/>
                <a:cs typeface="Arial" charset="0"/>
              </a:rPr>
              <a:t>rd</a:t>
            </a:r>
            <a:r>
              <a:rPr lang="pl-PL" b="1" spc="-10" dirty="0" smtClean="0">
                <a:solidFill>
                  <a:prstClr val="black"/>
                </a:solidFill>
                <a:latin typeface="Arial" charset="0"/>
                <a:cs typeface="Arial" charset="0"/>
              </a:rPr>
              <a:t> </a:t>
            </a:r>
            <a:r>
              <a:rPr lang="en-US" b="1" spc="-10" dirty="0" err="1" smtClean="0">
                <a:solidFill>
                  <a:prstClr val="black"/>
                </a:solidFill>
                <a:latin typeface="Arial" charset="0"/>
                <a:cs typeface="Arial" charset="0"/>
              </a:rPr>
              <a:t>Ju</a:t>
            </a:r>
            <a:r>
              <a:rPr lang="pl-PL" b="1" spc="-10" dirty="0" err="1" smtClean="0">
                <a:solidFill>
                  <a:prstClr val="black"/>
                </a:solidFill>
                <a:latin typeface="Arial" charset="0"/>
                <a:cs typeface="Arial" charset="0"/>
              </a:rPr>
              <a:t>ly</a:t>
            </a:r>
            <a:r>
              <a:rPr lang="en-US" b="1" spc="-10" dirty="0" smtClean="0">
                <a:solidFill>
                  <a:prstClr val="black"/>
                </a:solidFill>
                <a:latin typeface="Arial" charset="0"/>
                <a:cs typeface="Arial" charset="0"/>
              </a:rPr>
              <a:t> 20</a:t>
            </a:r>
            <a:r>
              <a:rPr lang="pl-PL" b="1" spc="-10" dirty="0" smtClean="0">
                <a:solidFill>
                  <a:prstClr val="black"/>
                </a:solidFill>
                <a:latin typeface="Arial" charset="0"/>
                <a:cs typeface="Arial" charset="0"/>
              </a:rPr>
              <a:t>24,</a:t>
            </a:r>
            <a:endParaRPr lang="en-US" b="1" spc="-10" dirty="0" smtClean="0">
              <a:solidFill>
                <a:prstClr val="black"/>
              </a:solidFill>
              <a:latin typeface="Arial" charset="0"/>
              <a:cs typeface="Arial" charset="0"/>
            </a:endParaRPr>
          </a:p>
          <a:p>
            <a:pPr marL="180975" indent="-180975" fontAlgn="base">
              <a:spcBef>
                <a:spcPts val="800"/>
              </a:spcBef>
              <a:spcAft>
                <a:spcPct val="0"/>
              </a:spcAft>
              <a:buFont typeface="Arial" panose="020B0604020202020204" pitchFamily="34" charset="0"/>
              <a:buChar char="•"/>
            </a:pPr>
            <a:r>
              <a:rPr lang="en-US" b="1" dirty="0" smtClean="0">
                <a:solidFill>
                  <a:prstClr val="black"/>
                </a:solidFill>
                <a:latin typeface="Arial" charset="0"/>
                <a:cs typeface="Arial" charset="0"/>
              </a:rPr>
              <a:t>Ex-ante funding based on risk-based premiums,</a:t>
            </a:r>
          </a:p>
          <a:p>
            <a:pPr marL="180975" indent="-180975" fontAlgn="base">
              <a:spcBef>
                <a:spcPts val="800"/>
              </a:spcBef>
              <a:spcAft>
                <a:spcPct val="0"/>
              </a:spcAft>
              <a:buFont typeface="Arial" panose="020B0604020202020204" pitchFamily="34" charset="0"/>
              <a:buChar char="•"/>
            </a:pPr>
            <a:r>
              <a:rPr lang="en-US" b="1" dirty="0" smtClean="0">
                <a:solidFill>
                  <a:prstClr val="black"/>
                </a:solidFill>
                <a:latin typeface="Arial" charset="0"/>
                <a:cs typeface="Arial" charset="0"/>
              </a:rPr>
              <a:t>Use of DGS funds for resolution purposes.</a:t>
            </a:r>
            <a:endParaRPr lang="en-US" b="1" dirty="0">
              <a:solidFill>
                <a:prstClr val="black"/>
              </a:solidFill>
              <a:latin typeface="Arial" charset="0"/>
              <a:cs typeface="Arial" charset="0"/>
            </a:endParaRPr>
          </a:p>
        </p:txBody>
      </p:sp>
      <p:pic>
        <p:nvPicPr>
          <p:cNvPr id="31" name="Picture 2" descr="http://www.mapsofworld.com/images/world-countries-flags/european-union-flag.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44408" y="3068960"/>
            <a:ext cx="500626" cy="340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183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Łącznik prostoliniowy 33"/>
          <p:cNvCxnSpPr/>
          <p:nvPr/>
        </p:nvCxnSpPr>
        <p:spPr>
          <a:xfrm flipV="1">
            <a:off x="2843808" y="2564904"/>
            <a:ext cx="0" cy="25202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Łącznik prostoliniowy 22"/>
          <p:cNvCxnSpPr/>
          <p:nvPr/>
        </p:nvCxnSpPr>
        <p:spPr>
          <a:xfrm flipV="1">
            <a:off x="971600" y="2893698"/>
            <a:ext cx="0" cy="21882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Łącznik prostoliniowy 35"/>
          <p:cNvCxnSpPr/>
          <p:nvPr/>
        </p:nvCxnSpPr>
        <p:spPr>
          <a:xfrm flipV="1">
            <a:off x="3024331" y="2893698"/>
            <a:ext cx="0" cy="21882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Łącznik prostoliniowy 37"/>
          <p:cNvCxnSpPr/>
          <p:nvPr/>
        </p:nvCxnSpPr>
        <p:spPr>
          <a:xfrm flipV="1">
            <a:off x="3203848" y="3933056"/>
            <a:ext cx="0" cy="1152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Łącznik prostoliniowy 27"/>
          <p:cNvCxnSpPr/>
          <p:nvPr/>
        </p:nvCxnSpPr>
        <p:spPr>
          <a:xfrm flipH="1" flipV="1">
            <a:off x="1187623" y="4001869"/>
            <a:ext cx="1" cy="10833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2"/>
          <p:cNvGrpSpPr>
            <a:grpSpLocks/>
          </p:cNvGrpSpPr>
          <p:nvPr/>
        </p:nvGrpSpPr>
        <p:grpSpPr bwMode="auto">
          <a:xfrm>
            <a:off x="250825" y="260350"/>
            <a:ext cx="8642350" cy="642938"/>
            <a:chOff x="158" y="164"/>
            <a:chExt cx="5444" cy="405"/>
          </a:xfrm>
        </p:grpSpPr>
        <p:sp>
          <p:nvSpPr>
            <p:cNvPr id="3" name="Rectangle 3"/>
            <p:cNvSpPr>
              <a:spLocks noChangeArrowheads="1"/>
            </p:cNvSpPr>
            <p:nvPr/>
          </p:nvSpPr>
          <p:spPr bwMode="auto">
            <a:xfrm>
              <a:off x="158" y="164"/>
              <a:ext cx="5444" cy="36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sz="1600" b="1" dirty="0">
                <a:solidFill>
                  <a:srgbClr val="3333CC"/>
                </a:solidFill>
                <a:latin typeface="Arial" charset="0"/>
                <a:cs typeface="Arial" charset="0"/>
              </a:endParaRPr>
            </a:p>
          </p:txBody>
        </p:sp>
        <p:sp>
          <p:nvSpPr>
            <p:cNvPr id="4" name="Line 4"/>
            <p:cNvSpPr>
              <a:spLocks noChangeShapeType="1"/>
            </p:cNvSpPr>
            <p:nvPr/>
          </p:nvSpPr>
          <p:spPr bwMode="auto">
            <a:xfrm>
              <a:off x="158" y="569"/>
              <a:ext cx="5444"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grpSp>
      <p:pic>
        <p:nvPicPr>
          <p:cNvPr id="5" name="Picture 10"/>
          <p:cNvPicPr>
            <a:picLocks noChangeAspect="1" noChangeArrowheads="1"/>
          </p:cNvPicPr>
          <p:nvPr/>
        </p:nvPicPr>
        <p:blipFill>
          <a:blip r:embed="rId2"/>
          <a:srcRect/>
          <a:stretch>
            <a:fillRect/>
          </a:stretch>
        </p:blipFill>
        <p:spPr bwMode="auto">
          <a:xfrm>
            <a:off x="244475" y="260350"/>
            <a:ext cx="1230313" cy="542925"/>
          </a:xfrm>
          <a:prstGeom prst="rect">
            <a:avLst/>
          </a:prstGeom>
          <a:noFill/>
          <a:ln w="9525">
            <a:noFill/>
            <a:miter lim="800000"/>
            <a:headEnd/>
            <a:tailEnd/>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0824" y="304005"/>
            <a:ext cx="10795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4408" y="319604"/>
            <a:ext cx="500063"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Prostokąt 7"/>
          <p:cNvSpPr/>
          <p:nvPr/>
        </p:nvSpPr>
        <p:spPr>
          <a:xfrm>
            <a:off x="1705701" y="395372"/>
            <a:ext cx="5192448" cy="369332"/>
          </a:xfrm>
          <a:prstGeom prst="rect">
            <a:avLst/>
          </a:prstGeom>
        </p:spPr>
        <p:txBody>
          <a:bodyPr wrap="none">
            <a:spAutoFit/>
          </a:bodyPr>
          <a:lstStyle/>
          <a:p>
            <a:pPr algn="ctr" fontAlgn="base">
              <a:spcBef>
                <a:spcPct val="0"/>
              </a:spcBef>
              <a:spcAft>
                <a:spcPct val="0"/>
              </a:spcAft>
            </a:pPr>
            <a:r>
              <a:rPr lang="en-US" altLang="pl-PL" b="1" dirty="0" smtClean="0">
                <a:solidFill>
                  <a:srgbClr val="3333CC"/>
                </a:solidFill>
                <a:latin typeface="Arial" charset="0"/>
                <a:cs typeface="Arial" charset="0"/>
              </a:rPr>
              <a:t>Pay-out in</a:t>
            </a:r>
            <a:r>
              <a:rPr lang="pl-PL" altLang="pl-PL" b="1" dirty="0" smtClean="0">
                <a:solidFill>
                  <a:srgbClr val="3333CC"/>
                </a:solidFill>
                <a:latin typeface="Arial" charset="0"/>
                <a:cs typeface="Arial" charset="0"/>
              </a:rPr>
              <a:t> </a:t>
            </a:r>
            <a:r>
              <a:rPr lang="pl-PL" altLang="pl-PL" b="1" dirty="0" err="1" smtClean="0">
                <a:solidFill>
                  <a:srgbClr val="3333CC"/>
                </a:solidFill>
                <a:latin typeface="Arial" charset="0"/>
                <a:cs typeface="Arial" charset="0"/>
              </a:rPr>
              <a:t>failure</a:t>
            </a:r>
            <a:r>
              <a:rPr lang="pl-PL" altLang="pl-PL" b="1" dirty="0" smtClean="0">
                <a:solidFill>
                  <a:srgbClr val="3333CC"/>
                </a:solidFill>
                <a:latin typeface="Arial" charset="0"/>
                <a:cs typeface="Arial" charset="0"/>
              </a:rPr>
              <a:t> of </a:t>
            </a:r>
            <a:r>
              <a:rPr lang="en-US" altLang="pl-PL" b="1" dirty="0" smtClean="0">
                <a:solidFill>
                  <a:srgbClr val="3333CC"/>
                </a:solidFill>
                <a:latin typeface="Arial" charset="0"/>
                <a:cs typeface="Arial" charset="0"/>
              </a:rPr>
              <a:t>credit union</a:t>
            </a:r>
            <a:r>
              <a:rPr lang="pl-PL" altLang="pl-PL" b="1" dirty="0" smtClean="0">
                <a:solidFill>
                  <a:srgbClr val="3333CC"/>
                </a:solidFill>
                <a:latin typeface="Arial" charset="0"/>
                <a:cs typeface="Arial" charset="0"/>
              </a:rPr>
              <a:t> „Wspólnota”</a:t>
            </a:r>
            <a:endParaRPr lang="en-US" altLang="pl-PL" dirty="0" smtClean="0">
              <a:solidFill>
                <a:srgbClr val="3333CC"/>
              </a:solidFill>
              <a:latin typeface="Arial Narrow" panose="020B0606020202030204" pitchFamily="34" charset="0"/>
              <a:cs typeface="Arial" charset="0"/>
            </a:endParaRPr>
          </a:p>
        </p:txBody>
      </p:sp>
      <p:sp>
        <p:nvSpPr>
          <p:cNvPr id="9" name="pole tekstowe 8"/>
          <p:cNvSpPr txBox="1"/>
          <p:nvPr/>
        </p:nvSpPr>
        <p:spPr>
          <a:xfrm rot="16200000">
            <a:off x="-1965916" y="3779168"/>
            <a:ext cx="4608514" cy="307777"/>
          </a:xfrm>
          <a:prstGeom prst="rect">
            <a:avLst/>
          </a:prstGeom>
          <a:solidFill>
            <a:schemeClr val="accent2">
              <a:lumMod val="60000"/>
              <a:lumOff val="40000"/>
            </a:schemeClr>
          </a:solidFill>
          <a:ln>
            <a:solidFill>
              <a:srgbClr val="C00000"/>
            </a:solidFill>
            <a:prstDash val="dash"/>
          </a:ln>
        </p:spPr>
        <p:txBody>
          <a:bodyPr wrap="square" rtlCol="0">
            <a:spAutoFit/>
          </a:bodyPr>
          <a:lstStyle/>
          <a:p>
            <a:pPr algn="ctr" fontAlgn="base">
              <a:spcBef>
                <a:spcPct val="0"/>
              </a:spcBef>
              <a:spcAft>
                <a:spcPct val="0"/>
              </a:spcAft>
            </a:pPr>
            <a:r>
              <a:rPr lang="en-US" sz="1400" b="1" dirty="0" smtClean="0">
                <a:solidFill>
                  <a:srgbClr val="C00000"/>
                </a:solidFill>
                <a:latin typeface="Arial" charset="0"/>
                <a:cs typeface="Arial" charset="0"/>
              </a:rPr>
              <a:t>General Preparedness</a:t>
            </a:r>
            <a:endParaRPr lang="en-US" sz="1400" b="1" dirty="0">
              <a:solidFill>
                <a:srgbClr val="C00000"/>
              </a:solidFill>
              <a:latin typeface="Arial" charset="0"/>
              <a:cs typeface="Arial" charset="0"/>
            </a:endParaRPr>
          </a:p>
        </p:txBody>
      </p:sp>
      <p:sp>
        <p:nvSpPr>
          <p:cNvPr id="10" name="Pięciokąt 9"/>
          <p:cNvSpPr/>
          <p:nvPr/>
        </p:nvSpPr>
        <p:spPr>
          <a:xfrm>
            <a:off x="755576" y="5081989"/>
            <a:ext cx="2088232" cy="720080"/>
          </a:xfrm>
          <a:prstGeom prst="homePlate">
            <a:avLst/>
          </a:prstGeom>
          <a:solidFill>
            <a:srgbClr val="FFCC66"/>
          </a:solid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1" name="Pagon 10"/>
          <p:cNvSpPr/>
          <p:nvPr/>
        </p:nvSpPr>
        <p:spPr>
          <a:xfrm>
            <a:off x="2843808" y="5081989"/>
            <a:ext cx="2016224" cy="720080"/>
          </a:xfrm>
          <a:prstGeom prst="chevron">
            <a:avLst/>
          </a:prstGeom>
          <a:solidFill>
            <a:srgbClr val="FFFF99"/>
          </a:solid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2" name="Pagon 11"/>
          <p:cNvSpPr/>
          <p:nvPr/>
        </p:nvSpPr>
        <p:spPr>
          <a:xfrm>
            <a:off x="4860032" y="5081989"/>
            <a:ext cx="2016224" cy="720080"/>
          </a:xfrm>
          <a:prstGeom prst="chevron">
            <a:avLst/>
          </a:prstGeom>
          <a:solidFill>
            <a:schemeClr val="bg2">
              <a:lumMod val="90000"/>
            </a:schemeClr>
          </a:solid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3" name="Pagon 12"/>
          <p:cNvSpPr/>
          <p:nvPr/>
        </p:nvSpPr>
        <p:spPr>
          <a:xfrm>
            <a:off x="6876256" y="5081989"/>
            <a:ext cx="2016224" cy="720080"/>
          </a:xfrm>
          <a:prstGeom prst="chevron">
            <a:avLst/>
          </a:prstGeom>
          <a:solidFill>
            <a:srgbClr val="C8C8D6"/>
          </a:solid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14" name="pole tekstowe 13"/>
          <p:cNvSpPr txBox="1"/>
          <p:nvPr/>
        </p:nvSpPr>
        <p:spPr>
          <a:xfrm>
            <a:off x="817472" y="5081989"/>
            <a:ext cx="1800493" cy="538609"/>
          </a:xfrm>
          <a:prstGeom prst="rect">
            <a:avLst/>
          </a:prstGeom>
          <a:noFill/>
        </p:spPr>
        <p:txBody>
          <a:bodyPr wrap="none" rtlCol="0">
            <a:spAutoFit/>
          </a:bodyPr>
          <a:lstStyle/>
          <a:p>
            <a:pPr fontAlgn="base">
              <a:spcBef>
                <a:spcPct val="0"/>
              </a:spcBef>
              <a:spcAft>
                <a:spcPct val="0"/>
              </a:spcAft>
            </a:pPr>
            <a:r>
              <a:rPr lang="en-US" sz="1200" b="1" u="sng" dirty="0" smtClean="0">
                <a:solidFill>
                  <a:srgbClr val="FF6600"/>
                </a:solidFill>
                <a:latin typeface="Arial" charset="0"/>
                <a:cs typeface="Arial" charset="0"/>
              </a:rPr>
              <a:t>Stage I</a:t>
            </a:r>
          </a:p>
          <a:p>
            <a:pPr fontAlgn="base">
              <a:spcBef>
                <a:spcPts val="600"/>
              </a:spcBef>
              <a:spcAft>
                <a:spcPct val="0"/>
              </a:spcAft>
            </a:pPr>
            <a:r>
              <a:rPr lang="en-US" sz="1200" b="1" dirty="0" smtClean="0">
                <a:solidFill>
                  <a:prstClr val="black"/>
                </a:solidFill>
                <a:latin typeface="Arial" charset="0"/>
                <a:cs typeface="Arial" charset="0"/>
              </a:rPr>
              <a:t>Before pay-out trigger</a:t>
            </a:r>
            <a:endParaRPr lang="en-US" sz="1200" b="1" dirty="0">
              <a:solidFill>
                <a:prstClr val="black"/>
              </a:solidFill>
              <a:latin typeface="Arial" charset="0"/>
              <a:cs typeface="Arial" charset="0"/>
            </a:endParaRPr>
          </a:p>
        </p:txBody>
      </p:sp>
      <p:sp>
        <p:nvSpPr>
          <p:cNvPr id="15" name="pole tekstowe 14"/>
          <p:cNvSpPr txBox="1"/>
          <p:nvPr/>
        </p:nvSpPr>
        <p:spPr>
          <a:xfrm>
            <a:off x="3131840" y="5081989"/>
            <a:ext cx="1654620" cy="684803"/>
          </a:xfrm>
          <a:prstGeom prst="rect">
            <a:avLst/>
          </a:prstGeom>
          <a:noFill/>
        </p:spPr>
        <p:txBody>
          <a:bodyPr wrap="none" rtlCol="0">
            <a:spAutoFit/>
          </a:bodyPr>
          <a:lstStyle/>
          <a:p>
            <a:pPr fontAlgn="base">
              <a:spcBef>
                <a:spcPct val="0"/>
              </a:spcBef>
              <a:spcAft>
                <a:spcPct val="0"/>
              </a:spcAft>
            </a:pPr>
            <a:r>
              <a:rPr lang="en-US" sz="1200" b="1" u="sng" dirty="0" smtClean="0">
                <a:solidFill>
                  <a:srgbClr val="F79646">
                    <a:lumMod val="75000"/>
                  </a:srgbClr>
                </a:solidFill>
                <a:latin typeface="Arial" charset="0"/>
                <a:cs typeface="Arial" charset="0"/>
              </a:rPr>
              <a:t>Stage II</a:t>
            </a:r>
          </a:p>
          <a:p>
            <a:pPr fontAlgn="base">
              <a:spcBef>
                <a:spcPts val="300"/>
              </a:spcBef>
              <a:spcAft>
                <a:spcPct val="0"/>
              </a:spcAft>
            </a:pPr>
            <a:r>
              <a:rPr lang="en-US" sz="1200" b="1" dirty="0" smtClean="0">
                <a:solidFill>
                  <a:prstClr val="black"/>
                </a:solidFill>
                <a:latin typeface="Arial" charset="0"/>
                <a:cs typeface="Arial" charset="0"/>
              </a:rPr>
              <a:t>Reimbursement list </a:t>
            </a:r>
          </a:p>
          <a:p>
            <a:pPr fontAlgn="base">
              <a:spcBef>
                <a:spcPct val="0"/>
              </a:spcBef>
              <a:spcAft>
                <a:spcPct val="0"/>
              </a:spcAft>
            </a:pPr>
            <a:r>
              <a:rPr lang="en-US" sz="1200" b="1" dirty="0" smtClean="0">
                <a:solidFill>
                  <a:prstClr val="black"/>
                </a:solidFill>
                <a:latin typeface="Arial" charset="0"/>
                <a:cs typeface="Arial" charset="0"/>
              </a:rPr>
              <a:t>preparation</a:t>
            </a:r>
            <a:endParaRPr lang="en-US" sz="1200" b="1" dirty="0">
              <a:solidFill>
                <a:prstClr val="black"/>
              </a:solidFill>
              <a:latin typeface="Arial" charset="0"/>
              <a:cs typeface="Arial" charset="0"/>
            </a:endParaRPr>
          </a:p>
        </p:txBody>
      </p:sp>
      <p:sp>
        <p:nvSpPr>
          <p:cNvPr id="16" name="pole tekstowe 15"/>
          <p:cNvSpPr txBox="1"/>
          <p:nvPr/>
        </p:nvSpPr>
        <p:spPr>
          <a:xfrm>
            <a:off x="5219569" y="5081988"/>
            <a:ext cx="1383712" cy="723275"/>
          </a:xfrm>
          <a:prstGeom prst="rect">
            <a:avLst/>
          </a:prstGeom>
          <a:noFill/>
        </p:spPr>
        <p:txBody>
          <a:bodyPr wrap="none" rtlCol="0">
            <a:spAutoFit/>
          </a:bodyPr>
          <a:lstStyle/>
          <a:p>
            <a:pPr fontAlgn="base">
              <a:spcBef>
                <a:spcPct val="0"/>
              </a:spcBef>
              <a:spcAft>
                <a:spcPct val="0"/>
              </a:spcAft>
            </a:pPr>
            <a:r>
              <a:rPr lang="en-US" sz="1200" b="1" u="sng" dirty="0" smtClean="0">
                <a:solidFill>
                  <a:srgbClr val="F79646">
                    <a:lumMod val="75000"/>
                  </a:srgbClr>
                </a:solidFill>
                <a:latin typeface="Arial" charset="0"/>
                <a:cs typeface="Arial" charset="0"/>
              </a:rPr>
              <a:t>Stage III</a:t>
            </a:r>
          </a:p>
          <a:p>
            <a:pPr fontAlgn="base">
              <a:spcBef>
                <a:spcPts val="300"/>
              </a:spcBef>
              <a:spcAft>
                <a:spcPct val="0"/>
              </a:spcAft>
            </a:pPr>
            <a:r>
              <a:rPr lang="en-US" sz="1200" b="1" dirty="0" smtClean="0">
                <a:solidFill>
                  <a:prstClr val="black"/>
                </a:solidFill>
                <a:latin typeface="Arial" charset="0"/>
                <a:cs typeface="Arial" charset="0"/>
              </a:rPr>
              <a:t>Pay-out </a:t>
            </a:r>
            <a:r>
              <a:rPr lang="pl-PL" sz="1200" b="1" dirty="0" err="1" smtClean="0">
                <a:solidFill>
                  <a:prstClr val="black"/>
                </a:solidFill>
                <a:latin typeface="Arial" charset="0"/>
                <a:cs typeface="Arial" charset="0"/>
              </a:rPr>
              <a:t>handled</a:t>
            </a:r>
            <a:endParaRPr lang="en-US" sz="1200" b="1" dirty="0" smtClean="0">
              <a:solidFill>
                <a:prstClr val="black"/>
              </a:solidFill>
              <a:latin typeface="Arial" charset="0"/>
              <a:cs typeface="Arial" charset="0"/>
            </a:endParaRPr>
          </a:p>
          <a:p>
            <a:pPr fontAlgn="base">
              <a:spcBef>
                <a:spcPts val="300"/>
              </a:spcBef>
              <a:spcAft>
                <a:spcPct val="0"/>
              </a:spcAft>
            </a:pPr>
            <a:r>
              <a:rPr lang="en-US" sz="1200" b="1" dirty="0" smtClean="0">
                <a:solidFill>
                  <a:prstClr val="black"/>
                </a:solidFill>
                <a:latin typeface="Arial" charset="0"/>
                <a:cs typeface="Arial" charset="0"/>
              </a:rPr>
              <a:t>by agent-bank </a:t>
            </a:r>
            <a:endParaRPr lang="en-US" sz="1200" b="1" dirty="0">
              <a:solidFill>
                <a:prstClr val="black"/>
              </a:solidFill>
              <a:latin typeface="Arial" charset="0"/>
              <a:cs typeface="Arial" charset="0"/>
            </a:endParaRPr>
          </a:p>
        </p:txBody>
      </p:sp>
      <p:sp>
        <p:nvSpPr>
          <p:cNvPr id="17" name="pole tekstowe 16"/>
          <p:cNvSpPr txBox="1"/>
          <p:nvPr/>
        </p:nvSpPr>
        <p:spPr>
          <a:xfrm>
            <a:off x="7195723" y="5081989"/>
            <a:ext cx="1383712" cy="723275"/>
          </a:xfrm>
          <a:prstGeom prst="rect">
            <a:avLst/>
          </a:prstGeom>
          <a:noFill/>
        </p:spPr>
        <p:txBody>
          <a:bodyPr wrap="none" rtlCol="0">
            <a:spAutoFit/>
          </a:bodyPr>
          <a:lstStyle/>
          <a:p>
            <a:pPr fontAlgn="base">
              <a:spcBef>
                <a:spcPct val="0"/>
              </a:spcBef>
              <a:spcAft>
                <a:spcPct val="0"/>
              </a:spcAft>
            </a:pPr>
            <a:r>
              <a:rPr lang="en-US" sz="1200" b="1" u="sng" dirty="0" smtClean="0">
                <a:solidFill>
                  <a:srgbClr val="F79646">
                    <a:lumMod val="75000"/>
                  </a:srgbClr>
                </a:solidFill>
                <a:latin typeface="Arial" charset="0"/>
                <a:cs typeface="Arial" charset="0"/>
              </a:rPr>
              <a:t>Stage IV</a:t>
            </a:r>
          </a:p>
          <a:p>
            <a:pPr fontAlgn="base">
              <a:spcBef>
                <a:spcPts val="300"/>
              </a:spcBef>
              <a:spcAft>
                <a:spcPct val="0"/>
              </a:spcAft>
            </a:pPr>
            <a:r>
              <a:rPr lang="en-US" sz="1200" b="1" dirty="0" smtClean="0">
                <a:solidFill>
                  <a:prstClr val="black"/>
                </a:solidFill>
                <a:latin typeface="Arial" charset="0"/>
                <a:cs typeface="Arial" charset="0"/>
              </a:rPr>
              <a:t>Pay-out </a:t>
            </a:r>
            <a:r>
              <a:rPr lang="pl-PL" sz="1200" b="1" dirty="0" err="1" smtClean="0">
                <a:solidFill>
                  <a:prstClr val="black"/>
                </a:solidFill>
                <a:latin typeface="Arial" charset="0"/>
                <a:cs typeface="Arial" charset="0"/>
              </a:rPr>
              <a:t>handled</a:t>
            </a:r>
            <a:endParaRPr lang="en-US" sz="1200" b="1" dirty="0" smtClean="0">
              <a:solidFill>
                <a:prstClr val="black"/>
              </a:solidFill>
              <a:latin typeface="Arial" charset="0"/>
              <a:cs typeface="Arial" charset="0"/>
            </a:endParaRPr>
          </a:p>
          <a:p>
            <a:pPr fontAlgn="base">
              <a:spcBef>
                <a:spcPts val="300"/>
              </a:spcBef>
              <a:spcAft>
                <a:spcPct val="0"/>
              </a:spcAft>
            </a:pPr>
            <a:r>
              <a:rPr lang="en-US" sz="1200" b="1" dirty="0" smtClean="0">
                <a:solidFill>
                  <a:prstClr val="black"/>
                </a:solidFill>
                <a:latin typeface="Arial" charset="0"/>
                <a:cs typeface="Arial" charset="0"/>
              </a:rPr>
              <a:t>by BFG</a:t>
            </a:r>
            <a:endParaRPr lang="en-US" sz="1200" b="1" dirty="0">
              <a:solidFill>
                <a:prstClr val="black"/>
              </a:solidFill>
              <a:latin typeface="Arial" charset="0"/>
              <a:cs typeface="Arial" charset="0"/>
            </a:endParaRPr>
          </a:p>
        </p:txBody>
      </p:sp>
      <p:sp>
        <p:nvSpPr>
          <p:cNvPr id="18" name="Prostokąt 17"/>
          <p:cNvSpPr/>
          <p:nvPr/>
        </p:nvSpPr>
        <p:spPr>
          <a:xfrm>
            <a:off x="755576" y="1628800"/>
            <a:ext cx="1368152" cy="10081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19.08.2013</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Program of data accuracy audits launched </a:t>
            </a:r>
            <a:endParaRPr lang="en-US" sz="1200" b="1" dirty="0">
              <a:solidFill>
                <a:prstClr val="black"/>
              </a:solidFill>
              <a:latin typeface="Arial" panose="020B0604020202020204" pitchFamily="34" charset="0"/>
              <a:cs typeface="Arial" panose="020B0604020202020204" pitchFamily="34" charset="0"/>
            </a:endParaRPr>
          </a:p>
        </p:txBody>
      </p:sp>
      <p:cxnSp>
        <p:nvCxnSpPr>
          <p:cNvPr id="20" name="Łącznik prostoliniowy 19"/>
          <p:cNvCxnSpPr/>
          <p:nvPr/>
        </p:nvCxnSpPr>
        <p:spPr>
          <a:xfrm flipV="1">
            <a:off x="755576" y="2586032"/>
            <a:ext cx="0" cy="24959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Prostokąt 21"/>
          <p:cNvSpPr/>
          <p:nvPr/>
        </p:nvSpPr>
        <p:spPr>
          <a:xfrm>
            <a:off x="971600" y="2780928"/>
            <a:ext cx="1368152" cy="97686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30.08.2013</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First meeting with the receiver </a:t>
            </a:r>
            <a:endParaRPr lang="en-US" sz="1200" b="1" dirty="0">
              <a:solidFill>
                <a:prstClr val="black"/>
              </a:solidFill>
              <a:latin typeface="Arial" panose="020B0604020202020204" pitchFamily="34" charset="0"/>
              <a:cs typeface="Arial" panose="020B0604020202020204" pitchFamily="34" charset="0"/>
            </a:endParaRPr>
          </a:p>
        </p:txBody>
      </p:sp>
      <p:sp>
        <p:nvSpPr>
          <p:cNvPr id="25" name="Prostokąt 24"/>
          <p:cNvSpPr/>
          <p:nvPr/>
        </p:nvSpPr>
        <p:spPr>
          <a:xfrm>
            <a:off x="1187623" y="3906018"/>
            <a:ext cx="1512169" cy="1031955"/>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29.11.2013</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Credit unions covered by BFG guarantee system </a:t>
            </a:r>
            <a:endParaRPr lang="en-US" sz="1200" b="1" dirty="0">
              <a:solidFill>
                <a:prstClr val="black"/>
              </a:solidFill>
              <a:latin typeface="Arial" panose="020B0604020202020204" pitchFamily="34" charset="0"/>
              <a:cs typeface="Arial" panose="020B0604020202020204" pitchFamily="34" charset="0"/>
            </a:endParaRPr>
          </a:p>
        </p:txBody>
      </p:sp>
      <p:sp>
        <p:nvSpPr>
          <p:cNvPr id="30" name="Prostokąt 29"/>
          <p:cNvSpPr/>
          <p:nvPr/>
        </p:nvSpPr>
        <p:spPr>
          <a:xfrm>
            <a:off x="2843808" y="1628800"/>
            <a:ext cx="1368152" cy="1008112"/>
          </a:xfrm>
          <a:prstGeom prst="rect">
            <a:avLst/>
          </a:prstGeom>
          <a:noFill/>
          <a:ln w="158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18.07.2014</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Activity of the credit union suspended by the PFSA</a:t>
            </a:r>
            <a:endParaRPr lang="en-US" sz="1200" b="1" dirty="0">
              <a:solidFill>
                <a:prstClr val="black"/>
              </a:solidFill>
              <a:latin typeface="Arial" panose="020B0604020202020204" pitchFamily="34" charset="0"/>
              <a:cs typeface="Arial" panose="020B0604020202020204" pitchFamily="34" charset="0"/>
            </a:endParaRPr>
          </a:p>
        </p:txBody>
      </p:sp>
      <p:sp>
        <p:nvSpPr>
          <p:cNvPr id="32" name="Prostokąt 31"/>
          <p:cNvSpPr/>
          <p:nvPr/>
        </p:nvSpPr>
        <p:spPr>
          <a:xfrm>
            <a:off x="3024331" y="2780928"/>
            <a:ext cx="1512168" cy="10081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23.07.2014</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Depositors’ list prepared by the credit union and forwarded to BFG</a:t>
            </a:r>
            <a:endParaRPr lang="en-US" sz="1200" b="1" dirty="0">
              <a:solidFill>
                <a:prstClr val="black"/>
              </a:solidFill>
              <a:latin typeface="Arial" panose="020B0604020202020204" pitchFamily="34" charset="0"/>
              <a:cs typeface="Arial" panose="020B0604020202020204" pitchFamily="34" charset="0"/>
            </a:endParaRPr>
          </a:p>
        </p:txBody>
      </p:sp>
      <p:sp>
        <p:nvSpPr>
          <p:cNvPr id="37" name="Prostokąt 36"/>
          <p:cNvSpPr/>
          <p:nvPr/>
        </p:nvSpPr>
        <p:spPr>
          <a:xfrm>
            <a:off x="3203848" y="3917938"/>
            <a:ext cx="1512168" cy="109523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24.07.2014</a:t>
            </a:r>
          </a:p>
          <a:p>
            <a:pPr algn="ctr" fontAlgn="base">
              <a:lnSpc>
                <a:spcPts val="1350"/>
              </a:lnSpc>
              <a:spcBef>
                <a:spcPts val="300"/>
              </a:spcBef>
              <a:spcAft>
                <a:spcPct val="0"/>
              </a:spcAft>
            </a:pPr>
            <a:r>
              <a:rPr lang="en-US" sz="1200" b="1" dirty="0" smtClean="0">
                <a:solidFill>
                  <a:prstClr val="black"/>
                </a:solidFill>
                <a:latin typeface="Arial" panose="020B0604020202020204" pitchFamily="34" charset="0"/>
                <a:cs typeface="Arial" panose="020B0604020202020204" pitchFamily="34" charset="0"/>
              </a:rPr>
              <a:t>Reimbursement list prepared by BFG and delivered to the agent-bank</a:t>
            </a:r>
            <a:endParaRPr lang="en-US" sz="1200" b="1" dirty="0">
              <a:solidFill>
                <a:prstClr val="black"/>
              </a:solidFill>
              <a:latin typeface="Arial" panose="020B0604020202020204" pitchFamily="34" charset="0"/>
              <a:cs typeface="Arial" panose="020B0604020202020204" pitchFamily="34" charset="0"/>
            </a:endParaRPr>
          </a:p>
        </p:txBody>
      </p:sp>
      <p:cxnSp>
        <p:nvCxnSpPr>
          <p:cNvPr id="40" name="Łącznik prostoliniowy 39"/>
          <p:cNvCxnSpPr/>
          <p:nvPr/>
        </p:nvCxnSpPr>
        <p:spPr>
          <a:xfrm flipV="1">
            <a:off x="4860032" y="3335864"/>
            <a:ext cx="0" cy="17493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Prostokąt 40"/>
          <p:cNvSpPr/>
          <p:nvPr/>
        </p:nvSpPr>
        <p:spPr>
          <a:xfrm>
            <a:off x="4860031" y="3335864"/>
            <a:ext cx="1584177" cy="1008112"/>
          </a:xfrm>
          <a:prstGeom prst="rect">
            <a:avLst/>
          </a:prstGeom>
          <a:noFill/>
          <a:ln w="158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28.07.2014</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Pay-out of covered deposits by</a:t>
            </a:r>
          </a:p>
          <a:p>
            <a:pPr algn="ctr" fontAlgn="base">
              <a:spcAft>
                <a:spcPct val="0"/>
              </a:spcAft>
            </a:pPr>
            <a:r>
              <a:rPr lang="en-US" sz="1200" b="1" dirty="0" smtClean="0">
                <a:solidFill>
                  <a:prstClr val="black"/>
                </a:solidFill>
                <a:latin typeface="Arial" panose="020B0604020202020204" pitchFamily="34" charset="0"/>
                <a:cs typeface="Arial" panose="020B0604020202020204" pitchFamily="34" charset="0"/>
              </a:rPr>
              <a:t>the agent-bank starts</a:t>
            </a:r>
            <a:endParaRPr lang="en-US" sz="1200" b="1" dirty="0">
              <a:solidFill>
                <a:prstClr val="black"/>
              </a:solidFill>
              <a:latin typeface="Arial" panose="020B0604020202020204" pitchFamily="34" charset="0"/>
              <a:cs typeface="Arial" panose="020B0604020202020204" pitchFamily="34" charset="0"/>
            </a:endParaRPr>
          </a:p>
        </p:txBody>
      </p:sp>
      <p:cxnSp>
        <p:nvCxnSpPr>
          <p:cNvPr id="42" name="Łącznik prostoliniowy 41"/>
          <p:cNvCxnSpPr/>
          <p:nvPr/>
        </p:nvCxnSpPr>
        <p:spPr>
          <a:xfrm flipV="1">
            <a:off x="6876256" y="3335864"/>
            <a:ext cx="0" cy="17493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Prostokąt 43"/>
          <p:cNvSpPr/>
          <p:nvPr/>
        </p:nvSpPr>
        <p:spPr>
          <a:xfrm>
            <a:off x="6876255" y="3335864"/>
            <a:ext cx="1618183" cy="10292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300" b="1" dirty="0" smtClean="0">
                <a:solidFill>
                  <a:srgbClr val="4F81BD">
                    <a:lumMod val="75000"/>
                  </a:srgbClr>
                </a:solidFill>
                <a:latin typeface="Arial" panose="020B0604020202020204" pitchFamily="34" charset="0"/>
                <a:cs typeface="Arial" panose="020B0604020202020204" pitchFamily="34" charset="0"/>
              </a:rPr>
              <a:t>20.09.2014</a:t>
            </a:r>
          </a:p>
          <a:p>
            <a:pPr algn="ctr" fontAlgn="base">
              <a:spcBef>
                <a:spcPts val="400"/>
              </a:spcBef>
              <a:spcAft>
                <a:spcPct val="0"/>
              </a:spcAft>
            </a:pPr>
            <a:r>
              <a:rPr lang="en-US" sz="1200" b="1" dirty="0" smtClean="0">
                <a:solidFill>
                  <a:prstClr val="black"/>
                </a:solidFill>
                <a:latin typeface="Arial" panose="020B0604020202020204" pitchFamily="34" charset="0"/>
                <a:cs typeface="Arial" panose="020B0604020202020204" pitchFamily="34" charset="0"/>
              </a:rPr>
              <a:t>Pay-out of covered deposits by</a:t>
            </a:r>
          </a:p>
          <a:p>
            <a:pPr algn="ctr" fontAlgn="base">
              <a:spcAft>
                <a:spcPct val="0"/>
              </a:spcAft>
            </a:pPr>
            <a:r>
              <a:rPr lang="en-US" sz="1200" b="1" dirty="0" smtClean="0">
                <a:solidFill>
                  <a:prstClr val="black"/>
                </a:solidFill>
                <a:latin typeface="Arial" panose="020B0604020202020204" pitchFamily="34" charset="0"/>
                <a:cs typeface="Arial" panose="020B0604020202020204" pitchFamily="34" charset="0"/>
              </a:rPr>
              <a:t>BFG’s office starts</a:t>
            </a:r>
            <a:endParaRPr lang="en-US" sz="1200" b="1" dirty="0">
              <a:solidFill>
                <a:prstClr val="black"/>
              </a:solidFill>
              <a:latin typeface="Arial" panose="020B0604020202020204" pitchFamily="34" charset="0"/>
              <a:cs typeface="Arial" panose="020B0604020202020204" pitchFamily="34" charset="0"/>
            </a:endParaRPr>
          </a:p>
        </p:txBody>
      </p:sp>
      <p:sp>
        <p:nvSpPr>
          <p:cNvPr id="45" name="Wygięta strzałka 44"/>
          <p:cNvSpPr/>
          <p:nvPr/>
        </p:nvSpPr>
        <p:spPr>
          <a:xfrm>
            <a:off x="3304183" y="908720"/>
            <a:ext cx="3696641" cy="648071"/>
          </a:xfrm>
          <a:prstGeom prst="bentArrow">
            <a:avLst>
              <a:gd name="adj1" fmla="val 67755"/>
              <a:gd name="adj2" fmla="val 50000"/>
              <a:gd name="adj3" fmla="val 50000"/>
              <a:gd name="adj4" fmla="val 59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black"/>
              </a:solidFill>
            </a:endParaRPr>
          </a:p>
        </p:txBody>
      </p:sp>
      <p:sp>
        <p:nvSpPr>
          <p:cNvPr id="46" name="pole tekstowe 45"/>
          <p:cNvSpPr txBox="1"/>
          <p:nvPr/>
        </p:nvSpPr>
        <p:spPr>
          <a:xfrm>
            <a:off x="3877098" y="980728"/>
            <a:ext cx="2783134" cy="461665"/>
          </a:xfrm>
          <a:prstGeom prst="rect">
            <a:avLst/>
          </a:prstGeom>
          <a:noFill/>
        </p:spPr>
        <p:txBody>
          <a:bodyPr wrap="none" rtlCol="0">
            <a:spAutoFit/>
          </a:bodyPr>
          <a:lstStyle/>
          <a:p>
            <a:pPr fontAlgn="base">
              <a:spcBef>
                <a:spcPct val="0"/>
              </a:spcBef>
              <a:spcAft>
                <a:spcPct val="0"/>
              </a:spcAft>
            </a:pPr>
            <a:r>
              <a:rPr lang="en-US" sz="1200" b="1" dirty="0" smtClean="0">
                <a:solidFill>
                  <a:prstClr val="white"/>
                </a:solidFill>
                <a:latin typeface="Arial" charset="0"/>
                <a:cs typeface="Arial" charset="0"/>
              </a:rPr>
              <a:t>Pay-out trigger conditions met: </a:t>
            </a:r>
          </a:p>
          <a:p>
            <a:pPr fontAlgn="base">
              <a:spcBef>
                <a:spcPct val="0"/>
              </a:spcBef>
              <a:spcAft>
                <a:spcPct val="0"/>
              </a:spcAft>
            </a:pPr>
            <a:r>
              <a:rPr lang="en-US" sz="1200" b="1" dirty="0" smtClean="0">
                <a:solidFill>
                  <a:prstClr val="white"/>
                </a:solidFill>
                <a:latin typeface="Arial" charset="0"/>
                <a:cs typeface="Arial" charset="0"/>
              </a:rPr>
              <a:t>20 working days for reimbursement</a:t>
            </a:r>
            <a:endParaRPr lang="en-US" sz="1200" b="1" dirty="0">
              <a:solidFill>
                <a:prstClr val="white"/>
              </a:solidFill>
              <a:latin typeface="Arial" charset="0"/>
              <a:cs typeface="Arial" charset="0"/>
            </a:endParaRPr>
          </a:p>
        </p:txBody>
      </p:sp>
      <p:sp>
        <p:nvSpPr>
          <p:cNvPr id="49" name="Pięciokąt 48"/>
          <p:cNvSpPr/>
          <p:nvPr/>
        </p:nvSpPr>
        <p:spPr>
          <a:xfrm>
            <a:off x="2843808" y="5877272"/>
            <a:ext cx="6048672" cy="360040"/>
          </a:xfrm>
          <a:prstGeom prst="homePlate">
            <a:avLst>
              <a:gd name="adj" fmla="val 92329"/>
            </a:avLst>
          </a:prstGeom>
          <a:solidFill>
            <a:srgbClr val="9EC8A0"/>
          </a:solidFill>
          <a:ln w="158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300" b="1" dirty="0" smtClean="0">
                <a:solidFill>
                  <a:prstClr val="black"/>
                </a:solidFill>
                <a:latin typeface="Arial" panose="020B0604020202020204" pitchFamily="34" charset="0"/>
                <a:cs typeface="Arial" panose="020B0604020202020204" pitchFamily="34" charset="0"/>
              </a:rPr>
              <a:t>Helpdesk for depositors of the credit union: helpline, BFG website </a:t>
            </a:r>
            <a:r>
              <a:rPr lang="pl-PL" sz="1300" b="1" dirty="0" err="1" smtClean="0">
                <a:solidFill>
                  <a:prstClr val="black"/>
                </a:solidFill>
                <a:latin typeface="Arial" panose="020B0604020202020204" pitchFamily="34" charset="0"/>
                <a:cs typeface="Arial" panose="020B0604020202020204" pitchFamily="34" charset="0"/>
              </a:rPr>
              <a:t>etc</a:t>
            </a:r>
            <a:r>
              <a:rPr lang="en-US" sz="1300" b="1" dirty="0" smtClean="0">
                <a:solidFill>
                  <a:prstClr val="black"/>
                </a:solidFill>
                <a:latin typeface="Arial" panose="020B0604020202020204" pitchFamily="34" charset="0"/>
                <a:cs typeface="Arial" panose="020B0604020202020204" pitchFamily="34" charset="0"/>
              </a:rPr>
              <a:t>.</a:t>
            </a:r>
            <a:endParaRPr lang="en-US" sz="13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2781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10"/>
          <p:cNvSpPr/>
          <p:nvPr/>
        </p:nvSpPr>
        <p:spPr>
          <a:xfrm>
            <a:off x="4710112" y="4293096"/>
            <a:ext cx="4183063" cy="24482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b="1" dirty="0">
              <a:solidFill>
                <a:prstClr val="white"/>
              </a:solidFill>
            </a:endParaRPr>
          </a:p>
        </p:txBody>
      </p:sp>
      <p:sp>
        <p:nvSpPr>
          <p:cNvPr id="75" name="Rectangle 14"/>
          <p:cNvSpPr>
            <a:spLocks noChangeArrowheads="1"/>
          </p:cNvSpPr>
          <p:nvPr/>
        </p:nvSpPr>
        <p:spPr bwMode="auto">
          <a:xfrm>
            <a:off x="4710112" y="3212983"/>
            <a:ext cx="4182368" cy="1008106"/>
          </a:xfrm>
          <a:prstGeom prst="rect">
            <a:avLst/>
          </a:prstGeom>
          <a:solidFill>
            <a:schemeClr val="accent2">
              <a:lumMod val="40000"/>
              <a:lumOff val="60000"/>
            </a:schemeClr>
          </a:solidFill>
          <a:ln w="38100">
            <a:solidFill>
              <a:srgbClr val="DDDDDD"/>
            </a:solidFill>
            <a:miter lim="800000"/>
            <a:headEnd/>
            <a:tailEnd/>
          </a:ln>
        </p:spPr>
        <p:txBody>
          <a:bodyPr wrap="none" anchor="ctr"/>
          <a:lstStyle/>
          <a:p>
            <a:pPr algn="ctr" fontAlgn="base">
              <a:spcBef>
                <a:spcPct val="0"/>
              </a:spcBef>
              <a:spcAft>
                <a:spcPct val="0"/>
              </a:spcAft>
            </a:pPr>
            <a:endParaRPr lang="en-US" sz="1300" b="1" dirty="0">
              <a:solidFill>
                <a:prstClr val="white"/>
              </a:solidFill>
              <a:latin typeface="Arial" charset="0"/>
              <a:cs typeface="Arial" charset="0"/>
            </a:endParaRPr>
          </a:p>
        </p:txBody>
      </p:sp>
      <p:grpSp>
        <p:nvGrpSpPr>
          <p:cNvPr id="2" name="Grupa 1"/>
          <p:cNvGrpSpPr/>
          <p:nvPr/>
        </p:nvGrpSpPr>
        <p:grpSpPr>
          <a:xfrm>
            <a:off x="246063" y="188640"/>
            <a:ext cx="8647112" cy="611188"/>
            <a:chOff x="246063" y="292100"/>
            <a:chExt cx="8647112" cy="611188"/>
          </a:xfrm>
        </p:grpSpPr>
        <p:sp>
          <p:nvSpPr>
            <p:cNvPr id="3" name="Rectangle 11"/>
            <p:cNvSpPr>
              <a:spLocks noChangeArrowheads="1"/>
            </p:cNvSpPr>
            <p:nvPr/>
          </p:nvSpPr>
          <p:spPr bwMode="auto">
            <a:xfrm>
              <a:off x="250825" y="292100"/>
              <a:ext cx="8642350" cy="544513"/>
            </a:xfrm>
            <a:prstGeom prst="rect">
              <a:avLst/>
            </a:prstGeom>
            <a:solidFill>
              <a:srgbClr val="DDDDDD"/>
            </a:solidFill>
            <a:ln w="9525">
              <a:noFill/>
              <a:miter lim="800000"/>
              <a:headEnd/>
              <a:tailEnd/>
            </a:ln>
          </p:spPr>
          <p:txBody>
            <a:bodyPr wrap="none" anchor="ctr"/>
            <a:lstStyle/>
            <a:p>
              <a:pPr algn="ctr" fontAlgn="base">
                <a:spcBef>
                  <a:spcPct val="0"/>
                </a:spcBef>
                <a:spcAft>
                  <a:spcPct val="0"/>
                </a:spcAft>
              </a:pPr>
              <a:endParaRPr lang="en-US" altLang="pl-PL" b="1" i="1" dirty="0">
                <a:solidFill>
                  <a:srgbClr val="3333CC"/>
                </a:solidFill>
                <a:latin typeface="Arial" charset="0"/>
                <a:cs typeface="Arial" charset="0"/>
              </a:endParaRPr>
            </a:p>
          </p:txBody>
        </p:sp>
        <p:sp>
          <p:nvSpPr>
            <p:cNvPr id="4" name="Line 12"/>
            <p:cNvSpPr>
              <a:spLocks noChangeShapeType="1"/>
            </p:cNvSpPr>
            <p:nvPr/>
          </p:nvSpPr>
          <p:spPr bwMode="auto">
            <a:xfrm>
              <a:off x="250825" y="903288"/>
              <a:ext cx="8642350" cy="0"/>
            </a:xfrm>
            <a:prstGeom prst="line">
              <a:avLst/>
            </a:prstGeom>
            <a:noFill/>
            <a:ln w="76200">
              <a:solidFill>
                <a:srgbClr val="EF9E0D"/>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pic>
          <p:nvPicPr>
            <p:cNvPr id="5" name="Picture 10"/>
            <p:cNvPicPr>
              <a:picLocks noChangeAspect="1" noChangeArrowheads="1"/>
            </p:cNvPicPr>
            <p:nvPr/>
          </p:nvPicPr>
          <p:blipFill>
            <a:blip r:embed="rId2"/>
            <a:srcRect/>
            <a:stretch>
              <a:fillRect/>
            </a:stretch>
          </p:blipFill>
          <p:spPr bwMode="auto">
            <a:xfrm>
              <a:off x="246063" y="292100"/>
              <a:ext cx="1230312" cy="542925"/>
            </a:xfrm>
            <a:prstGeom prst="rect">
              <a:avLst/>
            </a:prstGeom>
            <a:noFill/>
            <a:ln w="9525">
              <a:noFill/>
              <a:miter lim="800000"/>
              <a:headEnd/>
              <a:tailEnd/>
            </a:ln>
          </p:spPr>
        </p:pic>
        <p:pic>
          <p:nvPicPr>
            <p:cNvPr id="6" name="Picture 85"/>
            <p:cNvPicPr>
              <a:picLocks noChangeAspect="1" noChangeArrowheads="1"/>
            </p:cNvPicPr>
            <p:nvPr/>
          </p:nvPicPr>
          <p:blipFill>
            <a:blip r:embed="rId3"/>
            <a:srcRect/>
            <a:stretch>
              <a:fillRect/>
            </a:stretch>
          </p:blipFill>
          <p:spPr bwMode="auto">
            <a:xfrm>
              <a:off x="8337550" y="347663"/>
              <a:ext cx="503238" cy="487362"/>
            </a:xfrm>
            <a:prstGeom prst="rect">
              <a:avLst/>
            </a:prstGeom>
            <a:noFill/>
            <a:ln w="9525">
              <a:noFill/>
              <a:miter lim="800000"/>
              <a:headEnd/>
              <a:tailEnd/>
            </a:ln>
          </p:spPr>
        </p:pic>
      </p:gr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4288" y="244203"/>
            <a:ext cx="1074608" cy="49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4"/>
          <p:cNvSpPr txBox="1">
            <a:spLocks noChangeArrowheads="1"/>
          </p:cNvSpPr>
          <p:nvPr/>
        </p:nvSpPr>
        <p:spPr>
          <a:xfrm>
            <a:off x="685800" y="76201"/>
            <a:ext cx="83058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400" cap="small" dirty="0">
              <a:solidFill>
                <a:prstClr val="black"/>
              </a:solidFill>
            </a:endParaRPr>
          </a:p>
        </p:txBody>
      </p:sp>
      <p:sp>
        <p:nvSpPr>
          <p:cNvPr id="45" name="Prostokąt 44"/>
          <p:cNvSpPr/>
          <p:nvPr/>
        </p:nvSpPr>
        <p:spPr>
          <a:xfrm>
            <a:off x="282298" y="297523"/>
            <a:ext cx="8610878" cy="323165"/>
          </a:xfrm>
          <a:prstGeom prst="rect">
            <a:avLst/>
          </a:prstGeom>
        </p:spPr>
        <p:txBody>
          <a:bodyPr wrap="square">
            <a:spAutoFit/>
          </a:bodyPr>
          <a:lstStyle/>
          <a:p>
            <a:pPr algn="ctr" fontAlgn="base">
              <a:lnSpc>
                <a:spcPts val="1800"/>
              </a:lnSpc>
              <a:spcBef>
                <a:spcPct val="0"/>
              </a:spcBef>
              <a:spcAft>
                <a:spcPct val="0"/>
              </a:spcAft>
            </a:pPr>
            <a:r>
              <a:rPr lang="en-US" altLang="pl-PL" b="1" dirty="0" smtClean="0">
                <a:solidFill>
                  <a:srgbClr val="0000CC"/>
                </a:solidFill>
                <a:latin typeface="Arial" charset="0"/>
                <a:cs typeface="Arial" charset="0"/>
              </a:rPr>
              <a:t>Evolution of BFG mandates</a:t>
            </a:r>
          </a:p>
        </p:txBody>
      </p:sp>
      <p:sp>
        <p:nvSpPr>
          <p:cNvPr id="46" name="Rectangle 14"/>
          <p:cNvSpPr>
            <a:spLocks noChangeArrowheads="1"/>
          </p:cNvSpPr>
          <p:nvPr/>
        </p:nvSpPr>
        <p:spPr bwMode="auto">
          <a:xfrm>
            <a:off x="4710112" y="2653783"/>
            <a:ext cx="4182368" cy="576262"/>
          </a:xfrm>
          <a:prstGeom prst="rect">
            <a:avLst/>
          </a:prstGeom>
          <a:solidFill>
            <a:srgbClr val="995A55"/>
          </a:solidFill>
          <a:ln w="38100">
            <a:solidFill>
              <a:srgbClr val="DDDDDD"/>
            </a:solidFill>
            <a:miter lim="800000"/>
            <a:headEnd/>
            <a:tailEnd/>
          </a:ln>
        </p:spPr>
        <p:txBody>
          <a:bodyPr wrap="none" anchor="ctr"/>
          <a:lstStyle/>
          <a:p>
            <a:pPr algn="ctr" fontAlgn="base">
              <a:spcBef>
                <a:spcPct val="0"/>
              </a:spcBef>
              <a:spcAft>
                <a:spcPct val="0"/>
              </a:spcAft>
            </a:pPr>
            <a:r>
              <a:rPr lang="en-US" sz="1400" b="1" dirty="0" smtClean="0">
                <a:solidFill>
                  <a:prstClr val="white"/>
                </a:solidFill>
                <a:latin typeface="Arial" charset="0"/>
                <a:cs typeface="Arial" charset="0"/>
              </a:rPr>
              <a:t>Restructuring  </a:t>
            </a:r>
            <a:r>
              <a:rPr lang="pl-PL" sz="1400" b="1" dirty="0" err="1" smtClean="0">
                <a:solidFill>
                  <a:prstClr val="white"/>
                </a:solidFill>
                <a:latin typeface="Arial" charset="0"/>
                <a:cs typeface="Arial" charset="0"/>
              </a:rPr>
              <a:t>decisions</a:t>
            </a:r>
            <a:endParaRPr lang="en-US" sz="1400" b="1" dirty="0">
              <a:solidFill>
                <a:prstClr val="white"/>
              </a:solidFill>
              <a:latin typeface="Arial" charset="0"/>
              <a:cs typeface="Arial" charset="0"/>
            </a:endParaRPr>
          </a:p>
        </p:txBody>
      </p:sp>
      <p:sp>
        <p:nvSpPr>
          <p:cNvPr id="47" name="AutoShape 46"/>
          <p:cNvSpPr>
            <a:spLocks noChangeArrowheads="1"/>
          </p:cNvSpPr>
          <p:nvPr/>
        </p:nvSpPr>
        <p:spPr bwMode="auto">
          <a:xfrm rot="5400000">
            <a:off x="6514157" y="331022"/>
            <a:ext cx="580628" cy="4176017"/>
          </a:xfrm>
          <a:prstGeom prst="homePlate">
            <a:avLst>
              <a:gd name="adj" fmla="val 45458"/>
            </a:avLst>
          </a:prstGeom>
          <a:noFill/>
          <a:ln w="57150">
            <a:solidFill>
              <a:srgbClr val="FF0000"/>
            </a:solidFill>
            <a:miter lim="800000"/>
            <a:headEnd/>
            <a:tailEnd/>
          </a:ln>
        </p:spPr>
        <p:txBody>
          <a:bodyPr rot="10800000" vert="eaVert" wrap="none" anchor="ctr"/>
          <a:lstStyle/>
          <a:p>
            <a:pPr algn="ctr" fontAlgn="base">
              <a:lnSpc>
                <a:spcPct val="90000"/>
              </a:lnSpc>
              <a:spcBef>
                <a:spcPct val="0"/>
              </a:spcBef>
              <a:spcAft>
                <a:spcPct val="0"/>
              </a:spcAft>
            </a:pPr>
            <a:endParaRPr lang="en-US" sz="1200" b="1" dirty="0">
              <a:solidFill>
                <a:srgbClr val="FE3000"/>
              </a:solidFill>
              <a:latin typeface="Arial" charset="0"/>
              <a:cs typeface="Arial" charset="0"/>
            </a:endParaRPr>
          </a:p>
        </p:txBody>
      </p:sp>
      <p:sp>
        <p:nvSpPr>
          <p:cNvPr id="48" name="Rectangle 2"/>
          <p:cNvSpPr>
            <a:spLocks noChangeArrowheads="1"/>
          </p:cNvSpPr>
          <p:nvPr/>
        </p:nvSpPr>
        <p:spPr bwMode="auto">
          <a:xfrm>
            <a:off x="250825" y="2780382"/>
            <a:ext cx="4068763" cy="3817193"/>
          </a:xfrm>
          <a:prstGeom prst="rect">
            <a:avLst/>
          </a:prstGeom>
          <a:solidFill>
            <a:schemeClr val="accent6">
              <a:lumMod val="20000"/>
              <a:lumOff val="80000"/>
            </a:schemeClr>
          </a:solidFill>
          <a:ln w="38100">
            <a:solidFill>
              <a:srgbClr val="DDDDDD"/>
            </a:solid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50" name="Rectangle 9"/>
          <p:cNvSpPr>
            <a:spLocks noChangeArrowheads="1"/>
          </p:cNvSpPr>
          <p:nvPr/>
        </p:nvSpPr>
        <p:spPr bwMode="auto">
          <a:xfrm>
            <a:off x="250825" y="908720"/>
            <a:ext cx="8642350" cy="360362"/>
          </a:xfrm>
          <a:prstGeom prst="rect">
            <a:avLst/>
          </a:prstGeom>
          <a:solidFill>
            <a:srgbClr val="D6A58A"/>
          </a:solidFill>
          <a:ln w="38100">
            <a:solidFill>
              <a:srgbClr val="DDDDDD"/>
            </a:solidFill>
            <a:miter lim="800000"/>
            <a:headEnd/>
            <a:tailEnd/>
          </a:ln>
        </p:spPr>
        <p:txBody>
          <a:bodyPr wrap="none" anchor="ctr"/>
          <a:lstStyle/>
          <a:p>
            <a:pPr algn="ctr" fontAlgn="base">
              <a:spcBef>
                <a:spcPct val="0"/>
              </a:spcBef>
              <a:spcAft>
                <a:spcPct val="0"/>
              </a:spcAft>
            </a:pPr>
            <a:r>
              <a:rPr lang="en-US" sz="1400" b="1" dirty="0" smtClean="0">
                <a:solidFill>
                  <a:prstClr val="white"/>
                </a:solidFill>
                <a:latin typeface="Arial" charset="0"/>
                <a:cs typeface="Arial" charset="0"/>
              </a:rPr>
              <a:t>Deterioration of </a:t>
            </a:r>
            <a:r>
              <a:rPr lang="pl-PL" sz="1400" b="1" dirty="0" err="1" smtClean="0">
                <a:solidFill>
                  <a:prstClr val="white"/>
                </a:solidFill>
                <a:latin typeface="Arial" charset="0"/>
                <a:cs typeface="Arial" charset="0"/>
              </a:rPr>
              <a:t>cooperative</a:t>
            </a:r>
            <a:r>
              <a:rPr lang="pl-PL" sz="1400" b="1" dirty="0" smtClean="0">
                <a:solidFill>
                  <a:prstClr val="white"/>
                </a:solidFill>
                <a:latin typeface="Arial" charset="0"/>
                <a:cs typeface="Arial" charset="0"/>
              </a:rPr>
              <a:t> </a:t>
            </a:r>
            <a:r>
              <a:rPr lang="en-US" sz="1400" b="1" dirty="0" smtClean="0">
                <a:solidFill>
                  <a:prstClr val="white"/>
                </a:solidFill>
                <a:latin typeface="Arial" charset="0"/>
                <a:cs typeface="Arial" charset="0"/>
              </a:rPr>
              <a:t>saving</a:t>
            </a:r>
            <a:r>
              <a:rPr lang="pl-PL" sz="1400" b="1" dirty="0" smtClean="0">
                <a:solidFill>
                  <a:prstClr val="white"/>
                </a:solidFill>
                <a:latin typeface="Arial" charset="0"/>
                <a:cs typeface="Arial" charset="0"/>
              </a:rPr>
              <a:t>s</a:t>
            </a:r>
            <a:r>
              <a:rPr lang="en-US" sz="1400" b="1" dirty="0" smtClean="0">
                <a:solidFill>
                  <a:prstClr val="white"/>
                </a:solidFill>
                <a:latin typeface="Arial" charset="0"/>
                <a:cs typeface="Arial" charset="0"/>
              </a:rPr>
              <a:t> and credit unions</a:t>
            </a:r>
            <a:r>
              <a:rPr lang="pl-PL" sz="1400" b="1" dirty="0" smtClean="0">
                <a:solidFill>
                  <a:prstClr val="white"/>
                </a:solidFill>
                <a:latin typeface="Arial" charset="0"/>
                <a:cs typeface="Arial" charset="0"/>
              </a:rPr>
              <a:t>’</a:t>
            </a:r>
            <a:r>
              <a:rPr lang="en-US" sz="1400" b="1" dirty="0" smtClean="0">
                <a:solidFill>
                  <a:prstClr val="white"/>
                </a:solidFill>
                <a:latin typeface="Arial" charset="0"/>
                <a:cs typeface="Arial" charset="0"/>
              </a:rPr>
              <a:t> financial situation </a:t>
            </a:r>
            <a:endParaRPr lang="en-US" sz="1400" b="1" dirty="0">
              <a:solidFill>
                <a:prstClr val="white"/>
              </a:solidFill>
              <a:latin typeface="Arial" charset="0"/>
              <a:cs typeface="Arial" charset="0"/>
            </a:endParaRPr>
          </a:p>
        </p:txBody>
      </p:sp>
      <p:sp>
        <p:nvSpPr>
          <p:cNvPr id="51" name="Rectangle 12"/>
          <p:cNvSpPr>
            <a:spLocks noChangeArrowheads="1"/>
          </p:cNvSpPr>
          <p:nvPr/>
        </p:nvSpPr>
        <p:spPr bwMode="auto">
          <a:xfrm>
            <a:off x="250825" y="2285082"/>
            <a:ext cx="4068763" cy="503238"/>
          </a:xfrm>
          <a:prstGeom prst="rect">
            <a:avLst/>
          </a:prstGeom>
          <a:solidFill>
            <a:schemeClr val="accent6">
              <a:lumMod val="75000"/>
            </a:schemeClr>
          </a:solidFill>
          <a:ln w="38100">
            <a:solidFill>
              <a:srgbClr val="DDDDDD"/>
            </a:solidFill>
            <a:miter lim="800000"/>
            <a:headEnd/>
            <a:tailEnd/>
          </a:ln>
        </p:spPr>
        <p:txBody>
          <a:bodyPr wrap="none" anchor="ctr"/>
          <a:lstStyle/>
          <a:p>
            <a:pPr algn="ctr" fontAlgn="base">
              <a:spcBef>
                <a:spcPct val="0"/>
              </a:spcBef>
              <a:spcAft>
                <a:spcPct val="0"/>
              </a:spcAft>
            </a:pPr>
            <a:r>
              <a:rPr lang="en-US" sz="1400" b="1" dirty="0" smtClean="0">
                <a:solidFill>
                  <a:prstClr val="white"/>
                </a:solidFill>
                <a:latin typeface="Arial" charset="0"/>
                <a:cs typeface="Arial" charset="0"/>
              </a:rPr>
              <a:t>Financial support granted </a:t>
            </a:r>
            <a:r>
              <a:rPr lang="pl-PL" sz="1400" b="1" dirty="0" smtClean="0">
                <a:solidFill>
                  <a:prstClr val="white"/>
                </a:solidFill>
                <a:latin typeface="Arial" charset="0"/>
                <a:cs typeface="Arial" charset="0"/>
              </a:rPr>
              <a:t> by BFG </a:t>
            </a:r>
            <a:r>
              <a:rPr lang="en-US" sz="1400" b="1" dirty="0" smtClean="0">
                <a:solidFill>
                  <a:prstClr val="white"/>
                </a:solidFill>
                <a:latin typeface="Arial" charset="0"/>
                <a:cs typeface="Arial" charset="0"/>
              </a:rPr>
              <a:t>to a </a:t>
            </a:r>
            <a:endParaRPr lang="pl-PL" sz="1400" b="1" dirty="0" smtClean="0">
              <a:solidFill>
                <a:prstClr val="white"/>
              </a:solidFill>
              <a:latin typeface="Arial" charset="0"/>
              <a:cs typeface="Arial" charset="0"/>
            </a:endParaRPr>
          </a:p>
          <a:p>
            <a:pPr algn="ctr" fontAlgn="base">
              <a:spcBef>
                <a:spcPct val="0"/>
              </a:spcBef>
              <a:spcAft>
                <a:spcPct val="0"/>
              </a:spcAft>
            </a:pPr>
            <a:r>
              <a:rPr lang="en-US" sz="1400" b="1" dirty="0" smtClean="0">
                <a:solidFill>
                  <a:prstClr val="white"/>
                </a:solidFill>
                <a:latin typeface="Arial" charset="0"/>
                <a:cs typeface="Arial" charset="0"/>
              </a:rPr>
              <a:t>credit union at risk</a:t>
            </a:r>
            <a:r>
              <a:rPr lang="pl-PL" sz="1400" b="1" dirty="0" smtClean="0">
                <a:solidFill>
                  <a:prstClr val="white"/>
                </a:solidFill>
                <a:latin typeface="Arial" charset="0"/>
                <a:cs typeface="Arial" charset="0"/>
              </a:rPr>
              <a:t> of </a:t>
            </a:r>
            <a:r>
              <a:rPr lang="pl-PL" sz="1400" b="1" dirty="0" err="1" smtClean="0">
                <a:solidFill>
                  <a:prstClr val="white"/>
                </a:solidFill>
                <a:latin typeface="Arial" charset="0"/>
                <a:cs typeface="Arial" charset="0"/>
              </a:rPr>
              <a:t>insolvency</a:t>
            </a:r>
            <a:endParaRPr lang="en-US" sz="1400" b="1" dirty="0">
              <a:solidFill>
                <a:prstClr val="white"/>
              </a:solidFill>
              <a:latin typeface="Arial" charset="0"/>
              <a:cs typeface="Arial" charset="0"/>
            </a:endParaRPr>
          </a:p>
        </p:txBody>
      </p:sp>
      <p:sp>
        <p:nvSpPr>
          <p:cNvPr id="53" name="Text Box 19"/>
          <p:cNvSpPr txBox="1">
            <a:spLocks noChangeArrowheads="1"/>
          </p:cNvSpPr>
          <p:nvPr/>
        </p:nvSpPr>
        <p:spPr bwMode="auto">
          <a:xfrm>
            <a:off x="250825" y="2859757"/>
            <a:ext cx="4068763" cy="3323987"/>
          </a:xfrm>
          <a:prstGeom prst="rect">
            <a:avLst/>
          </a:prstGeom>
          <a:noFill/>
          <a:ln w="9525">
            <a:noFill/>
            <a:miter lim="800000"/>
            <a:headEnd/>
            <a:tailEnd/>
          </a:ln>
        </p:spPr>
        <p:txBody>
          <a:bodyPr wrap="square">
            <a:spAutoFit/>
          </a:bodyPr>
          <a:lstStyle/>
          <a:p>
            <a:pPr marL="180975" indent="-180975" fontAlgn="base">
              <a:spcBef>
                <a:spcPts val="1200"/>
              </a:spcBef>
              <a:spcAft>
                <a:spcPct val="0"/>
              </a:spcAft>
              <a:buFont typeface="Wingdings" pitchFamily="2" charset="2"/>
              <a:buChar char="§"/>
            </a:pPr>
            <a:r>
              <a:rPr lang="en-US" sz="1400" b="1" dirty="0" smtClean="0">
                <a:solidFill>
                  <a:prstClr val="black"/>
                </a:solidFill>
                <a:latin typeface="Arial" charset="0"/>
                <a:cs typeface="Arial" charset="0"/>
              </a:rPr>
              <a:t>Upon application of a credit union at risk,</a:t>
            </a:r>
          </a:p>
          <a:p>
            <a:pPr marL="180975" indent="-180975" fontAlgn="base">
              <a:spcBef>
                <a:spcPts val="1200"/>
              </a:spcBef>
              <a:spcAft>
                <a:spcPct val="0"/>
              </a:spcAft>
              <a:buFont typeface="Wingdings" pitchFamily="2" charset="2"/>
              <a:buChar char="§"/>
            </a:pPr>
            <a:r>
              <a:rPr lang="en-US" sz="1400" b="1" dirty="0" smtClean="0">
                <a:solidFill>
                  <a:prstClr val="black"/>
                </a:solidFill>
                <a:latin typeface="Arial" charset="0"/>
                <a:cs typeface="Arial" charset="0"/>
              </a:rPr>
              <a:t>Available only to entities being subject to reorganization proceedings conducted according to the requirements of the PFSA,</a:t>
            </a:r>
          </a:p>
          <a:p>
            <a:pPr marL="180975" indent="-180975" fontAlgn="base">
              <a:spcBef>
                <a:spcPts val="1200"/>
              </a:spcBef>
              <a:spcAft>
                <a:spcPct val="0"/>
              </a:spcAft>
              <a:buFont typeface="Wingdings" pitchFamily="2" charset="2"/>
              <a:buChar char="§"/>
            </a:pPr>
            <a:r>
              <a:rPr lang="en-US" sz="1400" b="1" dirty="0" smtClean="0">
                <a:solidFill>
                  <a:prstClr val="black"/>
                </a:solidFill>
                <a:latin typeface="Arial" charset="0"/>
                <a:cs typeface="Arial" charset="0"/>
              </a:rPr>
              <a:t>Positive decision of the PFSA required,</a:t>
            </a:r>
          </a:p>
          <a:p>
            <a:pPr marL="180975" indent="-180975" fontAlgn="base">
              <a:spcBef>
                <a:spcPts val="1200"/>
              </a:spcBef>
              <a:spcAft>
                <a:spcPct val="0"/>
              </a:spcAft>
              <a:buFont typeface="Wingdings" pitchFamily="2" charset="2"/>
              <a:buChar char="§"/>
            </a:pPr>
            <a:r>
              <a:rPr lang="en-US" sz="1400" b="1" dirty="0" smtClean="0">
                <a:solidFill>
                  <a:prstClr val="black"/>
                </a:solidFill>
                <a:latin typeface="Arial" charset="0"/>
                <a:cs typeface="Arial" charset="0"/>
              </a:rPr>
              <a:t>BFG’s claims full</a:t>
            </a:r>
            <a:r>
              <a:rPr lang="pl-PL" sz="1400" b="1" dirty="0" smtClean="0">
                <a:solidFill>
                  <a:prstClr val="black"/>
                </a:solidFill>
                <a:latin typeface="Arial" charset="0"/>
                <a:cs typeface="Arial" charset="0"/>
              </a:rPr>
              <a:t>y</a:t>
            </a:r>
            <a:r>
              <a:rPr lang="en-US" sz="1400" b="1" dirty="0" smtClean="0">
                <a:solidFill>
                  <a:prstClr val="black"/>
                </a:solidFill>
                <a:latin typeface="Arial" charset="0"/>
                <a:cs typeface="Arial" charset="0"/>
              </a:rPr>
              <a:t> collateralized,</a:t>
            </a:r>
          </a:p>
          <a:p>
            <a:pPr marL="180975" indent="-180975" fontAlgn="base">
              <a:spcBef>
                <a:spcPts val="1200"/>
              </a:spcBef>
              <a:spcAft>
                <a:spcPct val="0"/>
              </a:spcAft>
              <a:buFont typeface="Wingdings" pitchFamily="2" charset="2"/>
              <a:buChar char="§"/>
            </a:pPr>
            <a:r>
              <a:rPr lang="en-US" sz="1400" b="1" dirty="0" smtClean="0">
                <a:solidFill>
                  <a:prstClr val="black"/>
                </a:solidFill>
                <a:latin typeface="Arial" charset="0"/>
                <a:cs typeface="Arial" charset="0"/>
              </a:rPr>
              <a:t>Forms of support:</a:t>
            </a:r>
          </a:p>
          <a:p>
            <a:pPr marL="628650" lvl="1" indent="-171450" fontAlgn="base">
              <a:spcBef>
                <a:spcPts val="1200"/>
              </a:spcBef>
              <a:spcAft>
                <a:spcPct val="0"/>
              </a:spcAft>
              <a:buFontTx/>
              <a:buChar char="•"/>
            </a:pPr>
            <a:r>
              <a:rPr lang="en-US" sz="1400" b="1" dirty="0" smtClean="0">
                <a:solidFill>
                  <a:prstClr val="black"/>
                </a:solidFill>
                <a:latin typeface="Arial" charset="0"/>
                <a:cs typeface="Arial" charset="0"/>
              </a:rPr>
              <a:t>Guarantee,</a:t>
            </a:r>
          </a:p>
          <a:p>
            <a:pPr marL="628650" lvl="1" indent="-171450" fontAlgn="base">
              <a:spcBef>
                <a:spcPts val="1200"/>
              </a:spcBef>
              <a:spcAft>
                <a:spcPct val="0"/>
              </a:spcAft>
              <a:buFontTx/>
              <a:buChar char="•"/>
            </a:pPr>
            <a:r>
              <a:rPr lang="en-US" sz="1400" b="1" dirty="0" smtClean="0">
                <a:solidFill>
                  <a:prstClr val="black"/>
                </a:solidFill>
                <a:latin typeface="Arial" charset="0"/>
                <a:cs typeface="Arial" charset="0"/>
              </a:rPr>
              <a:t>Endorsement</a:t>
            </a:r>
            <a:r>
              <a:rPr lang="pl-PL" sz="1400" b="1" dirty="0" smtClean="0">
                <a:solidFill>
                  <a:prstClr val="black"/>
                </a:solidFill>
                <a:latin typeface="Arial" charset="0"/>
                <a:cs typeface="Arial" charset="0"/>
              </a:rPr>
              <a:t>,</a:t>
            </a:r>
            <a:endParaRPr lang="en-US" sz="1400" b="1" dirty="0" smtClean="0">
              <a:solidFill>
                <a:prstClr val="black"/>
              </a:solidFill>
              <a:latin typeface="Arial" charset="0"/>
              <a:cs typeface="Arial" charset="0"/>
            </a:endParaRPr>
          </a:p>
          <a:p>
            <a:pPr marL="628650" lvl="1" indent="-171450" fontAlgn="base">
              <a:spcBef>
                <a:spcPts val="1200"/>
              </a:spcBef>
              <a:spcAft>
                <a:spcPct val="0"/>
              </a:spcAft>
              <a:buFontTx/>
              <a:buChar char="•"/>
            </a:pPr>
            <a:r>
              <a:rPr lang="en-US" sz="1400" b="1" dirty="0" smtClean="0">
                <a:solidFill>
                  <a:prstClr val="black"/>
                </a:solidFill>
                <a:latin typeface="Arial" charset="0"/>
                <a:cs typeface="Arial" charset="0"/>
              </a:rPr>
              <a:t>Loan </a:t>
            </a:r>
            <a:r>
              <a:rPr lang="en-US" sz="1400" dirty="0" smtClean="0">
                <a:solidFill>
                  <a:prstClr val="black"/>
                </a:solidFill>
                <a:latin typeface="Arial" charset="0"/>
                <a:cs typeface="Arial" charset="0"/>
              </a:rPr>
              <a:t>(can be classified as own fund</a:t>
            </a:r>
            <a:r>
              <a:rPr lang="pl-PL" sz="1400" dirty="0" smtClean="0">
                <a:solidFill>
                  <a:prstClr val="black"/>
                </a:solidFill>
                <a:latin typeface="Arial" charset="0"/>
                <a:cs typeface="Arial" charset="0"/>
              </a:rPr>
              <a:t>s</a:t>
            </a:r>
            <a:r>
              <a:rPr lang="en-US" sz="1400" dirty="0" smtClean="0">
                <a:solidFill>
                  <a:prstClr val="black"/>
                </a:solidFill>
                <a:latin typeface="Arial" charset="0"/>
                <a:cs typeface="Arial" charset="0"/>
              </a:rPr>
              <a:t>)</a:t>
            </a:r>
            <a:endParaRPr lang="en-US" sz="1400" dirty="0">
              <a:solidFill>
                <a:prstClr val="black"/>
              </a:solidFill>
              <a:latin typeface="Arial" charset="0"/>
              <a:cs typeface="Arial" charset="0"/>
            </a:endParaRPr>
          </a:p>
        </p:txBody>
      </p:sp>
      <p:sp>
        <p:nvSpPr>
          <p:cNvPr id="54" name="Rectangle 25"/>
          <p:cNvSpPr>
            <a:spLocks noChangeArrowheads="1"/>
          </p:cNvSpPr>
          <p:nvPr/>
        </p:nvSpPr>
        <p:spPr bwMode="auto">
          <a:xfrm>
            <a:off x="250825" y="1269082"/>
            <a:ext cx="8642350" cy="647700"/>
          </a:xfrm>
          <a:prstGeom prst="rect">
            <a:avLst/>
          </a:prstGeom>
          <a:noFill/>
          <a:ln w="38100" algn="ctr">
            <a:solidFill>
              <a:srgbClr val="DDDDDD"/>
            </a:solid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55" name="Rectangle 26"/>
          <p:cNvSpPr>
            <a:spLocks noChangeArrowheads="1"/>
          </p:cNvSpPr>
          <p:nvPr/>
        </p:nvSpPr>
        <p:spPr bwMode="auto">
          <a:xfrm>
            <a:off x="250825" y="1484982"/>
            <a:ext cx="2305050" cy="215900"/>
          </a:xfrm>
          <a:prstGeom prst="rect">
            <a:avLst/>
          </a:prstGeom>
          <a:gradFill rotWithShape="1">
            <a:gsLst>
              <a:gs pos="0">
                <a:srgbClr val="008000"/>
              </a:gs>
              <a:gs pos="100000">
                <a:srgbClr val="FFFF00"/>
              </a:gs>
            </a:gsLst>
            <a:lin ang="0" scaled="1"/>
          </a:gradFill>
          <a:ln w="9525" algn="ctr">
            <a:no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56" name="Rectangle 27"/>
          <p:cNvSpPr>
            <a:spLocks noChangeArrowheads="1"/>
          </p:cNvSpPr>
          <p:nvPr/>
        </p:nvSpPr>
        <p:spPr bwMode="auto">
          <a:xfrm>
            <a:off x="2555875" y="1484982"/>
            <a:ext cx="1871663" cy="215900"/>
          </a:xfrm>
          <a:prstGeom prst="rect">
            <a:avLst/>
          </a:prstGeom>
          <a:gradFill rotWithShape="1">
            <a:gsLst>
              <a:gs pos="0">
                <a:srgbClr val="FFFF00"/>
              </a:gs>
              <a:gs pos="100000">
                <a:srgbClr val="FF6600"/>
              </a:gs>
            </a:gsLst>
            <a:lin ang="0" scaled="1"/>
          </a:gradFill>
          <a:ln w="9525" algn="ctr">
            <a:no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57" name="Rectangle 28"/>
          <p:cNvSpPr>
            <a:spLocks noChangeArrowheads="1"/>
          </p:cNvSpPr>
          <p:nvPr/>
        </p:nvSpPr>
        <p:spPr bwMode="auto">
          <a:xfrm>
            <a:off x="4427538" y="1484982"/>
            <a:ext cx="1657350" cy="215900"/>
          </a:xfrm>
          <a:prstGeom prst="rect">
            <a:avLst/>
          </a:prstGeom>
          <a:gradFill rotWithShape="1">
            <a:gsLst>
              <a:gs pos="0">
                <a:srgbClr val="FF6600"/>
              </a:gs>
              <a:gs pos="100000">
                <a:srgbClr val="FF0000"/>
              </a:gs>
            </a:gsLst>
            <a:lin ang="0" scaled="1"/>
          </a:gradFill>
          <a:ln w="9525" algn="ctr">
            <a:no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58" name="Rectangle 29"/>
          <p:cNvSpPr>
            <a:spLocks noChangeArrowheads="1"/>
          </p:cNvSpPr>
          <p:nvPr/>
        </p:nvSpPr>
        <p:spPr bwMode="auto">
          <a:xfrm>
            <a:off x="5653088" y="1484982"/>
            <a:ext cx="1511300" cy="215900"/>
          </a:xfrm>
          <a:prstGeom prst="rect">
            <a:avLst/>
          </a:prstGeom>
          <a:solidFill>
            <a:srgbClr val="FF0000"/>
          </a:solidFill>
          <a:ln w="9525" algn="ctr">
            <a:no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59" name="Rectangle 30"/>
          <p:cNvSpPr>
            <a:spLocks noChangeArrowheads="1"/>
          </p:cNvSpPr>
          <p:nvPr/>
        </p:nvSpPr>
        <p:spPr bwMode="auto">
          <a:xfrm>
            <a:off x="7164388" y="1484982"/>
            <a:ext cx="1728787" cy="215900"/>
          </a:xfrm>
          <a:prstGeom prst="rect">
            <a:avLst/>
          </a:prstGeom>
          <a:solidFill>
            <a:srgbClr val="B40000"/>
          </a:solidFill>
          <a:ln w="9525" algn="ctr">
            <a:noFill/>
            <a:miter lim="800000"/>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60" name="Text Box 31"/>
          <p:cNvSpPr txBox="1">
            <a:spLocks noChangeArrowheads="1"/>
          </p:cNvSpPr>
          <p:nvPr/>
        </p:nvSpPr>
        <p:spPr bwMode="auto">
          <a:xfrm>
            <a:off x="2484438" y="1270670"/>
            <a:ext cx="555625" cy="244475"/>
          </a:xfrm>
          <a:prstGeom prst="rect">
            <a:avLst/>
          </a:prstGeom>
          <a:noFill/>
          <a:ln w="9525" algn="ctr">
            <a:noFill/>
            <a:miter lim="800000"/>
            <a:headEnd/>
            <a:tailEnd/>
          </a:ln>
        </p:spPr>
        <p:txBody>
          <a:bodyPr wrap="none">
            <a:spAutoFit/>
          </a:bodyPr>
          <a:lstStyle/>
          <a:p>
            <a:pPr fontAlgn="base">
              <a:spcBef>
                <a:spcPct val="0"/>
              </a:spcBef>
              <a:spcAft>
                <a:spcPct val="0"/>
              </a:spcAft>
            </a:pPr>
            <a:r>
              <a:rPr lang="en-US" sz="1000" b="1" dirty="0" smtClean="0">
                <a:solidFill>
                  <a:srgbClr val="333333"/>
                </a:solidFill>
                <a:latin typeface="Arial" charset="0"/>
                <a:cs typeface="Arial" charset="0"/>
              </a:rPr>
              <a:t>Viable</a:t>
            </a:r>
            <a:endParaRPr lang="en-US" sz="1000" b="1" dirty="0">
              <a:solidFill>
                <a:srgbClr val="333333"/>
              </a:solidFill>
              <a:latin typeface="Arial" charset="0"/>
              <a:cs typeface="Arial" charset="0"/>
            </a:endParaRPr>
          </a:p>
        </p:txBody>
      </p:sp>
      <p:sp>
        <p:nvSpPr>
          <p:cNvPr id="61" name="Line 32"/>
          <p:cNvSpPr>
            <a:spLocks noChangeShapeType="1"/>
          </p:cNvSpPr>
          <p:nvPr/>
        </p:nvSpPr>
        <p:spPr bwMode="auto">
          <a:xfrm>
            <a:off x="3708400" y="1488157"/>
            <a:ext cx="0" cy="431800"/>
          </a:xfrm>
          <a:prstGeom prst="line">
            <a:avLst/>
          </a:prstGeom>
          <a:noFill/>
          <a:ln w="9525">
            <a:solidFill>
              <a:srgbClr val="808080"/>
            </a:solidFill>
            <a:round/>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62" name="Line 33"/>
          <p:cNvSpPr>
            <a:spLocks noChangeShapeType="1"/>
          </p:cNvSpPr>
          <p:nvPr/>
        </p:nvSpPr>
        <p:spPr bwMode="auto">
          <a:xfrm>
            <a:off x="6011863" y="1270670"/>
            <a:ext cx="0" cy="649287"/>
          </a:xfrm>
          <a:prstGeom prst="line">
            <a:avLst/>
          </a:prstGeom>
          <a:noFill/>
          <a:ln w="9525">
            <a:solidFill>
              <a:srgbClr val="808080"/>
            </a:solidFill>
            <a:round/>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63" name="Text Box 34"/>
          <p:cNvSpPr txBox="1">
            <a:spLocks noChangeArrowheads="1"/>
          </p:cNvSpPr>
          <p:nvPr/>
        </p:nvSpPr>
        <p:spPr bwMode="auto">
          <a:xfrm>
            <a:off x="6011863" y="1269082"/>
            <a:ext cx="1168400" cy="244475"/>
          </a:xfrm>
          <a:prstGeom prst="rect">
            <a:avLst/>
          </a:prstGeom>
          <a:noFill/>
          <a:ln w="9525" algn="ctr">
            <a:noFill/>
            <a:miter lim="800000"/>
            <a:headEnd/>
            <a:tailEnd/>
          </a:ln>
        </p:spPr>
        <p:txBody>
          <a:bodyPr wrap="none">
            <a:spAutoFit/>
          </a:bodyPr>
          <a:lstStyle/>
          <a:p>
            <a:pPr fontAlgn="base">
              <a:spcBef>
                <a:spcPct val="0"/>
              </a:spcBef>
              <a:spcAft>
                <a:spcPct val="0"/>
              </a:spcAft>
            </a:pPr>
            <a:r>
              <a:rPr lang="en-US" sz="1000" b="1" dirty="0" smtClean="0">
                <a:solidFill>
                  <a:srgbClr val="333333"/>
                </a:solidFill>
                <a:latin typeface="Arial Narrow" pitchFamily="34" charset="0"/>
                <a:cs typeface="Arial" charset="0"/>
              </a:rPr>
              <a:t>Failing or likely to…</a:t>
            </a:r>
            <a:endParaRPr lang="en-US" sz="1000" b="1" dirty="0">
              <a:solidFill>
                <a:srgbClr val="333333"/>
              </a:solidFill>
              <a:latin typeface="Arial Narrow" pitchFamily="34" charset="0"/>
              <a:cs typeface="Arial" charset="0"/>
            </a:endParaRPr>
          </a:p>
        </p:txBody>
      </p:sp>
      <p:sp>
        <p:nvSpPr>
          <p:cNvPr id="64" name="Line 35"/>
          <p:cNvSpPr>
            <a:spLocks noChangeShapeType="1"/>
          </p:cNvSpPr>
          <p:nvPr/>
        </p:nvSpPr>
        <p:spPr bwMode="auto">
          <a:xfrm>
            <a:off x="7164388" y="1270670"/>
            <a:ext cx="0" cy="217487"/>
          </a:xfrm>
          <a:prstGeom prst="line">
            <a:avLst/>
          </a:prstGeom>
          <a:noFill/>
          <a:ln w="9525">
            <a:solidFill>
              <a:srgbClr val="808080"/>
            </a:solidFill>
            <a:round/>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65" name="Text Box 36"/>
          <p:cNvSpPr txBox="1">
            <a:spLocks noChangeArrowheads="1"/>
          </p:cNvSpPr>
          <p:nvPr/>
        </p:nvSpPr>
        <p:spPr bwMode="auto">
          <a:xfrm>
            <a:off x="7164388" y="1270670"/>
            <a:ext cx="739775" cy="244475"/>
          </a:xfrm>
          <a:prstGeom prst="rect">
            <a:avLst/>
          </a:prstGeom>
          <a:noFill/>
          <a:ln w="9525" algn="ctr">
            <a:noFill/>
            <a:miter lim="800000"/>
            <a:headEnd/>
            <a:tailEnd/>
          </a:ln>
        </p:spPr>
        <p:txBody>
          <a:bodyPr wrap="none">
            <a:spAutoFit/>
          </a:bodyPr>
          <a:lstStyle/>
          <a:p>
            <a:pPr fontAlgn="base">
              <a:spcBef>
                <a:spcPct val="0"/>
              </a:spcBef>
              <a:spcAft>
                <a:spcPct val="0"/>
              </a:spcAft>
            </a:pPr>
            <a:r>
              <a:rPr lang="en-US" sz="1000" b="1" dirty="0" smtClean="0">
                <a:solidFill>
                  <a:srgbClr val="333333"/>
                </a:solidFill>
                <a:latin typeface="Arial" charset="0"/>
                <a:cs typeface="Arial" charset="0"/>
              </a:rPr>
              <a:t>Insolvent</a:t>
            </a:r>
            <a:endParaRPr lang="en-US" sz="1000" b="1" dirty="0">
              <a:solidFill>
                <a:srgbClr val="333333"/>
              </a:solidFill>
              <a:latin typeface="Arial" charset="0"/>
              <a:cs typeface="Arial" charset="0"/>
            </a:endParaRPr>
          </a:p>
        </p:txBody>
      </p:sp>
      <p:sp>
        <p:nvSpPr>
          <p:cNvPr id="66" name="Text Box 39"/>
          <p:cNvSpPr txBox="1">
            <a:spLocks noChangeArrowheads="1"/>
          </p:cNvSpPr>
          <p:nvPr/>
        </p:nvSpPr>
        <p:spPr bwMode="auto">
          <a:xfrm>
            <a:off x="6443663" y="1704057"/>
            <a:ext cx="1639887" cy="244475"/>
          </a:xfrm>
          <a:prstGeom prst="rect">
            <a:avLst/>
          </a:prstGeom>
          <a:noFill/>
          <a:ln w="9525" algn="ctr">
            <a:noFill/>
            <a:miter lim="800000"/>
            <a:headEnd/>
            <a:tailEnd/>
          </a:ln>
        </p:spPr>
        <p:txBody>
          <a:bodyPr wrap="none">
            <a:spAutoFit/>
          </a:bodyPr>
          <a:lstStyle/>
          <a:p>
            <a:pPr fontAlgn="base">
              <a:spcBef>
                <a:spcPct val="0"/>
              </a:spcBef>
              <a:spcAft>
                <a:spcPct val="0"/>
              </a:spcAft>
            </a:pPr>
            <a:r>
              <a:rPr lang="en-US" sz="1000" b="1" dirty="0" smtClean="0">
                <a:solidFill>
                  <a:prstClr val="black"/>
                </a:solidFill>
                <a:latin typeface="Arial" charset="0"/>
                <a:cs typeface="Arial" charset="0"/>
              </a:rPr>
              <a:t>Restructuring measures</a:t>
            </a:r>
            <a:endParaRPr lang="en-US" sz="1000" b="1" dirty="0">
              <a:solidFill>
                <a:prstClr val="black"/>
              </a:solidFill>
              <a:latin typeface="Arial" charset="0"/>
              <a:cs typeface="Arial" charset="0"/>
            </a:endParaRPr>
          </a:p>
        </p:txBody>
      </p:sp>
      <p:sp>
        <p:nvSpPr>
          <p:cNvPr id="67" name="Text Box 41"/>
          <p:cNvSpPr txBox="1">
            <a:spLocks noChangeArrowheads="1"/>
          </p:cNvSpPr>
          <p:nvPr/>
        </p:nvSpPr>
        <p:spPr bwMode="auto">
          <a:xfrm>
            <a:off x="323850" y="1700882"/>
            <a:ext cx="838200" cy="244475"/>
          </a:xfrm>
          <a:prstGeom prst="rect">
            <a:avLst/>
          </a:prstGeom>
          <a:noFill/>
          <a:ln w="9525" algn="ctr">
            <a:noFill/>
            <a:miter lim="800000"/>
            <a:headEnd/>
            <a:tailEnd/>
          </a:ln>
        </p:spPr>
        <p:txBody>
          <a:bodyPr wrap="none">
            <a:spAutoFit/>
          </a:bodyPr>
          <a:lstStyle/>
          <a:p>
            <a:pPr fontAlgn="base">
              <a:spcBef>
                <a:spcPct val="0"/>
              </a:spcBef>
              <a:spcAft>
                <a:spcPct val="0"/>
              </a:spcAft>
            </a:pPr>
            <a:r>
              <a:rPr lang="en-US" sz="1000" b="1" dirty="0" smtClean="0">
                <a:solidFill>
                  <a:prstClr val="black"/>
                </a:solidFill>
                <a:latin typeface="Arial" charset="0"/>
                <a:cs typeface="Arial" charset="0"/>
              </a:rPr>
              <a:t>Prevention</a:t>
            </a:r>
            <a:endParaRPr lang="en-US" sz="1000" b="1" dirty="0">
              <a:solidFill>
                <a:prstClr val="black"/>
              </a:solidFill>
              <a:latin typeface="Arial" charset="0"/>
              <a:cs typeface="Arial" charset="0"/>
            </a:endParaRPr>
          </a:p>
        </p:txBody>
      </p:sp>
      <p:sp>
        <p:nvSpPr>
          <p:cNvPr id="68" name="Line 37"/>
          <p:cNvSpPr>
            <a:spLocks noChangeShapeType="1"/>
          </p:cNvSpPr>
          <p:nvPr/>
        </p:nvSpPr>
        <p:spPr bwMode="auto">
          <a:xfrm flipH="1">
            <a:off x="3995738" y="1556420"/>
            <a:ext cx="647700" cy="649287"/>
          </a:xfrm>
          <a:prstGeom prst="line">
            <a:avLst/>
          </a:prstGeom>
          <a:noFill/>
          <a:ln w="57150">
            <a:solidFill>
              <a:srgbClr val="FF9900"/>
            </a:solidFill>
            <a:round/>
            <a:headEnd/>
            <a:tailEnd type="triangle" w="med" len="med"/>
          </a:ln>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69" name="Oval 38"/>
          <p:cNvSpPr>
            <a:spLocks noChangeArrowheads="1"/>
          </p:cNvSpPr>
          <p:nvPr/>
        </p:nvSpPr>
        <p:spPr bwMode="auto">
          <a:xfrm>
            <a:off x="4500563" y="1484982"/>
            <a:ext cx="215900" cy="214313"/>
          </a:xfrm>
          <a:prstGeom prst="ellipse">
            <a:avLst/>
          </a:prstGeom>
          <a:solidFill>
            <a:schemeClr val="bg1"/>
          </a:solidFill>
          <a:ln w="9525">
            <a:solidFill>
              <a:srgbClr val="000000"/>
            </a:solidFill>
            <a:round/>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70" name="Text Box 38"/>
          <p:cNvSpPr txBox="1">
            <a:spLocks noChangeArrowheads="1"/>
          </p:cNvSpPr>
          <p:nvPr/>
        </p:nvSpPr>
        <p:spPr bwMode="auto">
          <a:xfrm>
            <a:off x="3708400" y="1700882"/>
            <a:ext cx="2003425" cy="244475"/>
          </a:xfrm>
          <a:prstGeom prst="rect">
            <a:avLst/>
          </a:prstGeom>
          <a:noFill/>
          <a:ln w="9525" algn="ctr">
            <a:noFill/>
            <a:miter lim="800000"/>
            <a:headEnd/>
            <a:tailEnd/>
          </a:ln>
        </p:spPr>
        <p:txBody>
          <a:bodyPr wrap="none">
            <a:spAutoFit/>
          </a:bodyPr>
          <a:lstStyle/>
          <a:p>
            <a:pPr fontAlgn="base">
              <a:spcBef>
                <a:spcPct val="0"/>
              </a:spcBef>
              <a:spcAft>
                <a:spcPct val="0"/>
              </a:spcAft>
            </a:pPr>
            <a:r>
              <a:rPr lang="en-US" sz="1000" b="1" dirty="0" smtClean="0">
                <a:solidFill>
                  <a:prstClr val="black"/>
                </a:solidFill>
                <a:latin typeface="Arial" charset="0"/>
                <a:cs typeface="Arial" charset="0"/>
              </a:rPr>
              <a:t>Early supervisory intervention</a:t>
            </a:r>
            <a:endParaRPr lang="en-US" sz="1000" b="1" dirty="0">
              <a:solidFill>
                <a:prstClr val="black"/>
              </a:solidFill>
              <a:latin typeface="Arial" charset="0"/>
              <a:cs typeface="Arial" charset="0"/>
            </a:endParaRPr>
          </a:p>
        </p:txBody>
      </p:sp>
      <p:sp>
        <p:nvSpPr>
          <p:cNvPr id="71" name="AutoShape 43"/>
          <p:cNvSpPr>
            <a:spLocks noChangeArrowheads="1"/>
          </p:cNvSpPr>
          <p:nvPr/>
        </p:nvSpPr>
        <p:spPr bwMode="auto">
          <a:xfrm rot="5400000">
            <a:off x="6513512" y="329680"/>
            <a:ext cx="576263" cy="4183063"/>
          </a:xfrm>
          <a:prstGeom prst="homePlate">
            <a:avLst>
              <a:gd name="adj" fmla="val 45458"/>
            </a:avLst>
          </a:prstGeom>
          <a:solidFill>
            <a:srgbClr val="C0C0C0"/>
          </a:solidFill>
          <a:ln w="31750">
            <a:solidFill>
              <a:srgbClr val="DDDDDD"/>
            </a:solidFill>
            <a:miter lim="800000"/>
            <a:headEnd/>
            <a:tailEnd/>
          </a:ln>
        </p:spPr>
        <p:txBody>
          <a:bodyPr rot="10800000" vert="eaVert" wrap="none" anchor="ctr"/>
          <a:lstStyle/>
          <a:p>
            <a:pPr algn="ctr" fontAlgn="base">
              <a:lnSpc>
                <a:spcPct val="90000"/>
              </a:lnSpc>
              <a:spcBef>
                <a:spcPct val="0"/>
              </a:spcBef>
              <a:spcAft>
                <a:spcPct val="0"/>
              </a:spcAft>
            </a:pPr>
            <a:r>
              <a:rPr lang="en-US" sz="1200" b="1" dirty="0" smtClean="0">
                <a:solidFill>
                  <a:srgbClr val="FE3000"/>
                </a:solidFill>
                <a:latin typeface="Arial" charset="0"/>
                <a:cs typeface="Arial" charset="0"/>
              </a:rPr>
              <a:t>If the Polish National Association of Credit Unions</a:t>
            </a:r>
          </a:p>
          <a:p>
            <a:pPr algn="ctr" fontAlgn="base">
              <a:lnSpc>
                <a:spcPct val="90000"/>
              </a:lnSpc>
              <a:spcBef>
                <a:spcPct val="0"/>
              </a:spcBef>
              <a:spcAft>
                <a:spcPct val="0"/>
              </a:spcAft>
            </a:pPr>
            <a:r>
              <a:rPr lang="en-US" sz="1200" b="1" dirty="0" smtClean="0">
                <a:solidFill>
                  <a:srgbClr val="FE3000"/>
                </a:solidFill>
                <a:latin typeface="Arial" charset="0"/>
                <a:cs typeface="Arial" charset="0"/>
              </a:rPr>
              <a:t>refuses to grant support</a:t>
            </a:r>
            <a:endParaRPr lang="en-US" sz="1200" b="1" dirty="0">
              <a:solidFill>
                <a:srgbClr val="FE3000"/>
              </a:solidFill>
              <a:latin typeface="Arial" charset="0"/>
              <a:cs typeface="Arial" charset="0"/>
            </a:endParaRPr>
          </a:p>
        </p:txBody>
      </p:sp>
      <p:pic>
        <p:nvPicPr>
          <p:cNvPr id="72" name="Picture 44"/>
          <p:cNvPicPr>
            <a:picLocks noChangeAspect="1" noChangeArrowheads="1"/>
          </p:cNvPicPr>
          <p:nvPr/>
        </p:nvPicPr>
        <p:blipFill>
          <a:blip r:embed="rId5"/>
          <a:srcRect/>
          <a:stretch>
            <a:fillRect/>
          </a:stretch>
        </p:blipFill>
        <p:spPr bwMode="auto">
          <a:xfrm>
            <a:off x="7959228" y="2752208"/>
            <a:ext cx="792163" cy="379412"/>
          </a:xfrm>
          <a:prstGeom prst="rect">
            <a:avLst/>
          </a:prstGeom>
          <a:noFill/>
          <a:ln w="9525">
            <a:solidFill>
              <a:srgbClr val="0066CC"/>
            </a:solidFill>
            <a:miter lim="800000"/>
            <a:headEnd/>
            <a:tailEnd/>
          </a:ln>
        </p:spPr>
      </p:pic>
      <p:sp>
        <p:nvSpPr>
          <p:cNvPr id="73" name="Line 47"/>
          <p:cNvSpPr>
            <a:spLocks noChangeShapeType="1"/>
          </p:cNvSpPr>
          <p:nvPr/>
        </p:nvSpPr>
        <p:spPr bwMode="auto">
          <a:xfrm>
            <a:off x="5905500" y="1629445"/>
            <a:ext cx="0" cy="503237"/>
          </a:xfrm>
          <a:prstGeom prst="line">
            <a:avLst/>
          </a:prstGeom>
          <a:noFill/>
          <a:ln w="57150">
            <a:solidFill>
              <a:srgbClr val="FF0000"/>
            </a:solidFill>
            <a:round/>
            <a:headEnd/>
            <a:tailEnd/>
          </a:ln>
        </p:spPr>
        <p:txBody>
          <a:bodyPr/>
          <a:lstStyle/>
          <a:p>
            <a:pPr fontAlgn="base">
              <a:spcBef>
                <a:spcPct val="0"/>
              </a:spcBef>
              <a:spcAft>
                <a:spcPct val="0"/>
              </a:spcAft>
            </a:pPr>
            <a:endParaRPr lang="en-US" b="1" dirty="0">
              <a:solidFill>
                <a:prstClr val="black"/>
              </a:solidFill>
              <a:latin typeface="Arial" charset="0"/>
              <a:cs typeface="Arial" charset="0"/>
            </a:endParaRPr>
          </a:p>
        </p:txBody>
      </p:sp>
      <p:sp>
        <p:nvSpPr>
          <p:cNvPr id="74" name="Oval 39"/>
          <p:cNvSpPr>
            <a:spLocks noChangeArrowheads="1"/>
          </p:cNvSpPr>
          <p:nvPr/>
        </p:nvSpPr>
        <p:spPr bwMode="auto">
          <a:xfrm>
            <a:off x="5795963" y="1484982"/>
            <a:ext cx="215900" cy="214313"/>
          </a:xfrm>
          <a:prstGeom prst="ellipse">
            <a:avLst/>
          </a:prstGeom>
          <a:solidFill>
            <a:schemeClr val="bg1"/>
          </a:solidFill>
          <a:ln w="9525">
            <a:solidFill>
              <a:srgbClr val="000000"/>
            </a:solidFill>
            <a:round/>
            <a:headEnd/>
            <a:tailEnd/>
          </a:ln>
        </p:spPr>
        <p:txBody>
          <a:bodyPr wrap="none" anchor="ctr"/>
          <a:lstStyle/>
          <a:p>
            <a:pPr fontAlgn="base">
              <a:spcBef>
                <a:spcPct val="0"/>
              </a:spcBef>
              <a:spcAft>
                <a:spcPct val="0"/>
              </a:spcAft>
            </a:pPr>
            <a:endParaRPr lang="en-US" b="1" dirty="0">
              <a:solidFill>
                <a:prstClr val="black"/>
              </a:solidFill>
              <a:latin typeface="Arial" charset="0"/>
              <a:cs typeface="Arial" charset="0"/>
            </a:endParaRPr>
          </a:p>
        </p:txBody>
      </p:sp>
      <p:sp>
        <p:nvSpPr>
          <p:cNvPr id="8" name="pole tekstowe 7"/>
          <p:cNvSpPr txBox="1"/>
          <p:nvPr/>
        </p:nvSpPr>
        <p:spPr>
          <a:xfrm>
            <a:off x="4716016" y="3285207"/>
            <a:ext cx="3917949" cy="846386"/>
          </a:xfrm>
          <a:prstGeom prst="rect">
            <a:avLst/>
          </a:prstGeom>
          <a:noFill/>
          <a:ln w="9525">
            <a:noFill/>
            <a:miter lim="800000"/>
            <a:headEnd/>
            <a:tailEnd/>
          </a:ln>
        </p:spPr>
        <p:txBody>
          <a:bodyPr wrap="square">
            <a:spAutoFit/>
          </a:bodyPr>
          <a:lstStyle>
            <a:defPPr>
              <a:defRPr lang="pl-PL"/>
            </a:defPPr>
            <a:lvl1pPr marL="180975" indent="-180975">
              <a:spcBef>
                <a:spcPct val="40000"/>
              </a:spcBef>
              <a:buFont typeface="Wingdings" pitchFamily="2" charset="2"/>
              <a:buChar char="§"/>
              <a:defRPr sz="1400"/>
            </a:lvl1pPr>
            <a:lvl2pPr marL="628650" lvl="1" indent="-171450">
              <a:spcBef>
                <a:spcPct val="40000"/>
              </a:spcBef>
              <a:buFontTx/>
              <a:buChar char="•"/>
              <a:defRPr sz="1400"/>
            </a:lvl2pPr>
          </a:lstStyle>
          <a:p>
            <a:pPr marL="0" indent="0" fontAlgn="base">
              <a:spcBef>
                <a:spcPts val="600"/>
              </a:spcBef>
              <a:spcAft>
                <a:spcPct val="0"/>
              </a:spcAft>
              <a:buFont typeface="Wingdings" pitchFamily="2" charset="2"/>
              <a:buNone/>
            </a:pPr>
            <a:r>
              <a:rPr lang="en-US" sz="1300" b="1" dirty="0" smtClean="0">
                <a:solidFill>
                  <a:prstClr val="black"/>
                </a:solidFill>
                <a:latin typeface="Arial" charset="0"/>
                <a:cs typeface="Arial" charset="0"/>
              </a:rPr>
              <a:t>Purchase </a:t>
            </a:r>
            <a:r>
              <a:rPr lang="pl-PL" sz="1300" b="1" dirty="0" smtClean="0">
                <a:solidFill>
                  <a:prstClr val="black"/>
                </a:solidFill>
                <a:latin typeface="Arial" charset="0"/>
                <a:cs typeface="Arial" charset="0"/>
              </a:rPr>
              <a:t>and</a:t>
            </a:r>
            <a:r>
              <a:rPr lang="en-US" sz="1300" b="1" dirty="0" smtClean="0">
                <a:solidFill>
                  <a:prstClr val="black"/>
                </a:solidFill>
                <a:latin typeface="Arial" charset="0"/>
                <a:cs typeface="Arial" charset="0"/>
              </a:rPr>
              <a:t> </a:t>
            </a:r>
            <a:r>
              <a:rPr lang="pl-PL" sz="1300" b="1" dirty="0" smtClean="0">
                <a:solidFill>
                  <a:prstClr val="black"/>
                </a:solidFill>
                <a:latin typeface="Arial" charset="0"/>
                <a:cs typeface="Arial" charset="0"/>
              </a:rPr>
              <a:t>a</a:t>
            </a:r>
            <a:r>
              <a:rPr lang="en-US" sz="1300" b="1" dirty="0" err="1" smtClean="0">
                <a:solidFill>
                  <a:prstClr val="black"/>
                </a:solidFill>
                <a:latin typeface="Arial" charset="0"/>
                <a:cs typeface="Arial" charset="0"/>
              </a:rPr>
              <a:t>ssumption</a:t>
            </a:r>
            <a:r>
              <a:rPr lang="en-US" sz="1300" b="1" dirty="0" smtClean="0">
                <a:solidFill>
                  <a:prstClr val="black"/>
                </a:solidFill>
                <a:latin typeface="Arial" charset="0"/>
                <a:cs typeface="Arial" charset="0"/>
              </a:rPr>
              <a:t>:</a:t>
            </a:r>
          </a:p>
          <a:p>
            <a:pPr fontAlgn="base">
              <a:spcBef>
                <a:spcPts val="600"/>
              </a:spcBef>
              <a:spcAft>
                <a:spcPct val="0"/>
              </a:spcAft>
            </a:pPr>
            <a:r>
              <a:rPr lang="en-US" sz="1300" b="1" dirty="0" smtClean="0">
                <a:solidFill>
                  <a:prstClr val="black"/>
                </a:solidFill>
                <a:latin typeface="Arial" charset="0"/>
                <a:cs typeface="Arial" charset="0"/>
              </a:rPr>
              <a:t>partial or whole credit union </a:t>
            </a:r>
          </a:p>
          <a:p>
            <a:pPr fontAlgn="base">
              <a:spcBef>
                <a:spcPts val="600"/>
              </a:spcBef>
              <a:spcAft>
                <a:spcPct val="0"/>
              </a:spcAft>
            </a:pPr>
            <a:r>
              <a:rPr lang="en-US" sz="1300" b="1" dirty="0" smtClean="0">
                <a:solidFill>
                  <a:prstClr val="black"/>
                </a:solidFill>
                <a:latin typeface="Arial" charset="0"/>
                <a:cs typeface="Arial" charset="0"/>
              </a:rPr>
              <a:t>by other credit union or a bank</a:t>
            </a:r>
          </a:p>
        </p:txBody>
      </p:sp>
      <p:sp>
        <p:nvSpPr>
          <p:cNvPr id="10" name="pole tekstowe 9"/>
          <p:cNvSpPr txBox="1"/>
          <p:nvPr/>
        </p:nvSpPr>
        <p:spPr>
          <a:xfrm>
            <a:off x="4715446" y="4308385"/>
            <a:ext cx="4249042" cy="2426305"/>
          </a:xfrm>
          <a:prstGeom prst="rect">
            <a:avLst/>
          </a:prstGeom>
          <a:noFill/>
        </p:spPr>
        <p:txBody>
          <a:bodyPr wrap="square" rtlCol="0">
            <a:spAutoFit/>
          </a:bodyPr>
          <a:lstStyle/>
          <a:p>
            <a:pPr marL="180975" indent="-180975" fontAlgn="base">
              <a:spcBef>
                <a:spcPct val="0"/>
              </a:spcBef>
              <a:spcAft>
                <a:spcPts val="600"/>
              </a:spcAft>
              <a:buFont typeface="Wingdings" panose="05000000000000000000" pitchFamily="2" charset="2"/>
              <a:buChar char="§"/>
            </a:pPr>
            <a:r>
              <a:rPr lang="en-US" sz="1300" b="1" dirty="0" smtClean="0">
                <a:solidFill>
                  <a:prstClr val="black"/>
                </a:solidFill>
                <a:latin typeface="Arial" charset="0"/>
                <a:cs typeface="Arial" charset="0"/>
              </a:rPr>
              <a:t>BFG may acquire or assume shares of a bank to participate in credit union restructuring measures as an acquirer,</a:t>
            </a:r>
          </a:p>
          <a:p>
            <a:pPr marL="180975" indent="-180975" fontAlgn="base">
              <a:spcBef>
                <a:spcPct val="0"/>
              </a:spcBef>
              <a:buFont typeface="Wingdings" panose="05000000000000000000" pitchFamily="2" charset="2"/>
              <a:buChar char="§"/>
            </a:pPr>
            <a:r>
              <a:rPr lang="en-US" sz="1300" b="1" dirty="0" smtClean="0">
                <a:solidFill>
                  <a:prstClr val="black"/>
                </a:solidFill>
                <a:latin typeface="Arial" charset="0"/>
                <a:cs typeface="Arial" charset="0"/>
              </a:rPr>
              <a:t>BFG may provide to the acquirer, financial assistance in the form of:</a:t>
            </a:r>
          </a:p>
          <a:p>
            <a:pPr marL="447675" indent="-180975" fontAlgn="base">
              <a:spcBef>
                <a:spcPts val="400"/>
              </a:spcBef>
              <a:buFont typeface="Arial" panose="020B0604020202020204" pitchFamily="34" charset="0"/>
              <a:buChar char="•"/>
            </a:pPr>
            <a:r>
              <a:rPr lang="en-US" sz="1300" b="1" dirty="0" smtClean="0">
                <a:solidFill>
                  <a:prstClr val="black"/>
                </a:solidFill>
                <a:latin typeface="Arial" charset="0"/>
                <a:cs typeface="Arial" charset="0"/>
              </a:rPr>
              <a:t>Purchase of shares,</a:t>
            </a:r>
          </a:p>
          <a:p>
            <a:pPr marL="447675" indent="-180975" fontAlgn="base">
              <a:spcBef>
                <a:spcPts val="400"/>
              </a:spcBef>
              <a:buFont typeface="Arial" panose="020B0604020202020204" pitchFamily="34" charset="0"/>
              <a:buChar char="•"/>
            </a:pPr>
            <a:r>
              <a:rPr lang="en-US" sz="1300" b="1" dirty="0" smtClean="0">
                <a:solidFill>
                  <a:prstClr val="black"/>
                </a:solidFill>
                <a:latin typeface="Arial" charset="0"/>
                <a:cs typeface="Arial" charset="0"/>
              </a:rPr>
              <a:t>Loan,</a:t>
            </a:r>
          </a:p>
          <a:p>
            <a:pPr marL="447675" indent="-180975" fontAlgn="base">
              <a:spcBef>
                <a:spcPts val="400"/>
              </a:spcBef>
              <a:buFont typeface="Arial" panose="020B0604020202020204" pitchFamily="34" charset="0"/>
              <a:buChar char="•"/>
            </a:pPr>
            <a:r>
              <a:rPr lang="en-US" sz="1300" b="1" dirty="0" smtClean="0">
                <a:solidFill>
                  <a:prstClr val="black"/>
                </a:solidFill>
                <a:latin typeface="Arial" charset="0"/>
                <a:cs typeface="Arial" charset="0"/>
              </a:rPr>
              <a:t>Guarantee,</a:t>
            </a:r>
          </a:p>
          <a:p>
            <a:pPr marL="447675" indent="-180975" fontAlgn="base">
              <a:spcBef>
                <a:spcPts val="400"/>
              </a:spcBef>
              <a:buFont typeface="Arial" panose="020B0604020202020204" pitchFamily="34" charset="0"/>
              <a:buChar char="•"/>
            </a:pPr>
            <a:r>
              <a:rPr lang="en-US" sz="1300" b="1" dirty="0" smtClean="0">
                <a:solidFill>
                  <a:prstClr val="black"/>
                </a:solidFill>
                <a:latin typeface="Arial" charset="0"/>
                <a:cs typeface="Arial" charset="0"/>
              </a:rPr>
              <a:t>Loss-sharing agreement,</a:t>
            </a:r>
          </a:p>
          <a:p>
            <a:pPr marL="447675" indent="-180975" fontAlgn="base">
              <a:spcBef>
                <a:spcPts val="400"/>
              </a:spcBef>
              <a:buFont typeface="Arial" panose="020B0604020202020204" pitchFamily="34" charset="0"/>
              <a:buChar char="•"/>
            </a:pPr>
            <a:r>
              <a:rPr lang="en-US" sz="1300" b="1" dirty="0" smtClean="0">
                <a:solidFill>
                  <a:prstClr val="black"/>
                </a:solidFill>
                <a:latin typeface="Arial" charset="0"/>
                <a:cs typeface="Arial" charset="0"/>
              </a:rPr>
              <a:t>Subsidy. </a:t>
            </a:r>
            <a:endParaRPr lang="en-US" sz="1300" b="1" dirty="0">
              <a:solidFill>
                <a:prstClr val="black"/>
              </a:solidFill>
              <a:latin typeface="Arial" charset="0"/>
              <a:cs typeface="Arial" charset="0"/>
            </a:endParaRPr>
          </a:p>
        </p:txBody>
      </p:sp>
    </p:spTree>
    <p:extLst>
      <p:ext uri="{BB962C8B-B14F-4D97-AF65-F5344CB8AC3E}">
        <p14:creationId xmlns:p14="http://schemas.microsoft.com/office/powerpoint/2010/main" val="1342349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kt niestandardow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2_Projekt niestandardow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ojekt niestandardow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TotalTime>
  <Words>2741</Words>
  <Application>Microsoft Office PowerPoint</Application>
  <PresentationFormat>On-screen Show (4:3)</PresentationFormat>
  <Paragraphs>433</Paragraphs>
  <Slides>24</Slides>
  <Notes>9</Notes>
  <HiddenSlides>0</HiddenSlides>
  <MMClips>0</MMClips>
  <ScaleCrop>false</ScaleCrop>
  <HeadingPairs>
    <vt:vector size="4" baseType="variant">
      <vt:variant>
        <vt:lpstr>Theme</vt:lpstr>
      </vt:variant>
      <vt:variant>
        <vt:i4>12</vt:i4>
      </vt:variant>
      <vt:variant>
        <vt:lpstr>Slide Titles</vt:lpstr>
      </vt:variant>
      <vt:variant>
        <vt:i4>24</vt:i4>
      </vt:variant>
    </vt:vector>
  </HeadingPairs>
  <TitlesOfParts>
    <vt:vector size="36" baseType="lpstr">
      <vt:lpstr>Projekt niestandardowy</vt:lpstr>
      <vt:lpstr>1_Projekt niestandardowy</vt:lpstr>
      <vt:lpstr>3_Motyw pakietu Office</vt:lpstr>
      <vt:lpstr>Motyw pakietu Office</vt:lpstr>
      <vt:lpstr>1_Motyw pakietu Office</vt:lpstr>
      <vt:lpstr>2_Motyw pakietu Office</vt:lpstr>
      <vt:lpstr>4_Motyw pakietu Office</vt:lpstr>
      <vt:lpstr>5_Motyw pakietu Office</vt:lpstr>
      <vt:lpstr>6_Motyw pakietu Office</vt:lpstr>
      <vt:lpstr>7_Motyw pakietu Office</vt:lpstr>
      <vt:lpstr>8_Motyw pakietu Office</vt:lpstr>
      <vt:lpstr>2_Projekt niestandardowy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Bank for International Settlements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Lasconia, Delia</dc:creator>
  <cp:lastModifiedBy>Noel Nunes</cp:lastModifiedBy>
  <cp:revision>13</cp:revision>
  <dcterms:created xsi:type="dcterms:W3CDTF">2014-10-14T07:40:48Z</dcterms:created>
  <dcterms:modified xsi:type="dcterms:W3CDTF">2014-10-29T16:39:21Z</dcterms:modified>
</cp:coreProperties>
</file>