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7" r:id="rId4"/>
    <p:sldId id="281" r:id="rId5"/>
    <p:sldId id="261" r:id="rId6"/>
    <p:sldId id="288" r:id="rId7"/>
    <p:sldId id="287" r:id="rId8"/>
    <p:sldId id="311" r:id="rId9"/>
    <p:sldId id="305" r:id="rId10"/>
    <p:sldId id="262" r:id="rId11"/>
    <p:sldId id="312" r:id="rId12"/>
    <p:sldId id="313" r:id="rId13"/>
    <p:sldId id="290" r:id="rId14"/>
    <p:sldId id="265" r:id="rId15"/>
    <p:sldId id="267" r:id="rId16"/>
    <p:sldId id="303" r:id="rId17"/>
    <p:sldId id="308" r:id="rId18"/>
    <p:sldId id="309" r:id="rId19"/>
    <p:sldId id="306" r:id="rId20"/>
    <p:sldId id="301" r:id="rId21"/>
    <p:sldId id="273" r:id="rId22"/>
    <p:sldId id="291" r:id="rId23"/>
    <p:sldId id="286" r:id="rId24"/>
    <p:sldId id="293" r:id="rId25"/>
    <p:sldId id="314" r:id="rId26"/>
    <p:sldId id="296" r:id="rId27"/>
    <p:sldId id="29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ICICT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552" autoAdjust="0"/>
  </p:normalViewPr>
  <p:slideViewPr>
    <p:cSldViewPr>
      <p:cViewPr>
        <p:scale>
          <a:sx n="70" d="100"/>
          <a:sy n="70" d="100"/>
        </p:scale>
        <p:origin x="-108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D453D-2A48-44F3-9222-89D3319E660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29"/>
        </a:p>
      </dgm:t>
    </dgm:pt>
    <dgm:pt modelId="{5BD604CD-3280-4D52-B2D0-9E838E5D3224}">
      <dgm:prSet phldrT="[Text]" custT="1"/>
      <dgm:spPr>
        <a:solidFill>
          <a:srgbClr val="92D050"/>
        </a:solidFill>
        <a:ln>
          <a:solidFill>
            <a:srgbClr val="FFC000"/>
          </a:solidFill>
        </a:ln>
      </dgm:spPr>
      <dgm:t>
        <a:bodyPr/>
        <a:lstStyle/>
        <a:p>
          <a:pPr algn="ctr"/>
          <a:endParaRPr lang="en-029" sz="1300" dirty="0" smtClean="0">
            <a:solidFill>
              <a:schemeClr val="accent6">
                <a:lumMod val="50000"/>
              </a:schemeClr>
            </a:solidFill>
          </a:endParaRPr>
        </a:p>
        <a:p>
          <a:pPr algn="ctr"/>
          <a:r>
            <a:rPr lang="en-029" sz="1300" dirty="0" smtClean="0">
              <a:solidFill>
                <a:schemeClr val="accent6">
                  <a:lumMod val="50000"/>
                </a:schemeClr>
              </a:solidFill>
            </a:rPr>
            <a:t>1</a:t>
          </a:r>
          <a:r>
            <a:rPr lang="en-029" sz="1400" dirty="0" smtClean="0">
              <a:solidFill>
                <a:schemeClr val="accent6">
                  <a:lumMod val="50000"/>
                </a:schemeClr>
              </a:solidFill>
            </a:rPr>
            <a:t>. M</a:t>
          </a:r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echanisms for early detection and timely intervention/prompt corrective action</a:t>
          </a:r>
        </a:p>
        <a:p>
          <a:pPr algn="ctr"/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2. Special resolution regime </a:t>
          </a:r>
        </a:p>
        <a:p>
          <a:pPr algn="ctr"/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3.  Designated authority (</a:t>
          </a:r>
          <a:r>
            <a:rPr lang="en-029" sz="1600" dirty="0" err="1" smtClean="0">
              <a:solidFill>
                <a:schemeClr val="accent6">
                  <a:lumMod val="50000"/>
                </a:schemeClr>
              </a:solidFill>
            </a:rPr>
            <a:t>ies</a:t>
          </a:r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) for  exercising resolution powers</a:t>
          </a:r>
        </a:p>
        <a:p>
          <a:pPr algn="ctr"/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4. Broad range of resolution options &amp; powers </a:t>
          </a:r>
        </a:p>
        <a:p>
          <a:pPr algn="ctr"/>
          <a:r>
            <a:rPr lang="en-029" sz="1600" dirty="0" smtClean="0">
              <a:solidFill>
                <a:schemeClr val="accent6">
                  <a:lumMod val="50000"/>
                </a:schemeClr>
              </a:solidFill>
            </a:rPr>
            <a:t>5. Cooperation among relevant authorities - domestic &amp; cross border</a:t>
          </a:r>
        </a:p>
      </dgm:t>
    </dgm:pt>
    <dgm:pt modelId="{173DF5D0-A8F7-4F25-9237-6359560BD3EC}" type="parTrans" cxnId="{EB85FA6F-EC69-4714-9209-B7F9A14C9F30}">
      <dgm:prSet/>
      <dgm:spPr/>
      <dgm:t>
        <a:bodyPr/>
        <a:lstStyle/>
        <a:p>
          <a:endParaRPr lang="en-029"/>
        </a:p>
      </dgm:t>
    </dgm:pt>
    <dgm:pt modelId="{943DBD3B-5C4B-4BED-8418-7535E88751AE}" type="sibTrans" cxnId="{EB85FA6F-EC69-4714-9209-B7F9A14C9F30}">
      <dgm:prSet/>
      <dgm:spPr/>
      <dgm:t>
        <a:bodyPr/>
        <a:lstStyle/>
        <a:p>
          <a:endParaRPr lang="en-029"/>
        </a:p>
      </dgm:t>
    </dgm:pt>
    <dgm:pt modelId="{8FFA57F4-8CCC-49FA-9ACA-135B05D6F852}">
      <dgm:prSet phldrT="[Text]"/>
      <dgm:spPr>
        <a:solidFill>
          <a:srgbClr val="FFC000"/>
        </a:solidFill>
        <a:ln>
          <a:solidFill>
            <a:srgbClr val="92D050"/>
          </a:solidFill>
        </a:ln>
      </dgm:spPr>
      <dgm:t>
        <a:bodyPr/>
        <a:lstStyle/>
        <a:p>
          <a:r>
            <a:rPr lang="en-029" b="1" dirty="0" smtClean="0">
              <a:solidFill>
                <a:schemeClr val="accent6">
                  <a:lumMod val="50000"/>
                </a:schemeClr>
              </a:solidFill>
            </a:rPr>
            <a:t>IADI/BCBS</a:t>
          </a:r>
        </a:p>
        <a:p>
          <a:r>
            <a:rPr lang="en-029" dirty="0" smtClean="0">
              <a:solidFill>
                <a:schemeClr val="accent6">
                  <a:lumMod val="50000"/>
                </a:schemeClr>
              </a:solidFill>
            </a:rPr>
            <a:t>Core Principles for Effective Deposit Insurance Systems (2014)</a:t>
          </a:r>
          <a:endParaRPr lang="en-029" dirty="0">
            <a:solidFill>
              <a:schemeClr val="accent6">
                <a:lumMod val="50000"/>
              </a:schemeClr>
            </a:solidFill>
          </a:endParaRPr>
        </a:p>
      </dgm:t>
    </dgm:pt>
    <dgm:pt modelId="{EA862ADA-0B67-49D5-9693-C98D4AF8690C}" type="parTrans" cxnId="{6AB9C019-64ED-4DAE-A18D-3588DDEDC75B}">
      <dgm:prSet/>
      <dgm:spPr>
        <a:ln>
          <a:solidFill>
            <a:srgbClr val="FFC000"/>
          </a:solidFill>
        </a:ln>
      </dgm:spPr>
      <dgm:t>
        <a:bodyPr/>
        <a:lstStyle/>
        <a:p>
          <a:endParaRPr lang="en-029"/>
        </a:p>
      </dgm:t>
    </dgm:pt>
    <dgm:pt modelId="{98D1AE84-A979-4750-844F-3E1E40C2583B}" type="sibTrans" cxnId="{6AB9C019-64ED-4DAE-A18D-3588DDEDC75B}">
      <dgm:prSet/>
      <dgm:spPr/>
      <dgm:t>
        <a:bodyPr/>
        <a:lstStyle/>
        <a:p>
          <a:endParaRPr lang="en-029"/>
        </a:p>
      </dgm:t>
    </dgm:pt>
    <dgm:pt modelId="{7613955D-FE08-4D79-AF83-7582306FA762}">
      <dgm:prSet phldrT="[Text]" custT="1"/>
      <dgm:spPr>
        <a:solidFill>
          <a:srgbClr val="FFC000"/>
        </a:solidFill>
        <a:ln>
          <a:solidFill>
            <a:srgbClr val="92D050"/>
          </a:solidFill>
        </a:ln>
      </dgm:spPr>
      <dgm:t>
        <a:bodyPr/>
        <a:lstStyle/>
        <a:p>
          <a:r>
            <a:rPr lang="en-029" sz="1100" b="1" dirty="0" smtClean="0">
              <a:solidFill>
                <a:schemeClr val="accent6">
                  <a:lumMod val="50000"/>
                </a:schemeClr>
              </a:solidFill>
            </a:rPr>
            <a:t>Financial Stability Board</a:t>
          </a:r>
        </a:p>
        <a:p>
          <a:r>
            <a:rPr lang="en-US" sz="1050" dirty="0" smtClean="0">
              <a:solidFill>
                <a:schemeClr val="accent6">
                  <a:lumMod val="50000"/>
                </a:schemeClr>
              </a:solidFill>
            </a:rPr>
            <a:t>Key Attributes  of Effective </a:t>
          </a:r>
        </a:p>
        <a:p>
          <a:r>
            <a:rPr lang="en-US" sz="1050" dirty="0" smtClean="0">
              <a:solidFill>
                <a:schemeClr val="accent6">
                  <a:lumMod val="50000"/>
                </a:schemeClr>
              </a:solidFill>
            </a:rPr>
            <a:t>Resolution Regimes for Financial Institutions (2011) </a:t>
          </a:r>
          <a:endParaRPr lang="en-029" sz="1050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84A2B0EE-173F-4EEF-8EA8-EBACB528B2EE}" type="parTrans" cxnId="{2E792E96-AD35-40D2-B0F7-3017F3C77CF8}">
      <dgm:prSet/>
      <dgm:spPr>
        <a:ln>
          <a:solidFill>
            <a:srgbClr val="FFC000"/>
          </a:solidFill>
        </a:ln>
      </dgm:spPr>
      <dgm:t>
        <a:bodyPr/>
        <a:lstStyle/>
        <a:p>
          <a:endParaRPr lang="en-029"/>
        </a:p>
      </dgm:t>
    </dgm:pt>
    <dgm:pt modelId="{8445C046-7F35-4B38-BB25-CA55EA38AFF0}" type="sibTrans" cxnId="{2E792E96-AD35-40D2-B0F7-3017F3C77CF8}">
      <dgm:prSet/>
      <dgm:spPr/>
      <dgm:t>
        <a:bodyPr/>
        <a:lstStyle/>
        <a:p>
          <a:endParaRPr lang="en-029"/>
        </a:p>
      </dgm:t>
    </dgm:pt>
    <dgm:pt modelId="{D4E9F271-BD5A-4444-848A-D8C53F60025E}">
      <dgm:prSet phldrT="[Text]"/>
      <dgm:spPr>
        <a:solidFill>
          <a:srgbClr val="FFC000"/>
        </a:solidFill>
        <a:ln>
          <a:solidFill>
            <a:srgbClr val="92D050"/>
          </a:solidFill>
        </a:ln>
      </dgm:spPr>
      <dgm:t>
        <a:bodyPr/>
        <a:lstStyle/>
        <a:p>
          <a:r>
            <a:rPr lang="en-029" b="1" dirty="0" smtClean="0">
              <a:solidFill>
                <a:schemeClr val="accent6">
                  <a:lumMod val="50000"/>
                </a:schemeClr>
              </a:solidFill>
            </a:rPr>
            <a:t>Basel </a:t>
          </a:r>
          <a:r>
            <a:rPr lang="en-029" dirty="0" smtClean="0">
              <a:solidFill>
                <a:schemeClr val="accent6">
                  <a:lumMod val="50000"/>
                </a:schemeClr>
              </a:solidFill>
            </a:rPr>
            <a:t>Core Principles of Banking Supervision  (2012) </a:t>
          </a:r>
          <a:endParaRPr lang="en-029" dirty="0">
            <a:solidFill>
              <a:schemeClr val="accent6">
                <a:lumMod val="50000"/>
              </a:schemeClr>
            </a:solidFill>
          </a:endParaRPr>
        </a:p>
      </dgm:t>
    </dgm:pt>
    <dgm:pt modelId="{BB16419A-5BE0-4738-879D-34CDF2C3E823}" type="parTrans" cxnId="{DB21B7D2-D9A8-4A30-9A86-7E34DD9BD369}">
      <dgm:prSet/>
      <dgm:spPr>
        <a:ln>
          <a:solidFill>
            <a:srgbClr val="FFC000"/>
          </a:solidFill>
        </a:ln>
      </dgm:spPr>
      <dgm:t>
        <a:bodyPr/>
        <a:lstStyle/>
        <a:p>
          <a:endParaRPr lang="en-029"/>
        </a:p>
      </dgm:t>
    </dgm:pt>
    <dgm:pt modelId="{F1E66DCB-9542-4510-93F9-D1681BCD5B73}" type="sibTrans" cxnId="{DB21B7D2-D9A8-4A30-9A86-7E34DD9BD369}">
      <dgm:prSet/>
      <dgm:spPr/>
      <dgm:t>
        <a:bodyPr/>
        <a:lstStyle/>
        <a:p>
          <a:endParaRPr lang="en-029"/>
        </a:p>
      </dgm:t>
    </dgm:pt>
    <dgm:pt modelId="{ABB1CEF4-A021-4D54-BF55-5B93D972985D}">
      <dgm:prSet/>
      <dgm:spPr/>
      <dgm:t>
        <a:bodyPr/>
        <a:lstStyle/>
        <a:p>
          <a:endParaRPr lang="en-029"/>
        </a:p>
      </dgm:t>
    </dgm:pt>
    <dgm:pt modelId="{0113750C-E837-4F6F-8C47-6E5F9CD238D3}" type="parTrans" cxnId="{C5D2A956-1EEC-40F6-9AB4-F9D14AA862F8}">
      <dgm:prSet/>
      <dgm:spPr/>
      <dgm:t>
        <a:bodyPr/>
        <a:lstStyle/>
        <a:p>
          <a:endParaRPr lang="en-029"/>
        </a:p>
      </dgm:t>
    </dgm:pt>
    <dgm:pt modelId="{4E5EF9B8-823A-4051-9BAF-90958E63AABC}" type="sibTrans" cxnId="{C5D2A956-1EEC-40F6-9AB4-F9D14AA862F8}">
      <dgm:prSet/>
      <dgm:spPr/>
      <dgm:t>
        <a:bodyPr/>
        <a:lstStyle/>
        <a:p>
          <a:endParaRPr lang="en-029"/>
        </a:p>
      </dgm:t>
    </dgm:pt>
    <dgm:pt modelId="{A76F96A2-021F-4F03-BD69-13973FD3F3A4}">
      <dgm:prSet/>
      <dgm:spPr/>
      <dgm:t>
        <a:bodyPr/>
        <a:lstStyle/>
        <a:p>
          <a:endParaRPr lang="en-029"/>
        </a:p>
      </dgm:t>
    </dgm:pt>
    <dgm:pt modelId="{F1FE0FBF-5A03-43FA-8A78-629ABF06D045}" type="parTrans" cxnId="{94C42EE6-25FF-4A5C-8AB4-F2F20EAD0950}">
      <dgm:prSet/>
      <dgm:spPr/>
      <dgm:t>
        <a:bodyPr/>
        <a:lstStyle/>
        <a:p>
          <a:endParaRPr lang="en-029"/>
        </a:p>
      </dgm:t>
    </dgm:pt>
    <dgm:pt modelId="{172FB2EE-A1CD-4C9B-B1FE-1C35B4E821CB}" type="sibTrans" cxnId="{94C42EE6-25FF-4A5C-8AB4-F2F20EAD0950}">
      <dgm:prSet/>
      <dgm:spPr/>
      <dgm:t>
        <a:bodyPr/>
        <a:lstStyle/>
        <a:p>
          <a:endParaRPr lang="en-029"/>
        </a:p>
      </dgm:t>
    </dgm:pt>
    <dgm:pt modelId="{C4774BC9-CE0A-45AD-8E88-AE254F0FB99C}">
      <dgm:prSet/>
      <dgm:spPr/>
      <dgm:t>
        <a:bodyPr/>
        <a:lstStyle/>
        <a:p>
          <a:endParaRPr lang="en-029"/>
        </a:p>
      </dgm:t>
    </dgm:pt>
    <dgm:pt modelId="{2B8BA306-00EC-4360-942D-FF41AD053E05}" type="parTrans" cxnId="{F1B6AFB9-B571-4B49-B1D0-8C31ADFC2F0E}">
      <dgm:prSet/>
      <dgm:spPr/>
      <dgm:t>
        <a:bodyPr/>
        <a:lstStyle/>
        <a:p>
          <a:endParaRPr lang="en-029"/>
        </a:p>
      </dgm:t>
    </dgm:pt>
    <dgm:pt modelId="{BA440F69-A9CC-480C-94D0-B3FFBB4E1120}" type="sibTrans" cxnId="{F1B6AFB9-B571-4B49-B1D0-8C31ADFC2F0E}">
      <dgm:prSet/>
      <dgm:spPr/>
      <dgm:t>
        <a:bodyPr/>
        <a:lstStyle/>
        <a:p>
          <a:endParaRPr lang="en-029"/>
        </a:p>
      </dgm:t>
    </dgm:pt>
    <dgm:pt modelId="{CAA6ADEF-BC23-43ED-83CF-B554938B5A5F}">
      <dgm:prSet/>
      <dgm:spPr/>
      <dgm:t>
        <a:bodyPr/>
        <a:lstStyle/>
        <a:p>
          <a:endParaRPr lang="en-029"/>
        </a:p>
      </dgm:t>
    </dgm:pt>
    <dgm:pt modelId="{7E20B895-B0A3-4B0E-AA3A-59717AE793D6}" type="parTrans" cxnId="{BD9503F2-D003-4871-AAD7-EF6D0CEEA727}">
      <dgm:prSet/>
      <dgm:spPr/>
      <dgm:t>
        <a:bodyPr/>
        <a:lstStyle/>
        <a:p>
          <a:endParaRPr lang="en-029"/>
        </a:p>
      </dgm:t>
    </dgm:pt>
    <dgm:pt modelId="{8ED8BD6E-6011-488C-ADED-85B8452A5484}" type="sibTrans" cxnId="{BD9503F2-D003-4871-AAD7-EF6D0CEEA727}">
      <dgm:prSet/>
      <dgm:spPr/>
      <dgm:t>
        <a:bodyPr/>
        <a:lstStyle/>
        <a:p>
          <a:endParaRPr lang="en-029"/>
        </a:p>
      </dgm:t>
    </dgm:pt>
    <dgm:pt modelId="{EAF78881-4DF0-4EF4-B8DF-3DB8FEC25348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C1AC07E2-B2BE-40C5-AB3E-F7092305A211}" type="parTrans" cxnId="{659F39CF-FE22-4EF6-AD3F-02B897785D31}">
      <dgm:prSet/>
      <dgm:spPr/>
      <dgm:t>
        <a:bodyPr/>
        <a:lstStyle/>
        <a:p>
          <a:endParaRPr lang="en-029"/>
        </a:p>
      </dgm:t>
    </dgm:pt>
    <dgm:pt modelId="{FAF40744-ACB3-4DD3-AD7E-D0DE70F8D0C9}" type="sibTrans" cxnId="{659F39CF-FE22-4EF6-AD3F-02B897785D31}">
      <dgm:prSet/>
      <dgm:spPr/>
      <dgm:t>
        <a:bodyPr/>
        <a:lstStyle/>
        <a:p>
          <a:endParaRPr lang="en-029"/>
        </a:p>
      </dgm:t>
    </dgm:pt>
    <dgm:pt modelId="{9E65057F-F4C0-40F2-9A7F-1477FCF081D7}">
      <dgm:prSet/>
      <dgm:spPr/>
      <dgm:t>
        <a:bodyPr/>
        <a:lstStyle/>
        <a:p>
          <a:endParaRPr lang="en-029"/>
        </a:p>
      </dgm:t>
    </dgm:pt>
    <dgm:pt modelId="{D81AB7A0-A712-4B68-B3D0-8E58815271A8}" type="parTrans" cxnId="{2B678994-A7BA-4B0C-847B-3320113C27AD}">
      <dgm:prSet/>
      <dgm:spPr/>
      <dgm:t>
        <a:bodyPr/>
        <a:lstStyle/>
        <a:p>
          <a:endParaRPr lang="en-029"/>
        </a:p>
      </dgm:t>
    </dgm:pt>
    <dgm:pt modelId="{DE7E6A0E-32FC-48D1-9886-81CE90F5D4F0}" type="sibTrans" cxnId="{2B678994-A7BA-4B0C-847B-3320113C27AD}">
      <dgm:prSet/>
      <dgm:spPr/>
      <dgm:t>
        <a:bodyPr/>
        <a:lstStyle/>
        <a:p>
          <a:endParaRPr lang="en-029"/>
        </a:p>
      </dgm:t>
    </dgm:pt>
    <dgm:pt modelId="{895CCD8C-1C7F-4F7B-BD8E-14E7EE3F11B7}">
      <dgm:prSet/>
      <dgm:spPr/>
      <dgm:t>
        <a:bodyPr/>
        <a:lstStyle/>
        <a:p>
          <a:endParaRPr lang="en-029"/>
        </a:p>
      </dgm:t>
    </dgm:pt>
    <dgm:pt modelId="{53CD37BD-B00B-45D4-BF04-797A9EBA7092}" type="parTrans" cxnId="{295A96CA-C200-452F-813C-AE154A8A7F43}">
      <dgm:prSet/>
      <dgm:spPr/>
      <dgm:t>
        <a:bodyPr/>
        <a:lstStyle/>
        <a:p>
          <a:endParaRPr lang="en-029"/>
        </a:p>
      </dgm:t>
    </dgm:pt>
    <dgm:pt modelId="{0A4D1CA7-4511-4CD3-A1F9-76CC3631C23C}" type="sibTrans" cxnId="{295A96CA-C200-452F-813C-AE154A8A7F43}">
      <dgm:prSet/>
      <dgm:spPr/>
      <dgm:t>
        <a:bodyPr/>
        <a:lstStyle/>
        <a:p>
          <a:endParaRPr lang="en-029"/>
        </a:p>
      </dgm:t>
    </dgm:pt>
    <dgm:pt modelId="{813158C8-8DB9-44E4-8BC2-F17A97AFDAFB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7BF50039-0381-477F-A594-DF61A36037B2}" type="parTrans" cxnId="{D7A1D09A-FF74-4A9D-8B5A-73E3AFAB8CC8}">
      <dgm:prSet/>
      <dgm:spPr/>
      <dgm:t>
        <a:bodyPr/>
        <a:lstStyle/>
        <a:p>
          <a:endParaRPr lang="en-029"/>
        </a:p>
      </dgm:t>
    </dgm:pt>
    <dgm:pt modelId="{D401260E-E2ED-45FA-9CBF-314C8EA74525}" type="sibTrans" cxnId="{D7A1D09A-FF74-4A9D-8B5A-73E3AFAB8CC8}">
      <dgm:prSet/>
      <dgm:spPr/>
      <dgm:t>
        <a:bodyPr/>
        <a:lstStyle/>
        <a:p>
          <a:endParaRPr lang="en-029"/>
        </a:p>
      </dgm:t>
    </dgm:pt>
    <dgm:pt modelId="{071CC876-9859-40D8-B09C-72A6B441510A}">
      <dgm:prSet/>
      <dgm:spPr/>
      <dgm:t>
        <a:bodyPr/>
        <a:lstStyle/>
        <a:p>
          <a:endParaRPr lang="en-029"/>
        </a:p>
      </dgm:t>
    </dgm:pt>
    <dgm:pt modelId="{2F261B9A-21A0-44A2-BE3F-0BC1B1406EAB}" type="parTrans" cxnId="{9077FB6C-746F-426B-A499-DDB45A968159}">
      <dgm:prSet/>
      <dgm:spPr/>
      <dgm:t>
        <a:bodyPr/>
        <a:lstStyle/>
        <a:p>
          <a:endParaRPr lang="en-029"/>
        </a:p>
      </dgm:t>
    </dgm:pt>
    <dgm:pt modelId="{544E6873-C4AB-4C8E-B3E0-FDBA16ACB5DF}" type="sibTrans" cxnId="{9077FB6C-746F-426B-A499-DDB45A968159}">
      <dgm:prSet/>
      <dgm:spPr/>
      <dgm:t>
        <a:bodyPr/>
        <a:lstStyle/>
        <a:p>
          <a:endParaRPr lang="en-029"/>
        </a:p>
      </dgm:t>
    </dgm:pt>
    <dgm:pt modelId="{7652F09A-290C-4B9B-AA7F-ACA08085C6C3}">
      <dgm:prSet/>
      <dgm:spPr/>
      <dgm:t>
        <a:bodyPr/>
        <a:lstStyle/>
        <a:p>
          <a:endParaRPr lang="en-029"/>
        </a:p>
      </dgm:t>
    </dgm:pt>
    <dgm:pt modelId="{648B4467-949C-40B7-9249-22A6F26DC2BD}" type="parTrans" cxnId="{1418D816-3EE6-4815-A86D-CA7CC5884654}">
      <dgm:prSet/>
      <dgm:spPr/>
      <dgm:t>
        <a:bodyPr/>
        <a:lstStyle/>
        <a:p>
          <a:endParaRPr lang="en-029"/>
        </a:p>
      </dgm:t>
    </dgm:pt>
    <dgm:pt modelId="{D237CA62-F6BC-4C5A-9DAB-123A9105E9EB}" type="sibTrans" cxnId="{1418D816-3EE6-4815-A86D-CA7CC5884654}">
      <dgm:prSet/>
      <dgm:spPr/>
      <dgm:t>
        <a:bodyPr/>
        <a:lstStyle/>
        <a:p>
          <a:endParaRPr lang="en-029"/>
        </a:p>
      </dgm:t>
    </dgm:pt>
    <dgm:pt modelId="{6DCABE11-DEF6-4C7B-86E0-0462478BF824}">
      <dgm:prSet/>
      <dgm:spPr/>
      <dgm:t>
        <a:bodyPr/>
        <a:lstStyle/>
        <a:p>
          <a:endParaRPr lang="en-029"/>
        </a:p>
      </dgm:t>
    </dgm:pt>
    <dgm:pt modelId="{C653CDE2-D1D0-45EF-8A3A-6AF05D6E5BE5}" type="parTrans" cxnId="{3CB8471F-6CE2-422E-977C-34DD79CAD72C}">
      <dgm:prSet/>
      <dgm:spPr/>
      <dgm:t>
        <a:bodyPr/>
        <a:lstStyle/>
        <a:p>
          <a:endParaRPr lang="en-029"/>
        </a:p>
      </dgm:t>
    </dgm:pt>
    <dgm:pt modelId="{D7699056-BBE9-45DC-9E2A-113FBE33A0B2}" type="sibTrans" cxnId="{3CB8471F-6CE2-422E-977C-34DD79CAD72C}">
      <dgm:prSet/>
      <dgm:spPr/>
      <dgm:t>
        <a:bodyPr/>
        <a:lstStyle/>
        <a:p>
          <a:endParaRPr lang="en-029"/>
        </a:p>
      </dgm:t>
    </dgm:pt>
    <dgm:pt modelId="{93A4C107-737C-429D-85F8-CE4787CD4EAB}">
      <dgm:prSet/>
      <dgm:spPr/>
      <dgm:t>
        <a:bodyPr/>
        <a:lstStyle/>
        <a:p>
          <a:endParaRPr lang="en-029"/>
        </a:p>
      </dgm:t>
    </dgm:pt>
    <dgm:pt modelId="{9DF77D7C-749A-457D-9587-F80423EF4AB8}" type="parTrans" cxnId="{8D364090-60EA-43C7-8557-5162115D7DDE}">
      <dgm:prSet/>
      <dgm:spPr/>
      <dgm:t>
        <a:bodyPr/>
        <a:lstStyle/>
        <a:p>
          <a:endParaRPr lang="en-029"/>
        </a:p>
      </dgm:t>
    </dgm:pt>
    <dgm:pt modelId="{39DD7FF3-0DDD-45F2-93BB-F7D3EAD2F530}" type="sibTrans" cxnId="{8D364090-60EA-43C7-8557-5162115D7DDE}">
      <dgm:prSet/>
      <dgm:spPr/>
      <dgm:t>
        <a:bodyPr/>
        <a:lstStyle/>
        <a:p>
          <a:endParaRPr lang="en-029"/>
        </a:p>
      </dgm:t>
    </dgm:pt>
    <dgm:pt modelId="{CFBC3D1A-43B7-42D9-B3C1-81784EBB07FC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B347540A-93AF-4A31-9393-96617B6A7A02}" type="parTrans" cxnId="{4C2C3F8D-59C9-4464-ABC2-18D6391A503E}">
      <dgm:prSet/>
      <dgm:spPr/>
      <dgm:t>
        <a:bodyPr/>
        <a:lstStyle/>
        <a:p>
          <a:endParaRPr lang="en-029"/>
        </a:p>
      </dgm:t>
    </dgm:pt>
    <dgm:pt modelId="{D5CB5228-9EA9-42B2-8CA5-D4272F3C856A}" type="sibTrans" cxnId="{4C2C3F8D-59C9-4464-ABC2-18D6391A503E}">
      <dgm:prSet/>
      <dgm:spPr/>
      <dgm:t>
        <a:bodyPr/>
        <a:lstStyle/>
        <a:p>
          <a:endParaRPr lang="en-029"/>
        </a:p>
      </dgm:t>
    </dgm:pt>
    <dgm:pt modelId="{C9716AB3-CC44-4F46-8E98-182F0B53470A}">
      <dgm:prSet/>
      <dgm:spPr/>
      <dgm:t>
        <a:bodyPr/>
        <a:lstStyle/>
        <a:p>
          <a:endParaRPr lang="en-029"/>
        </a:p>
      </dgm:t>
    </dgm:pt>
    <dgm:pt modelId="{277F20EC-8FBA-4099-9655-13FC653B4D90}" type="parTrans" cxnId="{2FD681C9-60FC-451B-AC66-A5A2DDC54FFF}">
      <dgm:prSet/>
      <dgm:spPr/>
      <dgm:t>
        <a:bodyPr/>
        <a:lstStyle/>
        <a:p>
          <a:endParaRPr lang="en-029"/>
        </a:p>
      </dgm:t>
    </dgm:pt>
    <dgm:pt modelId="{E6902190-2C24-43C4-BA11-0C3BFEC11611}" type="sibTrans" cxnId="{2FD681C9-60FC-451B-AC66-A5A2DDC54FFF}">
      <dgm:prSet/>
      <dgm:spPr/>
      <dgm:t>
        <a:bodyPr/>
        <a:lstStyle/>
        <a:p>
          <a:endParaRPr lang="en-029"/>
        </a:p>
      </dgm:t>
    </dgm:pt>
    <dgm:pt modelId="{1B28C9E4-42F4-40C6-98CE-C4F7773982B8}">
      <dgm:prSet/>
      <dgm:spPr/>
      <dgm:t>
        <a:bodyPr/>
        <a:lstStyle/>
        <a:p>
          <a:endParaRPr lang="en-029"/>
        </a:p>
      </dgm:t>
    </dgm:pt>
    <dgm:pt modelId="{E9990609-E75F-432F-9A12-BDB2DB9007A6}" type="parTrans" cxnId="{6B454ACE-072C-4E44-B078-C7ADE98F0F86}">
      <dgm:prSet/>
      <dgm:spPr/>
      <dgm:t>
        <a:bodyPr/>
        <a:lstStyle/>
        <a:p>
          <a:endParaRPr lang="en-029"/>
        </a:p>
      </dgm:t>
    </dgm:pt>
    <dgm:pt modelId="{EEFEE50A-0E22-4E67-94C6-9B190A1A8302}" type="sibTrans" cxnId="{6B454ACE-072C-4E44-B078-C7ADE98F0F86}">
      <dgm:prSet/>
      <dgm:spPr/>
      <dgm:t>
        <a:bodyPr/>
        <a:lstStyle/>
        <a:p>
          <a:endParaRPr lang="en-029"/>
        </a:p>
      </dgm:t>
    </dgm:pt>
    <dgm:pt modelId="{241EE1A7-C580-4E7F-8649-A234F73FC546}">
      <dgm:prSet/>
      <dgm:spPr/>
      <dgm:t>
        <a:bodyPr/>
        <a:lstStyle/>
        <a:p>
          <a:endParaRPr lang="en-029" dirty="0" smtClean="0">
            <a:solidFill>
              <a:schemeClr val="bg2">
                <a:lumMod val="10000"/>
              </a:schemeClr>
            </a:solidFill>
          </a:endParaRPr>
        </a:p>
      </dgm:t>
    </dgm:pt>
    <dgm:pt modelId="{B332A289-13D4-44EB-9A12-08FB61E2F588}" type="parTrans" cxnId="{BAA2B3C6-6C89-4928-8D41-7EE10A7F04A1}">
      <dgm:prSet/>
      <dgm:spPr/>
      <dgm:t>
        <a:bodyPr/>
        <a:lstStyle/>
        <a:p>
          <a:endParaRPr lang="en-029"/>
        </a:p>
      </dgm:t>
    </dgm:pt>
    <dgm:pt modelId="{EA8F4106-1A6E-438A-B35E-BC094EB936E1}" type="sibTrans" cxnId="{BAA2B3C6-6C89-4928-8D41-7EE10A7F04A1}">
      <dgm:prSet/>
      <dgm:spPr/>
      <dgm:t>
        <a:bodyPr/>
        <a:lstStyle/>
        <a:p>
          <a:endParaRPr lang="en-029"/>
        </a:p>
      </dgm:t>
    </dgm:pt>
    <dgm:pt modelId="{4358B478-B714-41C6-89A3-10A254B19ADD}">
      <dgm:prSet/>
      <dgm:spPr/>
      <dgm:t>
        <a:bodyPr/>
        <a:lstStyle/>
        <a:p>
          <a:endParaRPr lang="en-029"/>
        </a:p>
      </dgm:t>
    </dgm:pt>
    <dgm:pt modelId="{F777DA6A-0230-4E0E-94BD-941BD06B38D0}" type="parTrans" cxnId="{1C1A972F-EDFB-4C6F-9FA8-6EC5AA900048}">
      <dgm:prSet/>
      <dgm:spPr/>
      <dgm:t>
        <a:bodyPr/>
        <a:lstStyle/>
        <a:p>
          <a:endParaRPr lang="en-029"/>
        </a:p>
      </dgm:t>
    </dgm:pt>
    <dgm:pt modelId="{7146EE69-21FB-4209-8CAE-E1164AECB1D8}" type="sibTrans" cxnId="{1C1A972F-EDFB-4C6F-9FA8-6EC5AA900048}">
      <dgm:prSet/>
      <dgm:spPr/>
      <dgm:t>
        <a:bodyPr/>
        <a:lstStyle/>
        <a:p>
          <a:endParaRPr lang="en-029"/>
        </a:p>
      </dgm:t>
    </dgm:pt>
    <dgm:pt modelId="{EB7128E7-D31D-4989-A2E7-FB41458233D1}">
      <dgm:prSet/>
      <dgm:spPr/>
      <dgm:t>
        <a:bodyPr/>
        <a:lstStyle/>
        <a:p>
          <a:endParaRPr lang="en-029"/>
        </a:p>
      </dgm:t>
    </dgm:pt>
    <dgm:pt modelId="{141FAE91-C641-42CD-B885-3CD8B470DB66}" type="parTrans" cxnId="{A0129834-49F4-44A3-95A6-C3EDFF7BB529}">
      <dgm:prSet/>
      <dgm:spPr/>
      <dgm:t>
        <a:bodyPr/>
        <a:lstStyle/>
        <a:p>
          <a:endParaRPr lang="en-029"/>
        </a:p>
      </dgm:t>
    </dgm:pt>
    <dgm:pt modelId="{88EBDD52-9FC4-4009-A22F-3A5E38ABE6FF}" type="sibTrans" cxnId="{A0129834-49F4-44A3-95A6-C3EDFF7BB529}">
      <dgm:prSet/>
      <dgm:spPr/>
      <dgm:t>
        <a:bodyPr/>
        <a:lstStyle/>
        <a:p>
          <a:endParaRPr lang="en-029"/>
        </a:p>
      </dgm:t>
    </dgm:pt>
    <dgm:pt modelId="{FFD3EC6B-15FC-4BD5-933A-2F08040EF75A}">
      <dgm:prSet/>
      <dgm:spPr/>
      <dgm:t>
        <a:bodyPr/>
        <a:lstStyle/>
        <a:p>
          <a:endParaRPr lang="en-029"/>
        </a:p>
      </dgm:t>
    </dgm:pt>
    <dgm:pt modelId="{B9B315B3-C134-490F-A226-68AA5BF96CF7}" type="parTrans" cxnId="{5D7BDFEB-97B6-4D86-A8FB-D053285F201E}">
      <dgm:prSet/>
      <dgm:spPr/>
      <dgm:t>
        <a:bodyPr/>
        <a:lstStyle/>
        <a:p>
          <a:endParaRPr lang="en-029"/>
        </a:p>
      </dgm:t>
    </dgm:pt>
    <dgm:pt modelId="{BEFD12D2-C9BA-4F6B-96B5-9DFD1663648C}" type="sibTrans" cxnId="{5D7BDFEB-97B6-4D86-A8FB-D053285F201E}">
      <dgm:prSet/>
      <dgm:spPr/>
      <dgm:t>
        <a:bodyPr/>
        <a:lstStyle/>
        <a:p>
          <a:endParaRPr lang="en-029"/>
        </a:p>
      </dgm:t>
    </dgm:pt>
    <dgm:pt modelId="{71D6373F-7FBB-4A09-8F32-9CAABD4D5247}">
      <dgm:prSet/>
      <dgm:spPr/>
      <dgm:t>
        <a:bodyPr/>
        <a:lstStyle/>
        <a:p>
          <a:endParaRPr lang="en-029"/>
        </a:p>
      </dgm:t>
    </dgm:pt>
    <dgm:pt modelId="{448051D7-37FF-40BE-A6DD-E0B31E0DBA95}" type="parTrans" cxnId="{556A5A85-28CA-4B3C-BC86-B79DBF11B780}">
      <dgm:prSet/>
      <dgm:spPr/>
      <dgm:t>
        <a:bodyPr/>
        <a:lstStyle/>
        <a:p>
          <a:endParaRPr lang="en-029"/>
        </a:p>
      </dgm:t>
    </dgm:pt>
    <dgm:pt modelId="{2EDD876E-2319-4739-A18A-09424CDC405A}" type="sibTrans" cxnId="{556A5A85-28CA-4B3C-BC86-B79DBF11B780}">
      <dgm:prSet/>
      <dgm:spPr/>
      <dgm:t>
        <a:bodyPr/>
        <a:lstStyle/>
        <a:p>
          <a:endParaRPr lang="en-029"/>
        </a:p>
      </dgm:t>
    </dgm:pt>
    <dgm:pt modelId="{90EE1EAB-FA99-4513-8B32-FD94B8FFDA07}">
      <dgm:prSet/>
      <dgm:spPr/>
      <dgm:t>
        <a:bodyPr/>
        <a:lstStyle/>
        <a:p>
          <a:endParaRPr lang="en-029"/>
        </a:p>
      </dgm:t>
    </dgm:pt>
    <dgm:pt modelId="{321203A9-FB83-4FFE-A11D-E014E1857C37}" type="parTrans" cxnId="{B105DF33-B727-416E-8704-4E960F7EE54D}">
      <dgm:prSet/>
      <dgm:spPr/>
      <dgm:t>
        <a:bodyPr/>
        <a:lstStyle/>
        <a:p>
          <a:endParaRPr lang="en-029"/>
        </a:p>
      </dgm:t>
    </dgm:pt>
    <dgm:pt modelId="{9EC07092-5535-46F7-AE14-3BF578324E23}" type="sibTrans" cxnId="{B105DF33-B727-416E-8704-4E960F7EE54D}">
      <dgm:prSet/>
      <dgm:spPr/>
      <dgm:t>
        <a:bodyPr/>
        <a:lstStyle/>
        <a:p>
          <a:endParaRPr lang="en-029"/>
        </a:p>
      </dgm:t>
    </dgm:pt>
    <dgm:pt modelId="{C035D11E-8798-4593-8FC8-60478F4F0353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75BD65C6-FC48-4385-B9C1-EE4F2DF54BDC}" type="parTrans" cxnId="{3978C1FE-AF71-42D4-A2D0-069CD9CD8561}">
      <dgm:prSet/>
      <dgm:spPr/>
      <dgm:t>
        <a:bodyPr/>
        <a:lstStyle/>
        <a:p>
          <a:endParaRPr lang="en-029"/>
        </a:p>
      </dgm:t>
    </dgm:pt>
    <dgm:pt modelId="{137171A1-8834-42E6-98AC-3DC0B43A6B03}" type="sibTrans" cxnId="{3978C1FE-AF71-42D4-A2D0-069CD9CD8561}">
      <dgm:prSet/>
      <dgm:spPr/>
      <dgm:t>
        <a:bodyPr/>
        <a:lstStyle/>
        <a:p>
          <a:endParaRPr lang="en-029"/>
        </a:p>
      </dgm:t>
    </dgm:pt>
    <dgm:pt modelId="{31ACB0FC-CB91-48D9-A13F-DBD93AB7379D}">
      <dgm:prSet/>
      <dgm:spPr/>
      <dgm:t>
        <a:bodyPr/>
        <a:lstStyle/>
        <a:p>
          <a:endParaRPr lang="en-029"/>
        </a:p>
      </dgm:t>
    </dgm:pt>
    <dgm:pt modelId="{6EF9CD72-7113-448F-A373-0101A5E4A497}" type="parTrans" cxnId="{1C4EE651-8CD7-47DF-B2E8-DA0E6B6AF7A3}">
      <dgm:prSet/>
      <dgm:spPr/>
      <dgm:t>
        <a:bodyPr/>
        <a:lstStyle/>
        <a:p>
          <a:endParaRPr lang="en-029"/>
        </a:p>
      </dgm:t>
    </dgm:pt>
    <dgm:pt modelId="{11FFC85F-B06D-40D2-9080-D2E3B7A25BCE}" type="sibTrans" cxnId="{1C4EE651-8CD7-47DF-B2E8-DA0E6B6AF7A3}">
      <dgm:prSet/>
      <dgm:spPr/>
      <dgm:t>
        <a:bodyPr/>
        <a:lstStyle/>
        <a:p>
          <a:endParaRPr lang="en-029"/>
        </a:p>
      </dgm:t>
    </dgm:pt>
    <dgm:pt modelId="{46CCA7B2-4F8D-44C3-B1FC-66FB7405FC6B}">
      <dgm:prSet/>
      <dgm:spPr/>
      <dgm:t>
        <a:bodyPr/>
        <a:lstStyle/>
        <a:p>
          <a:endParaRPr lang="en-029"/>
        </a:p>
      </dgm:t>
    </dgm:pt>
    <dgm:pt modelId="{883BE9DD-7ED4-4174-AD05-ABDC75383AF1}" type="parTrans" cxnId="{52A06C95-3794-46EB-A86C-C2320FD2C6F0}">
      <dgm:prSet/>
      <dgm:spPr/>
      <dgm:t>
        <a:bodyPr/>
        <a:lstStyle/>
        <a:p>
          <a:endParaRPr lang="en-029"/>
        </a:p>
      </dgm:t>
    </dgm:pt>
    <dgm:pt modelId="{E25592B1-2EE4-4F78-82FD-86A01C92FFF9}" type="sibTrans" cxnId="{52A06C95-3794-46EB-A86C-C2320FD2C6F0}">
      <dgm:prSet/>
      <dgm:spPr/>
      <dgm:t>
        <a:bodyPr/>
        <a:lstStyle/>
        <a:p>
          <a:endParaRPr lang="en-029"/>
        </a:p>
      </dgm:t>
    </dgm:pt>
    <dgm:pt modelId="{A027DE7E-FD06-466D-BEA2-0AE4E8BC285F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D73B1957-C39A-4BA2-AE07-2C90F430C1F1}" type="parTrans" cxnId="{494A85A6-B8F3-4874-8DF2-A3F141F8662A}">
      <dgm:prSet/>
      <dgm:spPr/>
      <dgm:t>
        <a:bodyPr/>
        <a:lstStyle/>
        <a:p>
          <a:endParaRPr lang="en-029"/>
        </a:p>
      </dgm:t>
    </dgm:pt>
    <dgm:pt modelId="{B9A66780-8993-4C43-B3F7-632CA4908700}" type="sibTrans" cxnId="{494A85A6-B8F3-4874-8DF2-A3F141F8662A}">
      <dgm:prSet/>
      <dgm:spPr/>
      <dgm:t>
        <a:bodyPr/>
        <a:lstStyle/>
        <a:p>
          <a:endParaRPr lang="en-029"/>
        </a:p>
      </dgm:t>
    </dgm:pt>
    <dgm:pt modelId="{2F719BC8-CABC-45E5-9F3C-0E71F9661FFA}">
      <dgm:prSet/>
      <dgm:spPr/>
      <dgm:t>
        <a:bodyPr/>
        <a:lstStyle/>
        <a:p>
          <a:endParaRPr lang="en-029"/>
        </a:p>
      </dgm:t>
    </dgm:pt>
    <dgm:pt modelId="{4292CD03-2B77-4872-9A62-1D69DFE6705F}" type="parTrans" cxnId="{A7C61578-ECC1-445C-A5E8-B7389B3A0184}">
      <dgm:prSet/>
      <dgm:spPr/>
      <dgm:t>
        <a:bodyPr/>
        <a:lstStyle/>
        <a:p>
          <a:endParaRPr lang="en-029"/>
        </a:p>
      </dgm:t>
    </dgm:pt>
    <dgm:pt modelId="{12E7EF9B-59D9-4C1B-8F20-5F7AF2AA61F1}" type="sibTrans" cxnId="{A7C61578-ECC1-445C-A5E8-B7389B3A0184}">
      <dgm:prSet/>
      <dgm:spPr/>
      <dgm:t>
        <a:bodyPr/>
        <a:lstStyle/>
        <a:p>
          <a:endParaRPr lang="en-029"/>
        </a:p>
      </dgm:t>
    </dgm:pt>
    <dgm:pt modelId="{477A6A65-7C38-4D9D-96F9-5F997914C6E5}">
      <dgm:prSet/>
      <dgm:spPr/>
      <dgm:t>
        <a:bodyPr/>
        <a:lstStyle/>
        <a:p>
          <a:endParaRPr lang="en-029"/>
        </a:p>
      </dgm:t>
    </dgm:pt>
    <dgm:pt modelId="{1D52F976-0FAD-4743-B785-F05B00CE19C6}" type="parTrans" cxnId="{21AD4F31-F637-4392-B936-38CE69B2EC4D}">
      <dgm:prSet/>
      <dgm:spPr/>
      <dgm:t>
        <a:bodyPr/>
        <a:lstStyle/>
        <a:p>
          <a:endParaRPr lang="en-029"/>
        </a:p>
      </dgm:t>
    </dgm:pt>
    <dgm:pt modelId="{DD750FBE-6752-4D12-B96C-23829064CAE0}" type="sibTrans" cxnId="{21AD4F31-F637-4392-B936-38CE69B2EC4D}">
      <dgm:prSet/>
      <dgm:spPr/>
      <dgm:t>
        <a:bodyPr/>
        <a:lstStyle/>
        <a:p>
          <a:endParaRPr lang="en-029"/>
        </a:p>
      </dgm:t>
    </dgm:pt>
    <dgm:pt modelId="{695F112F-9553-4EE5-B899-BA5B58B91835}">
      <dgm:prSet/>
      <dgm:spPr/>
      <dgm:t>
        <a:bodyPr/>
        <a:lstStyle/>
        <a:p>
          <a:endParaRPr lang="en-029"/>
        </a:p>
      </dgm:t>
    </dgm:pt>
    <dgm:pt modelId="{D64C8303-D4D2-43B2-9CAE-7DF760633697}" type="parTrans" cxnId="{8DBA9BC9-277A-4289-AED4-2D0A0C676AAB}">
      <dgm:prSet/>
      <dgm:spPr/>
      <dgm:t>
        <a:bodyPr/>
        <a:lstStyle/>
        <a:p>
          <a:endParaRPr lang="en-029"/>
        </a:p>
      </dgm:t>
    </dgm:pt>
    <dgm:pt modelId="{683F8382-29F2-480B-9D82-2BCA4155C774}" type="sibTrans" cxnId="{8DBA9BC9-277A-4289-AED4-2D0A0C676AAB}">
      <dgm:prSet/>
      <dgm:spPr/>
      <dgm:t>
        <a:bodyPr/>
        <a:lstStyle/>
        <a:p>
          <a:endParaRPr lang="en-029"/>
        </a:p>
      </dgm:t>
    </dgm:pt>
    <dgm:pt modelId="{F9CEE308-670B-41C8-8263-19B7F35D4514}">
      <dgm:prSet/>
      <dgm:spPr/>
      <dgm:t>
        <a:bodyPr/>
        <a:lstStyle/>
        <a:p>
          <a:endParaRPr lang="en-029"/>
        </a:p>
      </dgm:t>
    </dgm:pt>
    <dgm:pt modelId="{5FE22E36-1FAC-4040-A5CA-6537658535D7}" type="parTrans" cxnId="{88D643A1-7000-4E51-BACB-B09F15A6FDA2}">
      <dgm:prSet/>
      <dgm:spPr/>
      <dgm:t>
        <a:bodyPr/>
        <a:lstStyle/>
        <a:p>
          <a:endParaRPr lang="en-029"/>
        </a:p>
      </dgm:t>
    </dgm:pt>
    <dgm:pt modelId="{841DA594-D3A5-4C61-83A5-A49290D660C6}" type="sibTrans" cxnId="{88D643A1-7000-4E51-BACB-B09F15A6FDA2}">
      <dgm:prSet/>
      <dgm:spPr/>
      <dgm:t>
        <a:bodyPr/>
        <a:lstStyle/>
        <a:p>
          <a:endParaRPr lang="en-029"/>
        </a:p>
      </dgm:t>
    </dgm:pt>
    <dgm:pt modelId="{12062B2E-6E42-4114-B98D-2A53A770002A}">
      <dgm:prSet/>
      <dgm:spPr/>
      <dgm:t>
        <a:bodyPr/>
        <a:lstStyle/>
        <a:p>
          <a:endParaRPr lang="en-US" dirty="0" smtClean="0">
            <a:solidFill>
              <a:schemeClr val="bg2">
                <a:lumMod val="10000"/>
              </a:schemeClr>
            </a:solidFill>
          </a:endParaRPr>
        </a:p>
      </dgm:t>
    </dgm:pt>
    <dgm:pt modelId="{9D212C1B-FCE1-4CB0-A340-1D5C81C258DA}" type="parTrans" cxnId="{3201917A-8847-47A4-AE8A-25BDECBB29D7}">
      <dgm:prSet/>
      <dgm:spPr/>
      <dgm:t>
        <a:bodyPr/>
        <a:lstStyle/>
        <a:p>
          <a:endParaRPr lang="en-029"/>
        </a:p>
      </dgm:t>
    </dgm:pt>
    <dgm:pt modelId="{F2E34CCD-925F-4596-AC8B-C5586E5BA78B}" type="sibTrans" cxnId="{3201917A-8847-47A4-AE8A-25BDECBB29D7}">
      <dgm:prSet/>
      <dgm:spPr/>
      <dgm:t>
        <a:bodyPr/>
        <a:lstStyle/>
        <a:p>
          <a:endParaRPr lang="en-029"/>
        </a:p>
      </dgm:t>
    </dgm:pt>
    <dgm:pt modelId="{2563550A-F319-4554-86AB-E77D36EF8F2F}">
      <dgm:prSet/>
      <dgm:spPr/>
      <dgm:t>
        <a:bodyPr/>
        <a:lstStyle/>
        <a:p>
          <a:endParaRPr lang="en-029"/>
        </a:p>
      </dgm:t>
    </dgm:pt>
    <dgm:pt modelId="{A00E7235-8373-4E55-A06E-6539A4BAC67D}" type="parTrans" cxnId="{41B8C311-0D16-4E36-A538-F50071C15CB2}">
      <dgm:prSet/>
      <dgm:spPr/>
      <dgm:t>
        <a:bodyPr/>
        <a:lstStyle/>
        <a:p>
          <a:endParaRPr lang="en-029"/>
        </a:p>
      </dgm:t>
    </dgm:pt>
    <dgm:pt modelId="{DFD7733D-7C8E-4AB2-986F-A6C6DCB7EC7F}" type="sibTrans" cxnId="{41B8C311-0D16-4E36-A538-F50071C15CB2}">
      <dgm:prSet/>
      <dgm:spPr/>
      <dgm:t>
        <a:bodyPr/>
        <a:lstStyle/>
        <a:p>
          <a:endParaRPr lang="en-029"/>
        </a:p>
      </dgm:t>
    </dgm:pt>
    <dgm:pt modelId="{52EF399C-905A-4655-B89E-FFC66E37C0D2}">
      <dgm:prSet/>
      <dgm:spPr/>
      <dgm:t>
        <a:bodyPr/>
        <a:lstStyle/>
        <a:p>
          <a:endParaRPr lang="en-029"/>
        </a:p>
      </dgm:t>
    </dgm:pt>
    <dgm:pt modelId="{14662107-783E-446B-ACEF-064C092EAEF5}" type="parTrans" cxnId="{E68E03BB-8F80-4B7D-A463-ABA85183BDD5}">
      <dgm:prSet/>
      <dgm:spPr/>
      <dgm:t>
        <a:bodyPr/>
        <a:lstStyle/>
        <a:p>
          <a:endParaRPr lang="en-029"/>
        </a:p>
      </dgm:t>
    </dgm:pt>
    <dgm:pt modelId="{C17CEA71-706D-4D79-B010-EF717FC3469D}" type="sibTrans" cxnId="{E68E03BB-8F80-4B7D-A463-ABA85183BDD5}">
      <dgm:prSet/>
      <dgm:spPr/>
      <dgm:t>
        <a:bodyPr/>
        <a:lstStyle/>
        <a:p>
          <a:endParaRPr lang="en-029"/>
        </a:p>
      </dgm:t>
    </dgm:pt>
    <dgm:pt modelId="{AF4DEA2A-0A0B-4AB3-ACA0-B249729C6773}">
      <dgm:prSet/>
      <dgm:spPr/>
      <dgm:t>
        <a:bodyPr/>
        <a:lstStyle/>
        <a:p>
          <a:endParaRPr lang="en-029" dirty="0" smtClean="0">
            <a:solidFill>
              <a:schemeClr val="bg2">
                <a:lumMod val="10000"/>
              </a:schemeClr>
            </a:solidFill>
          </a:endParaRPr>
        </a:p>
      </dgm:t>
    </dgm:pt>
    <dgm:pt modelId="{15B46982-5831-47E1-BFAB-1F964E0A47C7}" type="parTrans" cxnId="{F8F260C0-F08E-4438-AB3E-8466D35003D3}">
      <dgm:prSet/>
      <dgm:spPr/>
      <dgm:t>
        <a:bodyPr/>
        <a:lstStyle/>
        <a:p>
          <a:endParaRPr lang="en-029"/>
        </a:p>
      </dgm:t>
    </dgm:pt>
    <dgm:pt modelId="{08D5939B-017E-4838-95CB-106407883940}" type="sibTrans" cxnId="{F8F260C0-F08E-4438-AB3E-8466D35003D3}">
      <dgm:prSet/>
      <dgm:spPr/>
      <dgm:t>
        <a:bodyPr/>
        <a:lstStyle/>
        <a:p>
          <a:endParaRPr lang="en-029"/>
        </a:p>
      </dgm:t>
    </dgm:pt>
    <dgm:pt modelId="{8E9C30E8-37B1-4052-AF99-710B8F93E32A}">
      <dgm:prSet/>
      <dgm:spPr/>
      <dgm:t>
        <a:bodyPr/>
        <a:lstStyle/>
        <a:p>
          <a:endParaRPr lang="en-029"/>
        </a:p>
      </dgm:t>
    </dgm:pt>
    <dgm:pt modelId="{1783FD49-8C58-4969-BF77-4E00492E1589}" type="parTrans" cxnId="{0B5F7153-6100-48BD-9DEF-77BA941C82DA}">
      <dgm:prSet/>
      <dgm:spPr/>
      <dgm:t>
        <a:bodyPr/>
        <a:lstStyle/>
        <a:p>
          <a:endParaRPr lang="en-029"/>
        </a:p>
      </dgm:t>
    </dgm:pt>
    <dgm:pt modelId="{98A3B06B-5E6C-493F-9F29-C25969FA47E0}" type="sibTrans" cxnId="{0B5F7153-6100-48BD-9DEF-77BA941C82DA}">
      <dgm:prSet/>
      <dgm:spPr/>
      <dgm:t>
        <a:bodyPr/>
        <a:lstStyle/>
        <a:p>
          <a:endParaRPr lang="en-029"/>
        </a:p>
      </dgm:t>
    </dgm:pt>
    <dgm:pt modelId="{C679EFB1-1DF2-477C-9DEC-247CC7BBA94A}" type="pres">
      <dgm:prSet presAssocID="{D5DD453D-2A48-44F3-9222-89D3319E6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029"/>
        </a:p>
      </dgm:t>
    </dgm:pt>
    <dgm:pt modelId="{99D28B2B-1DFF-4EBC-96D1-6A02212E76F3}" type="pres">
      <dgm:prSet presAssocID="{5BD604CD-3280-4D52-B2D0-9E838E5D3224}" presName="centerShape" presStyleLbl="node0" presStyleIdx="0" presStyleCnt="1" custScaleX="240111" custScaleY="156947" custLinFactNeighborX="-635" custLinFactNeighborY="-2143"/>
      <dgm:spPr/>
      <dgm:t>
        <a:bodyPr/>
        <a:lstStyle/>
        <a:p>
          <a:endParaRPr lang="en-029"/>
        </a:p>
      </dgm:t>
    </dgm:pt>
    <dgm:pt modelId="{3ED22368-8900-442F-9642-DEF388A49EE2}" type="pres">
      <dgm:prSet presAssocID="{EA862ADA-0B67-49D5-9693-C98D4AF8690C}" presName="parTrans" presStyleLbl="bgSibTrans2D1" presStyleIdx="0" presStyleCnt="3"/>
      <dgm:spPr/>
      <dgm:t>
        <a:bodyPr/>
        <a:lstStyle/>
        <a:p>
          <a:endParaRPr lang="en-029"/>
        </a:p>
      </dgm:t>
    </dgm:pt>
    <dgm:pt modelId="{497E1575-882E-4D63-82B9-8ABCB9620ECE}" type="pres">
      <dgm:prSet presAssocID="{8FFA57F4-8CCC-49FA-9ACA-135B05D6F852}" presName="node" presStyleLbl="node1" presStyleIdx="0" presStyleCnt="3" custScaleX="70889" custScaleY="63502" custRadScaleRad="139550" custRadScaleInc="-6648">
        <dgm:presLayoutVars>
          <dgm:bulletEnabled val="1"/>
        </dgm:presLayoutVars>
      </dgm:prSet>
      <dgm:spPr/>
      <dgm:t>
        <a:bodyPr/>
        <a:lstStyle/>
        <a:p>
          <a:endParaRPr lang="en-029"/>
        </a:p>
      </dgm:t>
    </dgm:pt>
    <dgm:pt modelId="{3F9812D7-EB40-4E47-A302-6E8371257577}" type="pres">
      <dgm:prSet presAssocID="{84A2B0EE-173F-4EEF-8EA8-EBACB528B2EE}" presName="parTrans" presStyleLbl="bgSibTrans2D1" presStyleIdx="1" presStyleCnt="3"/>
      <dgm:spPr/>
      <dgm:t>
        <a:bodyPr/>
        <a:lstStyle/>
        <a:p>
          <a:endParaRPr lang="en-029"/>
        </a:p>
      </dgm:t>
    </dgm:pt>
    <dgm:pt modelId="{D1CE2A84-A12E-4C87-9699-5DCE57CE4426}" type="pres">
      <dgm:prSet presAssocID="{7613955D-FE08-4D79-AF83-7582306FA762}" presName="node" presStyleLbl="node1" presStyleIdx="1" presStyleCnt="3" custScaleX="105625" custScaleY="62736" custRadScaleRad="96629" custRadScaleInc="-4693">
        <dgm:presLayoutVars>
          <dgm:bulletEnabled val="1"/>
        </dgm:presLayoutVars>
      </dgm:prSet>
      <dgm:spPr/>
      <dgm:t>
        <a:bodyPr/>
        <a:lstStyle/>
        <a:p>
          <a:endParaRPr lang="en-029"/>
        </a:p>
      </dgm:t>
    </dgm:pt>
    <dgm:pt modelId="{56EB2743-A54C-44AA-81BD-F20D5E51C9D6}" type="pres">
      <dgm:prSet presAssocID="{BB16419A-5BE0-4738-879D-34CDF2C3E823}" presName="parTrans" presStyleLbl="bgSibTrans2D1" presStyleIdx="2" presStyleCnt="3"/>
      <dgm:spPr/>
      <dgm:t>
        <a:bodyPr/>
        <a:lstStyle/>
        <a:p>
          <a:endParaRPr lang="en-029"/>
        </a:p>
      </dgm:t>
    </dgm:pt>
    <dgm:pt modelId="{DFEA39FB-ADE2-42B5-A481-773B17F32588}" type="pres">
      <dgm:prSet presAssocID="{D4E9F271-BD5A-4444-848A-D8C53F60025E}" presName="node" presStyleLbl="node1" presStyleIdx="2" presStyleCnt="3" custScaleX="58530" custScaleY="67369" custRadScaleRad="133847" custRadScaleInc="9508">
        <dgm:presLayoutVars>
          <dgm:bulletEnabled val="1"/>
        </dgm:presLayoutVars>
      </dgm:prSet>
      <dgm:spPr/>
      <dgm:t>
        <a:bodyPr/>
        <a:lstStyle/>
        <a:p>
          <a:endParaRPr lang="en-029"/>
        </a:p>
      </dgm:t>
    </dgm:pt>
  </dgm:ptLst>
  <dgm:cxnLst>
    <dgm:cxn modelId="{FB59C894-E017-449E-B86F-DA66B38031B2}" type="presOf" srcId="{D5DD453D-2A48-44F3-9222-89D3319E660D}" destId="{C679EFB1-1DF2-477C-9DEC-247CC7BBA94A}" srcOrd="0" destOrd="0" presId="urn:microsoft.com/office/officeart/2005/8/layout/radial4"/>
    <dgm:cxn modelId="{6AB9C019-64ED-4DAE-A18D-3588DDEDC75B}" srcId="{5BD604CD-3280-4D52-B2D0-9E838E5D3224}" destId="{8FFA57F4-8CCC-49FA-9ACA-135B05D6F852}" srcOrd="0" destOrd="0" parTransId="{EA862ADA-0B67-49D5-9693-C98D4AF8690C}" sibTransId="{98D1AE84-A979-4750-844F-3E1E40C2583B}"/>
    <dgm:cxn modelId="{6B454ACE-072C-4E44-B078-C7ADE98F0F86}" srcId="{D5DD453D-2A48-44F3-9222-89D3319E660D}" destId="{1B28C9E4-42F4-40C6-98CE-C4F7773982B8}" srcOrd="32" destOrd="0" parTransId="{E9990609-E75F-432F-9A12-BDB2DB9007A6}" sibTransId="{EEFEE50A-0E22-4E67-94C6-9B190A1A8302}"/>
    <dgm:cxn modelId="{1C1A972F-EDFB-4C6F-9FA8-6EC5AA900048}" srcId="{D5DD453D-2A48-44F3-9222-89D3319E660D}" destId="{4358B478-B714-41C6-89A3-10A254B19ADD}" srcOrd="34" destOrd="0" parTransId="{F777DA6A-0230-4E0E-94BD-941BD06B38D0}" sibTransId="{7146EE69-21FB-4209-8CAE-E1164AECB1D8}"/>
    <dgm:cxn modelId="{DB21B7D2-D9A8-4A30-9A86-7E34DD9BD369}" srcId="{5BD604CD-3280-4D52-B2D0-9E838E5D3224}" destId="{D4E9F271-BD5A-4444-848A-D8C53F60025E}" srcOrd="2" destOrd="0" parTransId="{BB16419A-5BE0-4738-879D-34CDF2C3E823}" sibTransId="{F1E66DCB-9542-4510-93F9-D1681BCD5B73}"/>
    <dgm:cxn modelId="{4C2C3F8D-59C9-4464-ABC2-18D6391A503E}" srcId="{D5DD453D-2A48-44F3-9222-89D3319E660D}" destId="{CFBC3D1A-43B7-42D9-B3C1-81784EBB07FC}" srcOrd="30" destOrd="0" parTransId="{B347540A-93AF-4A31-9393-96617B6A7A02}" sibTransId="{D5CB5228-9EA9-42B2-8CA5-D4272F3C856A}"/>
    <dgm:cxn modelId="{3978C1FE-AF71-42D4-A2D0-069CD9CD8561}" srcId="{D5DD453D-2A48-44F3-9222-89D3319E660D}" destId="{C035D11E-8798-4593-8FC8-60478F4F0353}" srcOrd="5" destOrd="0" parTransId="{75BD65C6-FC48-4385-B9C1-EE4F2DF54BDC}" sibTransId="{137171A1-8834-42E6-98AC-3DC0B43A6B03}"/>
    <dgm:cxn modelId="{F1B6AFB9-B571-4B49-B1D0-8C31ADFC2F0E}" srcId="{D5DD453D-2A48-44F3-9222-89D3319E660D}" destId="{C4774BC9-CE0A-45AD-8E88-AE254F0FB99C}" srcOrd="20" destOrd="0" parTransId="{2B8BA306-00EC-4360-942D-FF41AD053E05}" sibTransId="{BA440F69-A9CC-480C-94D0-B3FFBB4E1120}"/>
    <dgm:cxn modelId="{9077FB6C-746F-426B-A499-DDB45A968159}" srcId="{D5DD453D-2A48-44F3-9222-89D3319E660D}" destId="{071CC876-9859-40D8-B09C-72A6B441510A}" srcOrd="26" destOrd="0" parTransId="{2F261B9A-21A0-44A2-BE3F-0BC1B1406EAB}" sibTransId="{544E6873-C4AB-4C8E-B3E0-FDBA16ACB5DF}"/>
    <dgm:cxn modelId="{A7C61578-ECC1-445C-A5E8-B7389B3A0184}" srcId="{D5DD453D-2A48-44F3-9222-89D3319E660D}" destId="{2F719BC8-CABC-45E5-9F3C-0E71F9661FFA}" srcOrd="9" destOrd="0" parTransId="{4292CD03-2B77-4872-9A62-1D69DFE6705F}" sibTransId="{12E7EF9B-59D9-4C1B-8F20-5F7AF2AA61F1}"/>
    <dgm:cxn modelId="{41B8C311-0D16-4E36-A538-F50071C15CB2}" srcId="{D5DD453D-2A48-44F3-9222-89D3319E660D}" destId="{2563550A-F319-4554-86AB-E77D36EF8F2F}" srcOrd="14" destOrd="0" parTransId="{A00E7235-8373-4E55-A06E-6539A4BAC67D}" sibTransId="{DFD7733D-7C8E-4AB2-986F-A6C6DCB7EC7F}"/>
    <dgm:cxn modelId="{3CB8471F-6CE2-422E-977C-34DD79CAD72C}" srcId="{D5DD453D-2A48-44F3-9222-89D3319E660D}" destId="{6DCABE11-DEF6-4C7B-86E0-0462478BF824}" srcOrd="28" destOrd="0" parTransId="{C653CDE2-D1D0-45EF-8A3A-6AF05D6E5BE5}" sibTransId="{D7699056-BBE9-45DC-9E2A-113FBE33A0B2}"/>
    <dgm:cxn modelId="{A0129834-49F4-44A3-95A6-C3EDFF7BB529}" srcId="{D5DD453D-2A48-44F3-9222-89D3319E660D}" destId="{EB7128E7-D31D-4989-A2E7-FB41458233D1}" srcOrd="1" destOrd="0" parTransId="{141FAE91-C641-42CD-B885-3CD8B470DB66}" sibTransId="{88EBDD52-9FC4-4009-A22F-3A5E38ABE6FF}"/>
    <dgm:cxn modelId="{8D364090-60EA-43C7-8557-5162115D7DDE}" srcId="{D5DD453D-2A48-44F3-9222-89D3319E660D}" destId="{93A4C107-737C-429D-85F8-CE4787CD4EAB}" srcOrd="29" destOrd="0" parTransId="{9DF77D7C-749A-457D-9587-F80423EF4AB8}" sibTransId="{39DD7FF3-0DDD-45F2-93BB-F7D3EAD2F530}"/>
    <dgm:cxn modelId="{52A06C95-3794-46EB-A86C-C2320FD2C6F0}" srcId="{D5DD453D-2A48-44F3-9222-89D3319E660D}" destId="{46CCA7B2-4F8D-44C3-B1FC-66FB7405FC6B}" srcOrd="7" destOrd="0" parTransId="{883BE9DD-7ED4-4174-AD05-ABDC75383AF1}" sibTransId="{E25592B1-2EE4-4F78-82FD-86A01C92FFF9}"/>
    <dgm:cxn modelId="{94C42EE6-25FF-4A5C-8AB4-F2F20EAD0950}" srcId="{D5DD453D-2A48-44F3-9222-89D3319E660D}" destId="{A76F96A2-021F-4F03-BD69-13973FD3F3A4}" srcOrd="19" destOrd="0" parTransId="{F1FE0FBF-5A03-43FA-8A78-629ABF06D045}" sibTransId="{172FB2EE-A1CD-4C9B-B1FE-1C35B4E821CB}"/>
    <dgm:cxn modelId="{556A5A85-28CA-4B3C-BC86-B79DBF11B780}" srcId="{D5DD453D-2A48-44F3-9222-89D3319E660D}" destId="{71D6373F-7FBB-4A09-8F32-9CAABD4D5247}" srcOrd="3" destOrd="0" parTransId="{448051D7-37FF-40BE-A6DD-E0B31E0DBA95}" sibTransId="{2EDD876E-2319-4739-A18A-09424CDC405A}"/>
    <dgm:cxn modelId="{E68E03BB-8F80-4B7D-A463-ABA85183BDD5}" srcId="{D5DD453D-2A48-44F3-9222-89D3319E660D}" destId="{52EF399C-905A-4655-B89E-FFC66E37C0D2}" srcOrd="15" destOrd="0" parTransId="{14662107-783E-446B-ACEF-064C092EAEF5}" sibTransId="{C17CEA71-706D-4D79-B010-EF717FC3469D}"/>
    <dgm:cxn modelId="{BDD29F7E-44BD-4FCD-A8CC-55335B4B2D8B}" type="presOf" srcId="{84A2B0EE-173F-4EEF-8EA8-EBACB528B2EE}" destId="{3F9812D7-EB40-4E47-A302-6E8371257577}" srcOrd="0" destOrd="0" presId="urn:microsoft.com/office/officeart/2005/8/layout/radial4"/>
    <dgm:cxn modelId="{C5D2A956-1EEC-40F6-9AB4-F9D14AA862F8}" srcId="{D5DD453D-2A48-44F3-9222-89D3319E660D}" destId="{ABB1CEF4-A021-4D54-BF55-5B93D972985D}" srcOrd="18" destOrd="0" parTransId="{0113750C-E837-4F6F-8C47-6E5F9CD238D3}" sibTransId="{4E5EF9B8-823A-4051-9BAF-90958E63AABC}"/>
    <dgm:cxn modelId="{4F20C860-DC55-4742-9899-55486D171AEC}" type="presOf" srcId="{5BD604CD-3280-4D52-B2D0-9E838E5D3224}" destId="{99D28B2B-1DFF-4EBC-96D1-6A02212E76F3}" srcOrd="0" destOrd="0" presId="urn:microsoft.com/office/officeart/2005/8/layout/radial4"/>
    <dgm:cxn modelId="{2FD681C9-60FC-451B-AC66-A5A2DDC54FFF}" srcId="{D5DD453D-2A48-44F3-9222-89D3319E660D}" destId="{C9716AB3-CC44-4F46-8E98-182F0B53470A}" srcOrd="31" destOrd="0" parTransId="{277F20EC-8FBA-4099-9655-13FC653B4D90}" sibTransId="{E6902190-2C24-43C4-BA11-0C3BFEC11611}"/>
    <dgm:cxn modelId="{3201917A-8847-47A4-AE8A-25BDECBB29D7}" srcId="{D5DD453D-2A48-44F3-9222-89D3319E660D}" destId="{12062B2E-6E42-4114-B98D-2A53A770002A}" srcOrd="13" destOrd="0" parTransId="{9D212C1B-FCE1-4CB0-A340-1D5C81C258DA}" sibTransId="{F2E34CCD-925F-4596-AC8B-C5586E5BA78B}"/>
    <dgm:cxn modelId="{1418D816-3EE6-4815-A86D-CA7CC5884654}" srcId="{D5DD453D-2A48-44F3-9222-89D3319E660D}" destId="{7652F09A-290C-4B9B-AA7F-ACA08085C6C3}" srcOrd="27" destOrd="0" parTransId="{648B4467-949C-40B7-9249-22A6F26DC2BD}" sibTransId="{D237CA62-F6BC-4C5A-9DAB-123A9105E9EB}"/>
    <dgm:cxn modelId="{A16629C9-2362-4256-9729-87E95DBBE602}" type="presOf" srcId="{8FFA57F4-8CCC-49FA-9ACA-135B05D6F852}" destId="{497E1575-882E-4D63-82B9-8ABCB9620ECE}" srcOrd="0" destOrd="0" presId="urn:microsoft.com/office/officeart/2005/8/layout/radial4"/>
    <dgm:cxn modelId="{5D7BDFEB-97B6-4D86-A8FB-D053285F201E}" srcId="{D5DD453D-2A48-44F3-9222-89D3319E660D}" destId="{FFD3EC6B-15FC-4BD5-933A-2F08040EF75A}" srcOrd="2" destOrd="0" parTransId="{B9B315B3-C134-490F-A226-68AA5BF96CF7}" sibTransId="{BEFD12D2-C9BA-4F6B-96B5-9DFD1663648C}"/>
    <dgm:cxn modelId="{2B678994-A7BA-4B0C-847B-3320113C27AD}" srcId="{D5DD453D-2A48-44F3-9222-89D3319E660D}" destId="{9E65057F-F4C0-40F2-9A7F-1477FCF081D7}" srcOrd="23" destOrd="0" parTransId="{D81AB7A0-A712-4B68-B3D0-8E58815271A8}" sibTransId="{DE7E6A0E-32FC-48D1-9886-81CE90F5D4F0}"/>
    <dgm:cxn modelId="{EB85FA6F-EC69-4714-9209-B7F9A14C9F30}" srcId="{D5DD453D-2A48-44F3-9222-89D3319E660D}" destId="{5BD604CD-3280-4D52-B2D0-9E838E5D3224}" srcOrd="0" destOrd="0" parTransId="{173DF5D0-A8F7-4F25-9237-6359560BD3EC}" sibTransId="{943DBD3B-5C4B-4BED-8418-7535E88751AE}"/>
    <dgm:cxn modelId="{B105DF33-B727-416E-8704-4E960F7EE54D}" srcId="{D5DD453D-2A48-44F3-9222-89D3319E660D}" destId="{90EE1EAB-FA99-4513-8B32-FD94B8FFDA07}" srcOrd="4" destOrd="0" parTransId="{321203A9-FB83-4FFE-A11D-E014E1857C37}" sibTransId="{9EC07092-5535-46F7-AE14-3BF578324E23}"/>
    <dgm:cxn modelId="{D7A1D09A-FF74-4A9D-8B5A-73E3AFAB8CC8}" srcId="{D5DD453D-2A48-44F3-9222-89D3319E660D}" destId="{813158C8-8DB9-44E4-8BC2-F17A97AFDAFB}" srcOrd="25" destOrd="0" parTransId="{7BF50039-0381-477F-A594-DF61A36037B2}" sibTransId="{D401260E-E2ED-45FA-9CBF-314C8EA74525}"/>
    <dgm:cxn modelId="{1C4EE651-8CD7-47DF-B2E8-DA0E6B6AF7A3}" srcId="{D5DD453D-2A48-44F3-9222-89D3319E660D}" destId="{31ACB0FC-CB91-48D9-A13F-DBD93AB7379D}" srcOrd="6" destOrd="0" parTransId="{6EF9CD72-7113-448F-A373-0101A5E4A497}" sibTransId="{11FFC85F-B06D-40D2-9080-D2E3B7A25BCE}"/>
    <dgm:cxn modelId="{0B5F7153-6100-48BD-9DEF-77BA941C82DA}" srcId="{D5DD453D-2A48-44F3-9222-89D3319E660D}" destId="{8E9C30E8-37B1-4052-AF99-710B8F93E32A}" srcOrd="17" destOrd="0" parTransId="{1783FD49-8C58-4969-BF77-4E00492E1589}" sibTransId="{98A3B06B-5E6C-493F-9F29-C25969FA47E0}"/>
    <dgm:cxn modelId="{494A85A6-B8F3-4874-8DF2-A3F141F8662A}" srcId="{D5DD453D-2A48-44F3-9222-89D3319E660D}" destId="{A027DE7E-FD06-466D-BEA2-0AE4E8BC285F}" srcOrd="8" destOrd="0" parTransId="{D73B1957-C39A-4BA2-AE07-2C90F430C1F1}" sibTransId="{B9A66780-8993-4C43-B3F7-632CA4908700}"/>
    <dgm:cxn modelId="{2E792E96-AD35-40D2-B0F7-3017F3C77CF8}" srcId="{5BD604CD-3280-4D52-B2D0-9E838E5D3224}" destId="{7613955D-FE08-4D79-AF83-7582306FA762}" srcOrd="1" destOrd="0" parTransId="{84A2B0EE-173F-4EEF-8EA8-EBACB528B2EE}" sibTransId="{8445C046-7F35-4B38-BB25-CA55EA38AFF0}"/>
    <dgm:cxn modelId="{F8F260C0-F08E-4438-AB3E-8466D35003D3}" srcId="{D5DD453D-2A48-44F3-9222-89D3319E660D}" destId="{AF4DEA2A-0A0B-4AB3-ACA0-B249729C6773}" srcOrd="16" destOrd="0" parTransId="{15B46982-5831-47E1-BFAB-1F964E0A47C7}" sibTransId="{08D5939B-017E-4838-95CB-106407883940}"/>
    <dgm:cxn modelId="{659F39CF-FE22-4EF6-AD3F-02B897785D31}" srcId="{D5DD453D-2A48-44F3-9222-89D3319E660D}" destId="{EAF78881-4DF0-4EF4-B8DF-3DB8FEC25348}" srcOrd="22" destOrd="0" parTransId="{C1AC07E2-B2BE-40C5-AB3E-F7092305A211}" sibTransId="{FAF40744-ACB3-4DD3-AD7E-D0DE70F8D0C9}"/>
    <dgm:cxn modelId="{AF45C56C-254E-404E-BE95-037622B6D221}" type="presOf" srcId="{BB16419A-5BE0-4738-879D-34CDF2C3E823}" destId="{56EB2743-A54C-44AA-81BD-F20D5E51C9D6}" srcOrd="0" destOrd="0" presId="urn:microsoft.com/office/officeart/2005/8/layout/radial4"/>
    <dgm:cxn modelId="{3EED43AF-8638-4538-9D5A-E2E01DE4A9F9}" type="presOf" srcId="{D4E9F271-BD5A-4444-848A-D8C53F60025E}" destId="{DFEA39FB-ADE2-42B5-A481-773B17F32588}" srcOrd="0" destOrd="0" presId="urn:microsoft.com/office/officeart/2005/8/layout/radial4"/>
    <dgm:cxn modelId="{8DBA9BC9-277A-4289-AED4-2D0A0C676AAB}" srcId="{D5DD453D-2A48-44F3-9222-89D3319E660D}" destId="{695F112F-9553-4EE5-B899-BA5B58B91835}" srcOrd="11" destOrd="0" parTransId="{D64C8303-D4D2-43B2-9CAE-7DF760633697}" sibTransId="{683F8382-29F2-480B-9D82-2BCA4155C774}"/>
    <dgm:cxn modelId="{21AD4F31-F637-4392-B936-38CE69B2EC4D}" srcId="{D5DD453D-2A48-44F3-9222-89D3319E660D}" destId="{477A6A65-7C38-4D9D-96F9-5F997914C6E5}" srcOrd="10" destOrd="0" parTransId="{1D52F976-0FAD-4743-B785-F05B00CE19C6}" sibTransId="{DD750FBE-6752-4D12-B96C-23829064CAE0}"/>
    <dgm:cxn modelId="{BDC86800-C73D-408D-A386-7DF2FAB1A4D5}" type="presOf" srcId="{7613955D-FE08-4D79-AF83-7582306FA762}" destId="{D1CE2A84-A12E-4C87-9699-5DCE57CE4426}" srcOrd="0" destOrd="0" presId="urn:microsoft.com/office/officeart/2005/8/layout/radial4"/>
    <dgm:cxn modelId="{BD9503F2-D003-4871-AAD7-EF6D0CEEA727}" srcId="{D5DD453D-2A48-44F3-9222-89D3319E660D}" destId="{CAA6ADEF-BC23-43ED-83CF-B554938B5A5F}" srcOrd="21" destOrd="0" parTransId="{7E20B895-B0A3-4B0E-AA3A-59717AE793D6}" sibTransId="{8ED8BD6E-6011-488C-ADED-85B8452A5484}"/>
    <dgm:cxn modelId="{96DDE13B-8452-413F-851A-CB83881860A7}" type="presOf" srcId="{EA862ADA-0B67-49D5-9693-C98D4AF8690C}" destId="{3ED22368-8900-442F-9642-DEF388A49EE2}" srcOrd="0" destOrd="0" presId="urn:microsoft.com/office/officeart/2005/8/layout/radial4"/>
    <dgm:cxn modelId="{88D643A1-7000-4E51-BACB-B09F15A6FDA2}" srcId="{D5DD453D-2A48-44F3-9222-89D3319E660D}" destId="{F9CEE308-670B-41C8-8263-19B7F35D4514}" srcOrd="12" destOrd="0" parTransId="{5FE22E36-1FAC-4040-A5CA-6537658535D7}" sibTransId="{841DA594-D3A5-4C61-83A5-A49290D660C6}"/>
    <dgm:cxn modelId="{BAA2B3C6-6C89-4928-8D41-7EE10A7F04A1}" srcId="{D5DD453D-2A48-44F3-9222-89D3319E660D}" destId="{241EE1A7-C580-4E7F-8649-A234F73FC546}" srcOrd="33" destOrd="0" parTransId="{B332A289-13D4-44EB-9A12-08FB61E2F588}" sibTransId="{EA8F4106-1A6E-438A-B35E-BC094EB936E1}"/>
    <dgm:cxn modelId="{295A96CA-C200-452F-813C-AE154A8A7F43}" srcId="{D5DD453D-2A48-44F3-9222-89D3319E660D}" destId="{895CCD8C-1C7F-4F7B-BD8E-14E7EE3F11B7}" srcOrd="24" destOrd="0" parTransId="{53CD37BD-B00B-45D4-BF04-797A9EBA7092}" sibTransId="{0A4D1CA7-4511-4CD3-A1F9-76CC3631C23C}"/>
    <dgm:cxn modelId="{FC47BB5B-A34E-49A3-AD50-CF8287DFE6CA}" type="presParOf" srcId="{C679EFB1-1DF2-477C-9DEC-247CC7BBA94A}" destId="{99D28B2B-1DFF-4EBC-96D1-6A02212E76F3}" srcOrd="0" destOrd="0" presId="urn:microsoft.com/office/officeart/2005/8/layout/radial4"/>
    <dgm:cxn modelId="{D3D8D2D8-39C8-4559-BCF5-2BA48230A8CF}" type="presParOf" srcId="{C679EFB1-1DF2-477C-9DEC-247CC7BBA94A}" destId="{3ED22368-8900-442F-9642-DEF388A49EE2}" srcOrd="1" destOrd="0" presId="urn:microsoft.com/office/officeart/2005/8/layout/radial4"/>
    <dgm:cxn modelId="{A88921ED-B2C2-416E-97FC-0E8E782068EA}" type="presParOf" srcId="{C679EFB1-1DF2-477C-9DEC-247CC7BBA94A}" destId="{497E1575-882E-4D63-82B9-8ABCB9620ECE}" srcOrd="2" destOrd="0" presId="urn:microsoft.com/office/officeart/2005/8/layout/radial4"/>
    <dgm:cxn modelId="{CDB7DF49-33F5-4BC5-8288-EFF7BB883866}" type="presParOf" srcId="{C679EFB1-1DF2-477C-9DEC-247CC7BBA94A}" destId="{3F9812D7-EB40-4E47-A302-6E8371257577}" srcOrd="3" destOrd="0" presId="urn:microsoft.com/office/officeart/2005/8/layout/radial4"/>
    <dgm:cxn modelId="{9AA8ED80-D118-478E-8F0E-2923C2E55AEA}" type="presParOf" srcId="{C679EFB1-1DF2-477C-9DEC-247CC7BBA94A}" destId="{D1CE2A84-A12E-4C87-9699-5DCE57CE4426}" srcOrd="4" destOrd="0" presId="urn:microsoft.com/office/officeart/2005/8/layout/radial4"/>
    <dgm:cxn modelId="{D868552E-2B78-4907-84B6-388B284169B9}" type="presParOf" srcId="{C679EFB1-1DF2-477C-9DEC-247CC7BBA94A}" destId="{56EB2743-A54C-44AA-81BD-F20D5E51C9D6}" srcOrd="5" destOrd="0" presId="urn:microsoft.com/office/officeart/2005/8/layout/radial4"/>
    <dgm:cxn modelId="{FA3EF5E3-3FF7-4A80-B05E-71F231C65B57}" type="presParOf" srcId="{C679EFB1-1DF2-477C-9DEC-247CC7BBA94A}" destId="{DFEA39FB-ADE2-42B5-A481-773B17F3258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28B2B-1DFF-4EBC-96D1-6A02212E76F3}">
      <dsp:nvSpPr>
        <dsp:cNvPr id="0" name=""/>
        <dsp:cNvSpPr/>
      </dsp:nvSpPr>
      <dsp:spPr>
        <a:xfrm>
          <a:off x="1444971" y="1626352"/>
          <a:ext cx="5236446" cy="342276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029" sz="1300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300" kern="1200" dirty="0" smtClean="0">
              <a:solidFill>
                <a:schemeClr val="accent6">
                  <a:lumMod val="50000"/>
                </a:schemeClr>
              </a:solidFill>
            </a:rPr>
            <a:t>1</a:t>
          </a:r>
          <a:r>
            <a:rPr lang="en-029" sz="1400" kern="1200" dirty="0" smtClean="0">
              <a:solidFill>
                <a:schemeClr val="accent6">
                  <a:lumMod val="50000"/>
                </a:schemeClr>
              </a:solidFill>
            </a:rPr>
            <a:t>. M</a:t>
          </a: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echanisms for early detection and timely intervention/prompt corrective action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2. Special resolution regime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3.  Designated authority (</a:t>
          </a:r>
          <a:r>
            <a:rPr lang="en-029" sz="1600" kern="1200" dirty="0" err="1" smtClean="0">
              <a:solidFill>
                <a:schemeClr val="accent6">
                  <a:lumMod val="50000"/>
                </a:schemeClr>
              </a:solidFill>
            </a:rPr>
            <a:t>ies</a:t>
          </a: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) for  exercising resolution powers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4. Broad range of resolution options &amp; powers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600" kern="1200" dirty="0" smtClean="0">
              <a:solidFill>
                <a:schemeClr val="accent6">
                  <a:lumMod val="50000"/>
                </a:schemeClr>
              </a:solidFill>
            </a:rPr>
            <a:t>5. Cooperation among relevant authorities - domestic &amp; cross border</a:t>
          </a:r>
        </a:p>
      </dsp:txBody>
      <dsp:txXfrm>
        <a:off x="2211831" y="2127605"/>
        <a:ext cx="3702726" cy="2420263"/>
      </dsp:txXfrm>
    </dsp:sp>
    <dsp:sp modelId="{3ED22368-8900-442F-9642-DEF388A49EE2}">
      <dsp:nvSpPr>
        <dsp:cNvPr id="0" name=""/>
        <dsp:cNvSpPr/>
      </dsp:nvSpPr>
      <dsp:spPr>
        <a:xfrm rot="12733644">
          <a:off x="610056" y="1358653"/>
          <a:ext cx="1613420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E1575-882E-4D63-82B9-8ABCB9620ECE}">
      <dsp:nvSpPr>
        <dsp:cNvPr id="0" name=""/>
        <dsp:cNvSpPr/>
      </dsp:nvSpPr>
      <dsp:spPr>
        <a:xfrm>
          <a:off x="0" y="712966"/>
          <a:ext cx="1468679" cy="105250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200" b="1" kern="1200" dirty="0" smtClean="0">
              <a:solidFill>
                <a:schemeClr val="accent6">
                  <a:lumMod val="50000"/>
                </a:schemeClr>
              </a:solidFill>
            </a:rPr>
            <a:t>IADI/BCBS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200" kern="1200" dirty="0" smtClean="0">
              <a:solidFill>
                <a:schemeClr val="accent6">
                  <a:lumMod val="50000"/>
                </a:schemeClr>
              </a:solidFill>
            </a:rPr>
            <a:t>Core Principles for Effective Deposit Insurance Systems (2014)</a:t>
          </a:r>
          <a:endParaRPr lang="en-029" sz="1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827" y="743793"/>
        <a:ext cx="1407025" cy="990854"/>
      </dsp:txXfrm>
    </dsp:sp>
    <dsp:sp modelId="{3F9812D7-EB40-4E47-A302-6E8371257577}">
      <dsp:nvSpPr>
        <dsp:cNvPr id="0" name=""/>
        <dsp:cNvSpPr/>
      </dsp:nvSpPr>
      <dsp:spPr>
        <a:xfrm rot="16070459">
          <a:off x="3431244" y="708597"/>
          <a:ext cx="1089096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E2A84-A12E-4C87-9699-5DCE57CE4426}">
      <dsp:nvSpPr>
        <dsp:cNvPr id="0" name=""/>
        <dsp:cNvSpPr/>
      </dsp:nvSpPr>
      <dsp:spPr>
        <a:xfrm>
          <a:off x="2861107" y="-44700"/>
          <a:ext cx="2188340" cy="103981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100" b="1" kern="1200" dirty="0" smtClean="0">
              <a:solidFill>
                <a:schemeClr val="accent6">
                  <a:lumMod val="50000"/>
                </a:schemeClr>
              </a:solidFill>
            </a:rPr>
            <a:t>Financial Stability Board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accent6">
                  <a:lumMod val="50000"/>
                </a:schemeClr>
              </a:solidFill>
            </a:rPr>
            <a:t>Key Attributes  of Effective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accent6">
                  <a:lumMod val="50000"/>
                </a:schemeClr>
              </a:solidFill>
            </a:rPr>
            <a:t>Resolution Regimes for Financial Institutions (2011) </a:t>
          </a:r>
          <a:endParaRPr lang="en-029" sz="1050" kern="1200" dirty="0" smtClean="0">
            <a:solidFill>
              <a:schemeClr val="accent6">
                <a:lumMod val="50000"/>
              </a:schemeClr>
            </a:solidFill>
          </a:endParaRPr>
        </a:p>
      </dsp:txBody>
      <dsp:txXfrm>
        <a:off x="2891562" y="-14245"/>
        <a:ext cx="2127430" cy="978902"/>
      </dsp:txXfrm>
    </dsp:sp>
    <dsp:sp modelId="{56EB2743-A54C-44AA-81BD-F20D5E51C9D6}">
      <dsp:nvSpPr>
        <dsp:cNvPr id="0" name=""/>
        <dsp:cNvSpPr/>
      </dsp:nvSpPr>
      <dsp:spPr>
        <a:xfrm rot="19851660">
          <a:off x="6036220" y="1500117"/>
          <a:ext cx="1531584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A39FB-ADE2-42B5-A481-773B17F32588}">
      <dsp:nvSpPr>
        <dsp:cNvPr id="0" name=""/>
        <dsp:cNvSpPr/>
      </dsp:nvSpPr>
      <dsp:spPr>
        <a:xfrm>
          <a:off x="6864574" y="879699"/>
          <a:ext cx="1212625" cy="111660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029" sz="1200" b="1" kern="1200" dirty="0" smtClean="0">
              <a:solidFill>
                <a:schemeClr val="accent6">
                  <a:lumMod val="50000"/>
                </a:schemeClr>
              </a:solidFill>
            </a:rPr>
            <a:t>Basel </a:t>
          </a:r>
          <a:r>
            <a:rPr lang="en-029" sz="1200" kern="1200" dirty="0" smtClean="0">
              <a:solidFill>
                <a:schemeClr val="accent6">
                  <a:lumMod val="50000"/>
                </a:schemeClr>
              </a:solidFill>
            </a:rPr>
            <a:t>Core Principles of Banking Supervision  (2012) </a:t>
          </a:r>
          <a:endParaRPr lang="en-029" sz="1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6897278" y="912403"/>
        <a:ext cx="1147217" cy="1051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029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5B840B-2774-4BDE-B976-52226BD12BBD}" type="datetimeFigureOut">
              <a:rPr lang="en-029" smtClean="0"/>
              <a:pPr/>
              <a:t>10/13/2014</a:t>
            </a:fld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029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D88F17-BB63-4A9A-B771-DD462D7D9524}" type="slidenum">
              <a:rPr lang="en-029" smtClean="0"/>
              <a:pPr/>
              <a:t>‹#›</a:t>
            </a:fld>
            <a:endParaRPr lang="en-029" dirty="0"/>
          </a:p>
        </p:txBody>
      </p:sp>
    </p:spTree>
    <p:extLst>
      <p:ext uri="{BB962C8B-B14F-4D97-AF65-F5344CB8AC3E}">
        <p14:creationId xmlns:p14="http://schemas.microsoft.com/office/powerpoint/2010/main" val="276466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B3C915-C3A1-4872-805B-1FD0D19F80FD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71761C-BEEB-4083-A2F2-74EF96F5A5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8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761C-BEEB-4083-A2F2-74EF96F5A5F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761C-BEEB-4083-A2F2-74EF96F5A5F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BA44-EFBC-4EDB-9A72-E4024BBFEA25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5CAD-584A-42EB-B881-C0EC5EB23918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48FF-C91B-41CC-B57F-E18FF504448E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4F95-0C9A-40F0-BAFA-AE2D74DAE31F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C622-D791-436C-A6D4-99AF6ED0F1E3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795C-32E9-4C29-803B-41424609B8E5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FD8-C092-486E-A107-40E4DCBED8FA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088C-5EBE-409D-9640-9CE61EE2BF6E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69E3-8629-472F-9762-52722DD2A407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064-6457-4265-81A3-7A570FE16273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9DB-55DC-487A-973D-5890913CA148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2721A-9219-4B0E-B15C-43A9833971FA}" type="datetime1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F2FDF-FE35-4B40-9C5A-D900BD48FFC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dirty="0" smtClean="0">
                <a:solidFill>
                  <a:srgbClr val="0070C0"/>
                </a:solidFill>
              </a:rPr>
              <a:t>Challenges for Regulatory/Insolvency Regimes to Address Resolution</a:t>
            </a:r>
            <a:endParaRPr lang="en-US" sz="50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25146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5300" b="1" dirty="0" smtClean="0"/>
              <a:t> </a:t>
            </a:r>
          </a:p>
          <a:p>
            <a:r>
              <a:rPr lang="en-US" sz="12000" b="1" dirty="0" smtClean="0">
                <a:solidFill>
                  <a:srgbClr val="0070C0"/>
                </a:solidFill>
              </a:rPr>
              <a:t>Specific Reference to the Caribbean Region </a:t>
            </a:r>
          </a:p>
          <a:p>
            <a:pPr algn="ctr"/>
            <a:endParaRPr lang="en-US" sz="5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5500" b="1" dirty="0" smtClean="0">
                <a:solidFill>
                  <a:schemeClr val="bg1">
                    <a:lumMod val="50000"/>
                  </a:schemeClr>
                </a:solidFill>
              </a:rPr>
              <a:t>13th IADI Annual Conference </a:t>
            </a:r>
          </a:p>
          <a:p>
            <a:pPr algn="ctr"/>
            <a:r>
              <a:rPr lang="en-US" sz="5500" b="1" dirty="0" smtClean="0">
                <a:solidFill>
                  <a:schemeClr val="bg1">
                    <a:lumMod val="50000"/>
                  </a:schemeClr>
                </a:solidFill>
              </a:rPr>
              <a:t>“Updated Core Principles to Strengthen the Financial Stability Architecture” </a:t>
            </a:r>
          </a:p>
          <a:p>
            <a:pPr algn="ctr"/>
            <a:r>
              <a:rPr lang="en-US" sz="5500" b="1" dirty="0" smtClean="0">
                <a:solidFill>
                  <a:schemeClr val="bg1">
                    <a:lumMod val="50000"/>
                  </a:schemeClr>
                </a:solidFill>
              </a:rPr>
              <a:t>October 22-23, 2014</a:t>
            </a:r>
          </a:p>
          <a:p>
            <a:pPr algn="ctr"/>
            <a:endParaRPr lang="en-US" sz="5500" dirty="0" smtClean="0">
              <a:solidFill>
                <a:schemeClr val="bg1"/>
              </a:solidFill>
            </a:endParaRPr>
          </a:p>
          <a:p>
            <a:r>
              <a:rPr lang="en-US" sz="10000" i="1" dirty="0" smtClean="0">
                <a:solidFill>
                  <a:schemeClr val="bg1">
                    <a:lumMod val="50000"/>
                  </a:schemeClr>
                </a:solidFill>
              </a:rPr>
              <a:t>Antoinette </a:t>
            </a:r>
            <a:r>
              <a:rPr lang="en-US" sz="9600" i="1" dirty="0" smtClean="0">
                <a:solidFill>
                  <a:schemeClr val="bg1">
                    <a:lumMod val="50000"/>
                  </a:schemeClr>
                </a:solidFill>
              </a:rPr>
              <a:t>McKain, CEO</a:t>
            </a:r>
          </a:p>
          <a:p>
            <a:r>
              <a:rPr lang="en-US" sz="9600" i="1" dirty="0" smtClean="0">
                <a:solidFill>
                  <a:schemeClr val="bg1">
                    <a:lumMod val="50000"/>
                  </a:schemeClr>
                </a:solidFill>
              </a:rPr>
              <a:t>Jamaica Deposit Insurance Corporation </a:t>
            </a:r>
          </a:p>
          <a:p>
            <a:endParaRPr lang="en-US" sz="10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32770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76200"/>
            <a:ext cx="1323975" cy="13525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04152"/>
                <a:gridCol w="1791329"/>
                <a:gridCol w="3914849"/>
                <a:gridCol w="1033670"/>
              </a:tblGrid>
              <a:tr h="51725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Table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3: Financial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Sector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Connectivity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in the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Caribbean</a:t>
                      </a:r>
                      <a:endParaRPr lang="en-US" sz="2000" b="1" i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</a:rPr>
                        <a:t>Deposit Taking Institutions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</a:rPr>
                        <a:t>Related Non-Banking Operations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</a:rPr>
                        <a:t>Countries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</a:rPr>
                        <a:t>Number of Countries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31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Bank of Nova Scotia Ltd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Insurance, 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Investments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Anguilla, Antigua and Barbuda, Aruba, Bahamas, Barbados, Belize, British VI, Cayman, Dominica, 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Dominican Republic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, Grenada, Guyana, Haiti, Jamaica, St Lucia, St Kitts, St Vincent and the Grenadines, Trinidad &amp; Tobago, Turks and Caicos, St Maarten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954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RBC Royal Bank 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Ltd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Investments &amp; Insurance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Antigua, Aruba, Bahamas, Turks &amp; Caicos, Barbados, Bonaire, Cayman Islands, Curacao, Dominica, Montserrat,  St Kitts, St Lucia, St Maarten, Suriname and Trinidad &amp; Tobago.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85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CIBC </a:t>
                      </a:r>
                      <a:r>
                        <a:rPr lang="en-US" sz="1300" dirty="0" err="1" smtClean="0">
                          <a:solidFill>
                            <a:srgbClr val="002060"/>
                          </a:solidFill>
                        </a:rPr>
                        <a:t>FirstCaribbean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Bank Ltd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Insurance, 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Investments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, Real 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</a:rPr>
                        <a:t>Estate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Barbados, Cayman, St Lucia, Jamaica, Trinidad &amp; Tobago, Netherland Antillies, Bahamas, and Turks and Caicos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n-US" sz="13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38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Republic Bank Limited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Securities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Barbados,</a:t>
                      </a:r>
                      <a:r>
                        <a:rPr lang="en-US" sz="1300" b="0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Cayman, Grenada, Guyana and Trinidad &amp; Tobago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9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Sagicor</a:t>
                      </a: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Bank Jamaica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Insurance, Investments,</a:t>
                      </a:r>
                      <a:r>
                        <a:rPr lang="en-US" sz="1300" b="0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Property Services &amp; Employee Benefits Administration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Jamaica, St Lucia, Cayman and Costa Rica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15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err="1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CitiBank</a:t>
                      </a: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N.A.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Bahamas,</a:t>
                      </a:r>
                      <a:r>
                        <a:rPr lang="en-US" sz="1300" b="0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Barbados, Cayman, Dominican Republic Haiti, Jamaica and Trinidad &amp; Tobago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0" y="2"/>
          <a:ext cx="9144000" cy="738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778875"/>
                <a:gridCol w="4414347"/>
                <a:gridCol w="1655378"/>
              </a:tblGrid>
              <a:tr h="959454">
                <a:tc gridSpan="4">
                  <a:txBody>
                    <a:bodyPr/>
                    <a:lstStyle/>
                    <a:p>
                      <a:pPr algn="ctr"/>
                      <a:r>
                        <a:rPr lang="en-029" sz="2800" dirty="0" smtClean="0"/>
                        <a:t>Bank Resolution over the last 30 years in Selected Caribbean Countries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9641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Country 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Bank 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Resolution</a:t>
                      </a:r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</a:rPr>
                        <a:t> Mechanism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Approximate Cost to the System 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038760">
                <a:tc rowSpan="2">
                  <a:txBody>
                    <a:bodyPr/>
                    <a:lstStyle/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Jamaica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Financial Sector Crisis, 1990’s –  included several banks 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and non-banks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kumimoji="0" lang="en-US" sz="16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n-US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1600" b="1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Financial Sector Adjustment Company Limited (FINSAC) was created on January 29, 1997 to treat with financial sector problems. Resolution strategies for Banks  </a:t>
                      </a:r>
                      <a:r>
                        <a:rPr kumimoji="0" lang="en-US" sz="1600" b="1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included  temporary management, capital injection in exchange for equity/assets; purchase and assumption; divestment; mergers and acquisitions. 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6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en-US" sz="16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40% of GDP/ US$9.7 billion (1998)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sz="16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92797"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Bank of Credit &amp; Commerce </a:t>
                      </a:r>
                      <a:r>
                        <a:rPr kumimoji="0" lang="en-US" sz="1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International 1991</a:t>
                      </a:r>
                      <a:endParaRPr kumimoji="0" lang="en-US" sz="1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1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Operations of Jamaican  branch suspended by the MOF, following</a:t>
                      </a:r>
                      <a:r>
                        <a:rPr kumimoji="0" lang="en-US" sz="1400" b="1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Bank of England's directive</a:t>
                      </a:r>
                      <a:r>
                        <a:rPr kumimoji="0" lang="en-US" sz="1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Deposits were fully repaid and operations closed.</a:t>
                      </a:r>
                      <a:endParaRPr kumimoji="0" lang="en-029" sz="1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Not available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83396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Barbados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Bank of Credit &amp; Commerce International (BCCI) 1991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Central Bank  of Barbados intervened and seized BCCI.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In 1993, Mutual Bank of the Caribbean Inc. was set up by the Central Bank to manage the sale of BCCI. (In 1991 </a:t>
                      </a:r>
                      <a:r>
                        <a:rPr kumimoji="0" lang="en-US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Bank of England ordered the bank to close its global operations)</a:t>
                      </a:r>
                      <a:endParaRPr kumimoji="0" lang="en-US" sz="16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Not available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  </a:t>
            </a:r>
            <a:endParaRPr lang="en-029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821"/>
          <a:ext cx="9144000" cy="692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2"/>
                <a:gridCol w="1888943"/>
                <a:gridCol w="4414347"/>
                <a:gridCol w="1655378"/>
              </a:tblGrid>
              <a:tr h="115741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029" sz="2800" dirty="0" smtClean="0"/>
                        <a:t>Bank Resolution over the last 30 years in Selected Caribbean Countries</a:t>
                      </a:r>
                      <a:endParaRPr lang="en-US" sz="2800" dirty="0" smtClean="0"/>
                    </a:p>
                    <a:p>
                      <a:pPr algn="just"/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kumimoji="0" lang="en-US" sz="1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kumimoji="0" lang="en-029" sz="14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689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Country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Bank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Resolution</a:t>
                      </a:r>
                      <a:r>
                        <a:rPr lang="en-US" sz="2000" baseline="0" dirty="0" smtClean="0"/>
                        <a:t> Mechanism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Approximate Cost to the System </a:t>
                      </a:r>
                      <a:endParaRPr lang="en-US" sz="2000" dirty="0"/>
                    </a:p>
                  </a:txBody>
                  <a:tcPr/>
                </a:tc>
              </a:tr>
              <a:tr h="1303254">
                <a:tc rowSpan="2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Trinidad and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Tobago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Several banks during the period 1986 -1993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 combination of resolution strategies were employed, including liquidation.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Not available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03254">
                <a:tc vMerge="1">
                  <a:txBody>
                    <a:bodyPr/>
                    <a:lstStyle/>
                    <a:p>
                      <a:pPr algn="just"/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CLICO  Investment Bank 2009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Central Bank intervention and 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Liquidation. Depositor reimbursement by </a:t>
                      </a:r>
                      <a:r>
                        <a:rPr lang="en-US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DICTT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government guaranteed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Over US$3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billion to date -CLICO Group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10853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Antigua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Bank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of Antigua (owned by </a:t>
                      </a:r>
                      <a:r>
                        <a:rPr kumimoji="0" lang="en-US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Stanford Financial Group) 2009 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en-US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ECCB</a:t>
                      </a:r>
                      <a:r>
                        <a:rPr kumimoji="0" lang="en-US" sz="1600" b="1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intervened through recapitalization  and liquidity support.  ECCB’s intervention facilitated the acquisition of certain assets and liabilities of BOA by Eastern Caribbean Amalgamated Bank in 2010 which is currently in operation. </a:t>
                      </a:r>
                      <a:endParaRPr kumimoji="0" lang="en-US" sz="16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Not available.</a:t>
                      </a:r>
                    </a:p>
                    <a:p>
                      <a:pPr algn="just"/>
                      <a:r>
                        <a:rPr lang="en-US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ECCB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loan to Govt.</a:t>
                      </a:r>
                      <a:r>
                        <a:rPr lang="en-US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of Antigua and Barbuda – approx US$33 million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029" sz="3000" dirty="0" smtClean="0"/>
              <a:t>Bank Resolution over the last 30 years in Selected Caribbean Countries - Causes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029" dirty="0" smtClean="0">
                <a:solidFill>
                  <a:schemeClr val="bg1"/>
                </a:solidFill>
              </a:rPr>
              <a:t>Inadequate regulation and enforcement/ supervision on the part of bank supervisors and regulators</a:t>
            </a:r>
          </a:p>
          <a:p>
            <a:pPr lvl="0"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029" dirty="0" smtClean="0">
                <a:solidFill>
                  <a:schemeClr val="bg1"/>
                </a:solidFill>
              </a:rPr>
              <a:t>Unsound banking practices</a:t>
            </a:r>
          </a:p>
          <a:p>
            <a:pPr lvl="0" algn="just">
              <a:buFont typeface="Wingdings" pitchFamily="2" charset="2"/>
              <a:buChar char="Ø"/>
            </a:pPr>
            <a:endParaRPr lang="en-029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029" dirty="0" smtClean="0">
                <a:solidFill>
                  <a:schemeClr val="bg1"/>
                </a:solidFill>
              </a:rPr>
              <a:t>Poor corporate governance</a:t>
            </a:r>
          </a:p>
          <a:p>
            <a:pPr lvl="0" algn="just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029" dirty="0" smtClean="0">
                <a:solidFill>
                  <a:schemeClr val="bg1"/>
                </a:solidFill>
              </a:rPr>
              <a:t>Weak legal framework, judicial and criminal investigation system</a:t>
            </a:r>
          </a:p>
          <a:p>
            <a:pPr lvl="0" algn="just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029" dirty="0" smtClean="0">
                <a:solidFill>
                  <a:schemeClr val="bg1"/>
                </a:solidFill>
              </a:rPr>
              <a:t>Rapid expansion of companies within conglomerates and complex group structures </a:t>
            </a:r>
          </a:p>
          <a:p>
            <a:pPr lvl="0" algn="just">
              <a:buFont typeface="Wingdings" pitchFamily="2" charset="2"/>
              <a:buChar char="Ø"/>
            </a:pPr>
            <a:endParaRPr lang="en-029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029" sz="3100" b="1" dirty="0" smtClean="0"/>
              <a:t>Overview of the Current Legal and Supervisory Framework  for Banks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en-029" sz="29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029" sz="2900" dirty="0" smtClean="0">
                <a:solidFill>
                  <a:schemeClr val="bg1"/>
                </a:solidFill>
              </a:rPr>
              <a:t>Some common features of the current legal and supervisory framework for banks in Bahamas, Barbados, Bermuda; British Virgin Islands, </a:t>
            </a:r>
            <a:r>
              <a:rPr lang="en-US" sz="2900" dirty="0" smtClean="0">
                <a:solidFill>
                  <a:schemeClr val="bg1"/>
                </a:solidFill>
              </a:rPr>
              <a:t>Jamaica, Trinidad and Tobago and OECS</a:t>
            </a:r>
            <a:r>
              <a:rPr lang="en-029" sz="2900" dirty="0" smtClean="0">
                <a:solidFill>
                  <a:schemeClr val="bg1"/>
                </a:solidFill>
              </a:rPr>
              <a:t>:</a:t>
            </a:r>
            <a:endParaRPr lang="en-US" sz="2900" dirty="0" smtClean="0">
              <a:solidFill>
                <a:schemeClr val="bg1"/>
              </a:solidFill>
            </a:endParaRPr>
          </a:p>
          <a:p>
            <a:pPr lvl="0" algn="just">
              <a:buNone/>
            </a:pPr>
            <a:endParaRPr lang="en-US" sz="2900" dirty="0" smtClean="0">
              <a:solidFill>
                <a:schemeClr val="bg1"/>
              </a:solidFill>
            </a:endParaRPr>
          </a:p>
          <a:p>
            <a:pPr algn="just"/>
            <a:r>
              <a:rPr lang="en-029" sz="2900" dirty="0" smtClean="0">
                <a:solidFill>
                  <a:schemeClr val="bg1"/>
                </a:solidFill>
              </a:rPr>
              <a:t>The legal framework is generally clear on responsibilities and objectives for each authority involved in the supervision of  banks (Supervision devolved - Central Bank; Monetary Authority; </a:t>
            </a:r>
            <a:r>
              <a:rPr lang="en-US" sz="2900" dirty="0" smtClean="0">
                <a:solidFill>
                  <a:schemeClr val="bg1"/>
                </a:solidFill>
              </a:rPr>
              <a:t>The Financial Services Commission</a:t>
            </a:r>
            <a:r>
              <a:rPr lang="en-029" sz="2900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endParaRPr lang="en-029" sz="2900" dirty="0" smtClean="0">
              <a:solidFill>
                <a:schemeClr val="bg1"/>
              </a:solidFill>
            </a:endParaRPr>
          </a:p>
          <a:p>
            <a:pPr algn="just"/>
            <a:r>
              <a:rPr lang="en-029" sz="2900" dirty="0" smtClean="0">
                <a:solidFill>
                  <a:schemeClr val="bg1"/>
                </a:solidFill>
              </a:rPr>
              <a:t>Banking laws confer  powers on bank supervisors to prescribe prudential and other requirements; take corrective and  sanctioning actions </a:t>
            </a:r>
          </a:p>
          <a:p>
            <a:pPr algn="just"/>
            <a:endParaRPr lang="en-029" sz="2900" dirty="0" smtClean="0">
              <a:solidFill>
                <a:schemeClr val="bg1"/>
              </a:solidFill>
            </a:endParaRPr>
          </a:p>
          <a:p>
            <a:pPr algn="just"/>
            <a:r>
              <a:rPr lang="en-029" sz="2900" dirty="0" smtClean="0">
                <a:solidFill>
                  <a:schemeClr val="bg1"/>
                </a:solidFill>
              </a:rPr>
              <a:t>As between the Supervisors and the DI there are a range of respective intervention and  resolution powers  and at times resolution powers are also vested in the Cabinet Minister responsible for the financial affairs of the country.</a:t>
            </a:r>
          </a:p>
          <a:p>
            <a:pPr algn="just"/>
            <a:endParaRPr lang="en-029" sz="2900" dirty="0" smtClean="0">
              <a:solidFill>
                <a:schemeClr val="bg1"/>
              </a:solidFill>
            </a:endParaRPr>
          </a:p>
          <a:p>
            <a:pPr algn="just"/>
            <a:r>
              <a:rPr lang="en-029" sz="2900" dirty="0" smtClean="0">
                <a:solidFill>
                  <a:schemeClr val="bg1"/>
                </a:solidFill>
              </a:rPr>
              <a:t>Where it exists the legal framework is generally clear on the responsibilities of deposit insurers</a:t>
            </a:r>
          </a:p>
          <a:p>
            <a:pPr algn="just"/>
            <a:endParaRPr lang="en-029" sz="2900" dirty="0" smtClean="0">
              <a:solidFill>
                <a:schemeClr val="bg1"/>
              </a:solidFill>
            </a:endParaRPr>
          </a:p>
          <a:p>
            <a:pPr algn="just"/>
            <a:endParaRPr lang="en-029" sz="29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Insolvency Laws Governing Banks in the Caribbean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There are no special insolvency regime for banks in the countries examined. 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The general insolvency framework for companies and administered by the court is applicable for winding-up insolvent banks.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029" dirty="0" smtClean="0">
                <a:solidFill>
                  <a:schemeClr val="bg1"/>
                </a:solidFill>
              </a:rPr>
              <a:t>Deposit Insurers (in T&amp;T, Jamaica, Barbados and Bahamas) may  act as liquidator or receiver for the winding-up of banks however only when advised or guided by the Central Bank and /or the Minister of Finance; or the courts as is the case for the respective country.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Insolvency Laws Governing Banks in the Caribbean</a:t>
            </a:r>
            <a:endParaRPr lang="en-029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029" dirty="0" smtClean="0">
                <a:solidFill>
                  <a:schemeClr val="bg1"/>
                </a:solidFill>
              </a:rPr>
              <a:t>Bermuda monetary authority has proposed a framework for a special resolution regime for banks licensed in Bermuda. </a:t>
            </a:r>
          </a:p>
          <a:p>
            <a:pPr algn="just"/>
            <a:endParaRPr lang="en-029" dirty="0" smtClean="0">
              <a:solidFill>
                <a:schemeClr val="bg1"/>
              </a:solidFill>
            </a:endParaRPr>
          </a:p>
          <a:p>
            <a:pPr algn="just"/>
            <a:r>
              <a:rPr lang="en-029" dirty="0" smtClean="0">
                <a:solidFill>
                  <a:schemeClr val="bg1"/>
                </a:solidFill>
              </a:rPr>
              <a:t>The Bill seeks to provide the authorities with the necessary stabilisation powers to transfer part or all of a failing bank’s business to a private sector purchaser, assume control of part or all of a failing bank’s business through a bridge bank and acquire temporary public ownership of a bank where required.</a:t>
            </a:r>
            <a:endParaRPr lang="en-029" dirty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29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092271"/>
                <a:gridCol w="3740970"/>
                <a:gridCol w="3310759"/>
              </a:tblGrid>
              <a:tr h="11480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Overview of the Legal and Supervisory Framework for DTIs  in  Selected  Caribbean Countries</a:t>
                      </a:r>
                      <a:endParaRPr lang="en-029" sz="3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02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029"/>
                    </a:p>
                  </a:txBody>
                  <a:tcPr/>
                </a:tc>
              </a:tr>
              <a:tr h="9266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Country</a:t>
                      </a:r>
                      <a:endParaRPr lang="en-029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Lead Authority Responsible for Supervision of DTIs  </a:t>
                      </a:r>
                      <a:endParaRPr lang="en-029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Authority to Wind Up Bank</a:t>
                      </a:r>
                      <a:endParaRPr lang="en-029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173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Bahamas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Central Bank of the Bahamas- Office of Inspector of Banks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(Inspector)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The Governor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after advising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the Minister  applies to the Supreme Court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Barbados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The Central Bank of Barbados through its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Supervision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Department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after notifying the Minister, applies to the High Court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5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Bermuda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Bermuda Monetary Authority (BMA)</a:t>
                      </a:r>
                      <a:endParaRPr lang="en-US" sz="1400" dirty="0">
                        <a:solidFill>
                          <a:srgbClr val="002060"/>
                        </a:solidFill>
                        <a:latin typeface="Century Gothic"/>
                        <a:ea typeface="Symbol"/>
                        <a:cs typeface="Symbol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BMA through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a Special Resolution Regime (SRR) in conjunction with the Minister. Where public funds are involved, then the </a:t>
                      </a:r>
                      <a:r>
                        <a:rPr lang="en-US" sz="1400" baseline="0" dirty="0" err="1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Govt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 will take control.</a:t>
                      </a:r>
                      <a:endParaRPr lang="en-US" sz="1400" dirty="0" smtClean="0">
                        <a:solidFill>
                          <a:srgbClr val="002060"/>
                        </a:solidFill>
                        <a:latin typeface="Century Gothic"/>
                        <a:ea typeface="Symbol"/>
                        <a:cs typeface="Symbol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65796"/>
        </p:xfrm>
        <a:graphic>
          <a:graphicData uri="http://schemas.openxmlformats.org/drawingml/2006/table">
            <a:tbl>
              <a:tblPr/>
              <a:tblGrid>
                <a:gridCol w="2092271"/>
                <a:gridCol w="3740970"/>
                <a:gridCol w="3310759"/>
              </a:tblGrid>
              <a:tr h="111386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Overview of the Legal and Supervisory Framework for DTIs  in  Selected  Caribbean Countries</a:t>
                      </a:r>
                      <a:endParaRPr kumimoji="0" lang="en-029" sz="2400" b="1" kern="1200" dirty="0" smtClean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029" sz="1600" b="1" kern="12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029" sz="16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886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Country</a:t>
                      </a:r>
                      <a:endParaRPr kumimoji="0" lang="en-029" sz="1600" b="1" kern="12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Lead Authority Responsible for Supervision of DTIs  </a:t>
                      </a:r>
                      <a:endParaRPr kumimoji="0" lang="en-029" sz="1600" b="1" kern="12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Authority to Wind Up Bank</a:t>
                      </a:r>
                      <a:endParaRPr kumimoji="0" lang="en-029" sz="1600" b="1" kern="12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95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British Virgin Islands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The Financial Services Commission 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Symbol"/>
                          <a:cs typeface="Symbol"/>
                        </a:rPr>
                        <a:t>The Financial Services Commission  by Court Order</a:t>
                      </a:r>
                      <a:endParaRPr lang="en-029" sz="16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2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Jamaica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through its Governor.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through a Supervisory Committee determines whether a member institution is insolvent.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through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Supervisor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of banks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after consultation with the Minister of Finance 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7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OECS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400" kern="12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Eastern Caribbean Central Bank (ECCB) - Monetary Authority for 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kumimoji="0" lang="en-US" sz="1400" kern="12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group of eight  members/island economies </a:t>
                      </a:r>
                      <a:endParaRPr kumimoji="0" lang="en-029" sz="1400" kern="12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Minister,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acting on recommendation of the Central Bank</a:t>
                      </a:r>
                      <a:endParaRPr lang="en-US" sz="1400" dirty="0">
                        <a:solidFill>
                          <a:srgbClr val="002060"/>
                        </a:solidFill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2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Trinidad and Tobago</a:t>
                      </a:r>
                      <a:endParaRPr lang="en-029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of Trinidad and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Tobago – Inspector of Financial Institutions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The Central Bank of Trinidad and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Tobago on the recommendation of the Inspector of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Century Gothic"/>
                          <a:ea typeface="Times New Roman"/>
                          <a:cs typeface="Times New Roman"/>
                        </a:rPr>
                        <a:t> Financial Institutions.</a:t>
                      </a:r>
                      <a:endParaRPr lang="en-029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93" marR="49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sz="4800" b="1" dirty="0" smtClean="0"/>
              <a:t>Challenges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en-US" sz="2300" dirty="0" smtClean="0">
                <a:solidFill>
                  <a:schemeClr val="bg1"/>
                </a:solidFill>
              </a:rPr>
              <a:t>Structure of Banking System</a:t>
            </a:r>
          </a:p>
          <a:p>
            <a:pPr marL="914400" indent="-519113" algn="just"/>
            <a:r>
              <a:rPr lang="en-US" sz="2300" dirty="0" smtClean="0">
                <a:solidFill>
                  <a:schemeClr val="bg1"/>
                </a:solidFill>
              </a:rPr>
              <a:t>Small number of banks account for the majority of market   share</a:t>
            </a:r>
          </a:p>
          <a:p>
            <a:pPr marL="914400" indent="-519113" algn="just"/>
            <a:r>
              <a:rPr lang="en-US" sz="2300" dirty="0" smtClean="0">
                <a:solidFill>
                  <a:schemeClr val="bg1"/>
                </a:solidFill>
              </a:rPr>
              <a:t>Interconnectedness and concentration of  banking system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300" dirty="0" smtClean="0">
                <a:solidFill>
                  <a:schemeClr val="bg1"/>
                </a:solidFill>
              </a:rPr>
              <a:t>Framework for cross border sharing of information among regulators still a work in progress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n-US" sz="2300" dirty="0" smtClean="0">
                <a:solidFill>
                  <a:schemeClr val="bg1"/>
                </a:solidFill>
              </a:rPr>
              <a:t>Impact of a bank resolution may be exacerbated by the relatively small size of the financial system</a:t>
            </a:r>
          </a:p>
          <a:p>
            <a:pPr marL="514350" indent="-514350" algn="just">
              <a:buFont typeface="+mj-lt"/>
              <a:buAutoNum type="romanUcPeriod" startAt="4"/>
            </a:pPr>
            <a:r>
              <a:rPr lang="en-US" sz="2300" dirty="0" smtClean="0">
                <a:solidFill>
                  <a:schemeClr val="bg1"/>
                </a:solidFill>
              </a:rPr>
              <a:t>Legal  and Judicial Framework</a:t>
            </a:r>
          </a:p>
          <a:p>
            <a:pPr marL="514350" indent="-119063" algn="just"/>
            <a:r>
              <a:rPr lang="en-US" sz="2300" dirty="0" smtClean="0">
                <a:solidFill>
                  <a:schemeClr val="bg1"/>
                </a:solidFill>
              </a:rPr>
              <a:t>	</a:t>
            </a:r>
            <a:r>
              <a:rPr lang="en-US" sz="2100" dirty="0" smtClean="0">
                <a:solidFill>
                  <a:schemeClr val="bg1"/>
                </a:solidFill>
              </a:rPr>
              <a:t>Court proceedings are not handled quickly enough to restore 	confidence in the banking sector and maximize/preserve the value of  	bank assets </a:t>
            </a:r>
          </a:p>
          <a:p>
            <a:pPr marL="514350" indent="-119063" algn="just"/>
            <a:r>
              <a:rPr lang="en-US" sz="2300" dirty="0" smtClean="0">
                <a:solidFill>
                  <a:schemeClr val="bg1"/>
                </a:solidFill>
              </a:rPr>
              <a:t>	Insolvency laws and laws governing the winding up of banks  	not harmonized through out the region</a:t>
            </a:r>
          </a:p>
          <a:p>
            <a:pPr marL="514350" indent="-119063" algn="just"/>
            <a:r>
              <a:rPr lang="en-029" sz="2300" dirty="0" smtClean="0">
                <a:solidFill>
                  <a:schemeClr val="bg1"/>
                </a:solidFill>
              </a:rPr>
              <a:t>	The current insolvency frameworks in the region are not well 	suited to deal with serious cross-border problems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romanUcPeriod" startAt="3"/>
            </a:pPr>
            <a:endParaRPr lang="en-US" sz="2300" dirty="0" smtClean="0">
              <a:solidFill>
                <a:schemeClr val="bg1"/>
              </a:solidFill>
            </a:endParaRPr>
          </a:p>
          <a:p>
            <a:pPr marL="514350" indent="-514350" algn="just">
              <a:buNone/>
            </a:pPr>
            <a:endParaRPr lang="en-US" sz="23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029" dirty="0"/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029" dirty="0" smtClean="0">
                <a:solidFill>
                  <a:schemeClr val="bg1"/>
                </a:solidFill>
              </a:rPr>
              <a:t>Key elements for an effective resolution regime for Banks</a:t>
            </a:r>
          </a:p>
          <a:p>
            <a:pPr lvl="0" algn="just"/>
            <a:r>
              <a:rPr lang="en-029" dirty="0" smtClean="0">
                <a:solidFill>
                  <a:schemeClr val="bg1"/>
                </a:solidFill>
              </a:rPr>
              <a:t>Overview of the banking system in the Caribbean</a:t>
            </a:r>
          </a:p>
          <a:p>
            <a:pPr algn="just"/>
            <a:r>
              <a:rPr lang="en-029" dirty="0" smtClean="0">
                <a:solidFill>
                  <a:schemeClr val="bg1"/>
                </a:solidFill>
              </a:rPr>
              <a:t>Bank resolution/failures - last 3 decades in selected Caribbean countries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029" dirty="0" smtClean="0">
                <a:solidFill>
                  <a:schemeClr val="bg1"/>
                </a:solidFill>
              </a:rPr>
              <a:t>Resolution and insolvency frameworks in the Caribbean:</a:t>
            </a:r>
          </a:p>
          <a:p>
            <a:pPr lvl="1" algn="just"/>
            <a:r>
              <a:rPr lang="en-029" dirty="0" smtClean="0">
                <a:solidFill>
                  <a:schemeClr val="bg1"/>
                </a:solidFill>
              </a:rPr>
              <a:t>Overview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029" dirty="0" smtClean="0">
                <a:solidFill>
                  <a:schemeClr val="bg1"/>
                </a:solidFill>
              </a:rPr>
              <a:t>Challenges/ Gaps</a:t>
            </a:r>
          </a:p>
          <a:p>
            <a:pPr lvl="1" algn="just"/>
            <a:r>
              <a:rPr lang="en-029" dirty="0" smtClean="0">
                <a:solidFill>
                  <a:schemeClr val="bg1"/>
                </a:solidFill>
              </a:rPr>
              <a:t>Recommendations to enhance the frameworks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Challenges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9530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romanUcPeriod" startAt="5"/>
            </a:pPr>
            <a:r>
              <a:rPr lang="en-US" sz="2000" dirty="0" smtClean="0">
                <a:solidFill>
                  <a:schemeClr val="bg1"/>
                </a:solidFill>
              </a:rPr>
              <a:t>Only 4 countries in the Region have a Deposit  Insurance Scheme (Bahamas, Barbados, Jamaica and Trinidad and Tobago.  BVI is in the process of establishing a DIS.)</a:t>
            </a:r>
          </a:p>
          <a:p>
            <a:pPr marL="514350" indent="-514350" algn="just">
              <a:buFont typeface="+mj-lt"/>
              <a:buAutoNum type="romanUcPeriod" startAt="5"/>
            </a:pPr>
            <a:r>
              <a:rPr lang="en-US" sz="2000" dirty="0" smtClean="0">
                <a:solidFill>
                  <a:schemeClr val="bg1"/>
                </a:solidFill>
              </a:rPr>
              <a:t>Inadequate regional collaboration  among authorities</a:t>
            </a:r>
          </a:p>
          <a:p>
            <a:pPr marL="514350" indent="-514350" algn="just">
              <a:buFont typeface="+mj-lt"/>
              <a:buAutoNum type="romanUcPeriod" startAt="5"/>
            </a:pPr>
            <a:r>
              <a:rPr lang="en-US" sz="2000" dirty="0" smtClean="0">
                <a:solidFill>
                  <a:schemeClr val="bg1"/>
                </a:solidFill>
              </a:rPr>
              <a:t>Financial  literacy  - low levels may impact financial system confidence in a crisis</a:t>
            </a:r>
          </a:p>
          <a:p>
            <a:pPr marL="514350" indent="-514350" algn="just">
              <a:buFont typeface="+mj-lt"/>
              <a:buAutoNum type="romanUcPeriod" startAt="8"/>
            </a:pPr>
            <a:r>
              <a:rPr lang="en-US" sz="2000" dirty="0" smtClean="0">
                <a:solidFill>
                  <a:schemeClr val="bg1"/>
                </a:solidFill>
              </a:rPr>
              <a:t>Political implications of a bank resolution may delay timely decision making</a:t>
            </a:r>
          </a:p>
          <a:p>
            <a:pPr marL="514350" indent="-514350" algn="just">
              <a:buFont typeface="+mj-lt"/>
              <a:buAutoNum type="romanUcPeriod" startAt="8"/>
            </a:pPr>
            <a:r>
              <a:rPr lang="en-US" sz="2000" dirty="0" smtClean="0">
                <a:solidFill>
                  <a:schemeClr val="bg1"/>
                </a:solidFill>
              </a:rPr>
              <a:t>Available resources for bank supervision/ resolution: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</a:rPr>
              <a:t>Retention of  key technical expertise/human resources by authorities;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</a:rPr>
              <a:t>Small pool of skilled professionals in the region may give rise to conflict of  interest in the resolution of a bank e.g.  auditors; liquidator.   </a:t>
            </a: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 Recommendations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500" b="1" dirty="0" smtClean="0">
                <a:solidFill>
                  <a:schemeClr val="bg1"/>
                </a:solidFill>
              </a:rPr>
              <a:t>1. </a:t>
            </a:r>
            <a:r>
              <a:rPr lang="en-US" sz="2900" b="1" dirty="0" smtClean="0">
                <a:solidFill>
                  <a:schemeClr val="bg1"/>
                </a:solidFill>
              </a:rPr>
              <a:t>Establishment of deposit insurance schemes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DIS within all the territories will strengthen the regional financial sector; better harmonize the protection of depositors and lessen the propensity for runs on banks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029" sz="2400" dirty="0" smtClean="0">
                <a:solidFill>
                  <a:schemeClr val="bg1"/>
                </a:solidFill>
              </a:rPr>
              <a:t>The deposit insurer should be operationally independent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Establish regional DIS resource pool (funding &amp; technical expertise to enhance prompt  bank resolution)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Deposit insurance agencies should have statutory powers to act as liquidator  or  receiver  and should be expressly designated the resolution agent</a:t>
            </a: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Recommendations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2. Enhance collaboration among financial system safety net  partners (FSSN) – domestic and regional  </a:t>
            </a:r>
          </a:p>
          <a:p>
            <a:pPr algn="just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 The roles and responsibilities of the FSSN within each country should be clearly defined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Collaboration should be enhanced among the FSSN specifically for cross border banking groups/regional financial conglomerates</a:t>
            </a: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Where a deposit-taking institution has branches in other Caribbean regions, the relevant authorities should clearly and in advance establish (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) which jurisdiction is responsible for providing deposit insurance coverage to the depositors of each branch, and (ii) the rules governing insolvency</a:t>
            </a:r>
            <a:r>
              <a:rPr lang="en-US" sz="1800" dirty="0" smtClean="0"/>
              <a:t>. 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Recommendations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3. Establish Legal powers for effective resolutions</a:t>
            </a: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029" sz="2400" dirty="0" smtClean="0">
                <a:solidFill>
                  <a:schemeClr val="bg1"/>
                </a:solidFill>
              </a:rPr>
              <a:t>There should be a set of clearly defined rules based or statutory trigger mechanisms for intervention and resolution of banks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Resolution powers and options for banks should be  clearly outlined in legislation</a:t>
            </a:r>
          </a:p>
          <a:p>
            <a:pPr lvl="0" algn="just">
              <a:buNone/>
            </a:pPr>
            <a:endParaRPr lang="en-029" sz="2400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There should be a designated/lead resolution authority  and/ or agent</a:t>
            </a: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 Recommendations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5626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lvl="1" algn="just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4. </a:t>
            </a:r>
            <a:r>
              <a:rPr lang="en-US" sz="2800" b="1" dirty="0" smtClean="0">
                <a:solidFill>
                  <a:schemeClr val="bg1"/>
                </a:solidFill>
              </a:rPr>
              <a:t>Create special resolution regime for insolvent banks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 algn="just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</a:rPr>
              <a:t>Assess adequacy  of  general insolvency laws/ framework for the timely resolution of banks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bg1"/>
                </a:solidFill>
              </a:rPr>
              <a:t>Law should allow for designated resolution authority/agent which should have power  to enter into cross-jurisdictional arrangements.</a:t>
            </a:r>
          </a:p>
          <a:p>
            <a:pPr algn="just">
              <a:buFont typeface="Wingdings" pitchFamily="2" charset="2"/>
              <a:buChar char="ü"/>
            </a:pPr>
            <a:endParaRPr lang="en-029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029" sz="2000" dirty="0" smtClean="0">
                <a:solidFill>
                  <a:schemeClr val="bg1"/>
                </a:solidFill>
              </a:rPr>
              <a:t> Regulatory intervention and resolution actions should be largely administrative and expressly have primacy over court  process.  Laws should clearly allow for Set-off,  netting, the finality of payment and settlement  and the prohibition on acceleration  of termination rights . </a:t>
            </a:r>
          </a:p>
          <a:p>
            <a:pPr algn="just">
              <a:buFont typeface="Wingdings" pitchFamily="2" charset="2"/>
              <a:buChar char="ü"/>
            </a:pPr>
            <a:endParaRPr lang="en-029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 Recommendations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lvl="1" indent="-274320" algn="just">
              <a:buClr>
                <a:schemeClr val="accent3"/>
              </a:buClr>
              <a:buSzPct val="95000"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4. </a:t>
            </a:r>
            <a:r>
              <a:rPr lang="en-US" sz="3800" b="1" dirty="0" smtClean="0">
                <a:solidFill>
                  <a:schemeClr val="bg1"/>
                </a:solidFill>
              </a:rPr>
              <a:t>Create special resolution regime for insolvent banks cont’d</a:t>
            </a:r>
          </a:p>
          <a:p>
            <a:pPr algn="just">
              <a:buFont typeface="Wingdings" pitchFamily="2" charset="2"/>
              <a:buChar char="ü"/>
            </a:pPr>
            <a:endParaRPr lang="en-029" sz="31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029" sz="3100" dirty="0" smtClean="0">
                <a:solidFill>
                  <a:schemeClr val="bg1"/>
                </a:solidFill>
              </a:rPr>
              <a:t>National laws and regulations should not discriminate against creditors on the basis of their nationality, the location of their claim or the jurisdiction where it is payable </a:t>
            </a:r>
          </a:p>
          <a:p>
            <a:pPr algn="just">
              <a:buFont typeface="Wingdings" pitchFamily="2" charset="2"/>
              <a:buChar char="ü"/>
            </a:pPr>
            <a:endParaRPr lang="en-029" sz="31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029" sz="3100" dirty="0" smtClean="0">
                <a:solidFill>
                  <a:schemeClr val="bg1"/>
                </a:solidFill>
              </a:rPr>
              <a:t>The statutory mandate of a resolution authority/agent should allow for cooperation with foreign resolution authorities/agents and the treatment of assets in cross border insolvency should be understood in advance </a:t>
            </a:r>
          </a:p>
          <a:p>
            <a:pPr algn="just">
              <a:buFont typeface="Wingdings" pitchFamily="2" charset="2"/>
              <a:buChar char="ü"/>
            </a:pPr>
            <a:endParaRPr lang="en-029" sz="31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029" sz="3100" dirty="0" smtClean="0">
                <a:solidFill>
                  <a:schemeClr val="bg1"/>
                </a:solidFill>
              </a:rPr>
              <a:t>The treatment of creditors and ranking in insolvency should be harmonized across borders and adequately disclosed to depositors, insurance policy holders and other creditors.   Equity holders should bear first losses</a:t>
            </a:r>
            <a:endParaRPr lang="en-US" sz="3100" dirty="0" smtClean="0">
              <a:solidFill>
                <a:schemeClr val="bg1"/>
              </a:solidFill>
            </a:endParaRPr>
          </a:p>
          <a:p>
            <a:endParaRPr lang="en-029" dirty="0"/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Recommendations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029" sz="3200" b="1" dirty="0" smtClean="0">
                <a:solidFill>
                  <a:schemeClr val="bg1"/>
                </a:solidFill>
              </a:rPr>
              <a:t>5. </a:t>
            </a:r>
            <a:r>
              <a:rPr lang="en-029" sz="2800" b="1" dirty="0" smtClean="0">
                <a:solidFill>
                  <a:schemeClr val="bg1"/>
                </a:solidFill>
              </a:rPr>
              <a:t>Establishment of crisis management plans at    various levels:</a:t>
            </a:r>
            <a:endParaRPr lang="en-029" sz="2000" b="1" dirty="0" smtClean="0">
              <a:solidFill>
                <a:schemeClr val="bg1"/>
              </a:solidFill>
            </a:endParaRPr>
          </a:p>
          <a:p>
            <a:pPr algn="just"/>
            <a:endParaRPr lang="en-029" sz="2000" b="1" dirty="0" smtClean="0">
              <a:solidFill>
                <a:schemeClr val="bg1"/>
              </a:solidFill>
            </a:endParaRPr>
          </a:p>
          <a:p>
            <a:pPr lvl="1" algn="just"/>
            <a:r>
              <a:rPr lang="en-029" sz="2000" dirty="0" smtClean="0">
                <a:solidFill>
                  <a:schemeClr val="bg1"/>
                </a:solidFill>
              </a:rPr>
              <a:t>Institutional level – Individual Banks should develop internal recovery strategies for crisis times</a:t>
            </a:r>
          </a:p>
          <a:p>
            <a:pPr lvl="1" algn="just">
              <a:buNone/>
            </a:pPr>
            <a:endParaRPr lang="en-029" sz="2000" dirty="0" smtClean="0">
              <a:solidFill>
                <a:schemeClr val="bg1"/>
              </a:solidFill>
            </a:endParaRPr>
          </a:p>
          <a:p>
            <a:pPr lvl="1" algn="just"/>
            <a:r>
              <a:rPr lang="en-029" sz="2000" dirty="0" smtClean="0">
                <a:solidFill>
                  <a:schemeClr val="bg1"/>
                </a:solidFill>
              </a:rPr>
              <a:t>Relevant authorities (supervisor, ministry  of finance, deposit insurer  etc)  - Crisis Management Plan </a:t>
            </a:r>
          </a:p>
          <a:p>
            <a:pPr lvl="1" algn="just"/>
            <a:endParaRPr lang="en-029" sz="2000" dirty="0" smtClean="0">
              <a:solidFill>
                <a:schemeClr val="bg1"/>
              </a:solidFill>
            </a:endParaRPr>
          </a:p>
          <a:p>
            <a:pPr lvl="1" algn="just"/>
            <a:r>
              <a:rPr lang="en-029" sz="2000" dirty="0" smtClean="0">
                <a:solidFill>
                  <a:schemeClr val="bg1"/>
                </a:solidFill>
              </a:rPr>
              <a:t>National level – FSSN Partners </a:t>
            </a:r>
          </a:p>
          <a:p>
            <a:pPr lvl="1" algn="just"/>
            <a:endParaRPr lang="en-029" sz="2000" dirty="0" smtClean="0">
              <a:solidFill>
                <a:schemeClr val="bg1"/>
              </a:solidFill>
            </a:endParaRPr>
          </a:p>
          <a:p>
            <a:pPr lvl="1" algn="just"/>
            <a:r>
              <a:rPr lang="en-029" sz="2000" dirty="0" smtClean="0">
                <a:solidFill>
                  <a:schemeClr val="bg1"/>
                </a:solidFill>
              </a:rPr>
              <a:t>Regional level – authorities should have the power in governing legislation to share information. Establish MOU with regional authorities.</a:t>
            </a:r>
          </a:p>
          <a:p>
            <a:pPr algn="just"/>
            <a:endParaRPr lang="en-029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1066800"/>
          <a:ext cx="8077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1524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029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 Standards: Key Elements for an Effective Resolution Regime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712" name="AutoShape 16" descr="data:image/jpeg;base64,/9j/4AAQSkZJRgABAQAAAQABAAD/2wCEAAkGBxQQEBIUEBQQDxUWEBAVERYSEBcQFREWFREWGBYSFhYZHiohGB0lHxUVITEkJikrLi4vFx8zODMsNygtLisBCgoKDg0OGxAQGzckHyUvNywsLCwrLCwsLCwsLCwsLCwsLCwtLCwsLCwsLCwsLCwsLCwsLCwsLCwsLCwsNywsLP/AABEIAMIBAwMBIgACEQEDEQH/xAAcAAEAAgMBAQEAAAAAAAAAAAAABgcEBQgBAwL/xABEEAABAwICBAgMBAQGAwAAAAABAAIDBBEFEgYTITEHQVFUYXST0RQWFyIyNVNxgZGhsVJysrMjNILiFSRCZJTBQ2J1/8QAGAEBAAMBAAAAAAAAAAAAAAAAAAECAwT/xAAnEQEAAgEDBAEEAwEAAAAAAAAAAQIDBBESFCExUTITM0FhUvDx4f/aAAwDAQACEQMRAD8AvFERAREQEREBERAREQEREBERAREQEREBERAREQEREBERAREQEREBERAREQEREBERAREQEREBERAREQEREBERAREQEREBERAREQEREBERAREQEREBERAREQEREBERAREQEREBERAREQEREBERAREQEREBERAREQEREBERAREQEREBEVVcKGm9XQVzIaZ0bWGmjkIdEHnM6SVp2noYFelJvO0K3vFY3laiXXPnlWxL2kPYNTyrYl7SHsGrXpbseoo6Dul1z55VsS9pD2DU8q2Je0h7BqdLc6ijoO6XXPnlWxL2kPYNTyrYl7SHsGp0tzqKOg7pdc+eVXEvaQ9g1PKriXtIewanS3Ooo6Dul1z55VcS9pD2DU8q2Je0h7BqdLc6ijoO6XXPnlWxL2kPYNTyrYl7SHsGp0t09RR0HdLrnzyrYl7SHsGp5VsS9pD2DU6W6Ooo6Dul1z55VsS9pD2DU8q2Je0h7BqdLc6ijoRFR2jPCTXz1tPFI+IskmY14ELQbE8R4leAWWTHNJ2lrTJF43h6iIqLiIiAiIgIiICIiAiIgIiICobhy9aR9Rh/enV8qhuHL1ozqMP7066NN9xhqPggVJTOle2OMF73uDWNG9xO4KQeIWI81l+be9YuhPrKj6xF91fGnulBwynbKIxNmlDLF2W1wTf6Lpy5bVtFa/lz48dbRMypHxCxHmkvzb3p4hYjzSX5t71M/LQ/mre1PcnlofzVvanuUcs38U8cXtAsR0RraaN0s9PJGxtsziW2FzbiK0isLSnhOdX0slOadsefL5wkJtZwO63QtNwd6NDEawMkvqo26yW3GLgBnxP0urxe0VmbqTWs2iKtThGj9TVn/LQyy7dpDbNH9R2fVSFvBbiJF9VGOgzNurN0v0zgwdrIIYg+TLdsbLMZG3iLrcvIoM7hirCdkNMByWefrmWcZMt+9Y7NJpjr2tPdE8X0RrKQXnp5Gt/E0axo95be3xWjCvTQ3hMjrpBBUxtgkfsYQc0bz+HbtBUV4XdD2Urm1VO3JHI7LKwCzWP4nNHEDY7OX3q1M08uN47q3xRx5VlWwCkTNBMQIBFLKQQCNrdx+Kj8fpN/M37rprHMX8Cw91QG6wxwxuy3tm9Eb/ipzZZpMRH5RixxbeZUP4hYjzWX5t718ptCa9gu6kn+Dc32KnA4aX81b2p7lkUvDQ3MNbSuAvtLJQ4j4EC/zVOeb+K3HF7VHNC5ji17XMcN4c0tI+BX4XQ2PYJTY3RCWLLmczNBKAA5rh/oceS4sQue5GFpLXCzgSHDkINiFpiy84/amTHwbjQn1lR9Zj+66gXL+hPrKj6zH911AubV/KG+l+MsTFMSjpozJO7VsDmtvYna5wa0WG3aSAsbDsegqHFsTnOIbmN4ns2e9wA41quEUHwNmUhrjW0AaSLgE1cdiRx7bLa4fBUMz+ESxTXHm6uExW33vdxuufaOO7o3nfZ6/H6dsUcplaI5XtZG43Ac4kgDds3FZctaxr2Mc4B0mbVjb52UXKr+KlZNhuFxyAPY+ra1w5QRMsmjqXsxCjpZy50kIqSyQ/8AnhMYDJCfxDcekdKnhCvJMp8Vijmjhe9rZJA4xtO91htsvarFIopIo5HtY+UuETTszlouQFAcQ19S6qqYITJklYKSTWtbYUrzezTtOZ2sGzeCFn41FHiM9AWmwkpaqSJ7fSjeNUWvb0tI+6cIOaZCtZrTFmGsDBIW7fRLi0O+YWtn0qpWPLHSjY7K5wa5zGHkc8DKD7yo7gVdJNXTskGSoiw4RS7LAv1rssjf/V1wR71lYBiFLHhYE5jDWROZUxuIzawXEjHNO0uJ+d0muyYtulT65jZI4y4Z5A4xjacwaBmIPRcL51GKRRyxwve1skgJjad7rb7LQTuaa7DCxpjb4PVZWkZS0ZI7AjistDiWvqnVVTBDrMkrBSSCVrcopXEmzTtIc4yDZvFkipNlgzVzGSRxucA+TNqxt87KLut7gslQ2rxNktThU2ZrWPZUuBcQALwDZfl4lLYKhrxdjmvG4lrg4X5NirMbJid31REULCobhy9aM6jD+9Or5VDcOXrRnUYf3p10ab7jDUfBGNCfWVH1mL7q1+HP+Qi6y39LlVGhPrKj6xF910PpNh9LURBtdq9WH3brJNWM1uW46VrnnjkrLPDG9Jhy8ivzxUwT/af8v+9PFTBP9p/y/wC9W6mPSnTz7UGrM4C6xraqojJAdJE0s6cjjcfX6KNcI1FTQVuSiyarUxn+G/WNzG99tz0KP0NY+CRksTjG9jszHDiPctbR9Snb8qVnhdY/C7orUOqnVUTHzRvYwPyDMYywW2jfYqsTvsdh5N30VzaOcL0Tmhtcx0T9xfGM7HdJG9qlHhGFYkLE0dQTxOyh/wBbFYVy3xxtaGs463nesudaeYxva9psWua5p3WINwpppXwkS4hTOp3wRRtc5hzB7nOBa64NiOhT3F+CWjmBMDpKZ3FldrGfJ3eqo0s0SqMNkDZgHMcTq5GXLH9HQegrSt8eSf2pNL0j9NHF6TfzN+66H4QvUlR1eP8AUxc8R+k38zfuuo62OF1HaqyakxM1msNmWsN599lnqZ2msr6eN4ly0Eur8/w7AeTD+0b3rLwyhwZrwYBh2e/m2ewuv0XKvOpj1Ksaf9vhwT0z6bCmunvGC+WUB2zLGdxPJuJ+KonFqkS1E0jdz5pHN9znkhXxwlYVW1dMWUT49Xb+JGBZ8o5Gv3W6OO29c/SMLSQ4FpBsQRYg8hHEq6fvM29pz9oirc6E+sqPrMf3XUC5f0J9ZUfWY/uuoFnq/lC+l+MvlUQNeLPAcAQ6zhcAtNwfgdq9Y8O3EH3G602mNIZ6YxMeyNzpIsoe4sbNZ4cYCRts8At2cq02BxRw1bWOpXUEj4pGhsbmvp6gNsTtb/qA27QNhXNt2dEztKVNhhAaAIwGm7B5tmnlHIdp+a+kkDC4Pc1pcAQ1xAuA7eAelQ2TRmk/xNkfg8GTwORxbqxYu1rRmtyr3TiWOSSGjcXsYGPmfq2OflyjLA05Rs87zv6FPHujltCZxwsjaA0NY0bgLNAXzp6WIZcjYxlDg3KB5gdvAtuuoTi2J+F4JmcMz80EcrD5pL2TMa5pB3X6eVfrDaYU+I0/+WGHteyZgEbw9tQ/KHBrg3YMoa4gkJxOXdNdSwPL7NDrBrnWF7A3DSfeV8JMIgdJrHQwuf8AjMbS752UMrHf5HFP/ov+8KnZ9D+j/pJjYidyRjCWudkuL5XG1xffYrynbGxoazI1o4m2AHwURwDC4ajB6YzxMlLKV5Znbmymzto+S++iGj9M7Dov4MYM1K1szg2znhzdtz9U27G/dIZ8KgexrXxQua2+UOY0tbffYcS+9HRRwi0LGRAm5DGhoJ5bBQ3DaWaomNHUHNFRuY57r7aoG5p2u5MoF3cpA6VOQFExsmO71ERQsKhuHL1ozqMP706vlUNw5etGdRh/enXRpvuMNR8EY0J9ZUfWIvurX4c/5CLrLf0uVUaE+sqPrMX3VscOf8hF1lv6HLfL92rHH9uyjcvuXmX3L0oupzilui/B/UYjDroXwMZnczz3OzAttfYB0qIq0eBXSRsT30kpDRI7PCSbDPazmfEAH5rLNNorvVfHFZttZWlXAYpHxv2OY9zHe9psfsvl9FcPCNwbyTzOqaKznP2yxE5busPOYSbbbblWc+jVZGcr6WpB6IXO+rQQlMtbx5L47VllYBplV0TgYpXvaDtjkcXscOSxOz4K7dIY48Twd78ux9Nro772Oa3MLfEWVQYBwd1tW8B0TqaM+lJL5th0N3kq0tPMTjwzCtQwjM6HUQN4yMuVz/gLrnzcZtHHy3xcorPLwoKLe38zfuuh+EP1JUdXj/Uxc8Rek38zfuujtM6KSfCJo4WGR7oIw1rd7jdu5W1Ha1VcHxs5usvbe5SHxHxHmc/yb3r9w6A4i42FJKL8bixoHxJXR9Snthwt6TvgRx2WQzU0jnPaxjXxFxJLQXEObc8W4qNcMmHNhxLMwButia9wGzzrlpPxsFYvBroYcMjkknLTNIBmsfNja29m34+UlVRwk462txCR8ZvGwCOM/iDd7h7ySubHMTlma+HRftiiJ8sHQn1lR9Zj+66fXMGhPrKj6zH911Aqav5QtpfjLCxXDI6mMxygltwQQS1zXNN2ua4bQQeNYeH6PRxSiV0lRUPDS1jp5dYWA7w3cBfl3rE07rnwUrXMe+G9TTMc5gzODHygOyix22vxLX6PYoXVpiZPPUReDue/wmPVva8PAGS7Wlwte+w22LCKzx3bzaN9knOHsM4n25xEYxt2ZS4OOz3gLyDDmMlllFy+XJnJN7Bgs1o5BtPzUewqKeujNQamaAPfJqGRBmWNrXlrS+4Ocm1zflsvvR6QuGHyzTZTLCZo35dgkkjcWtLRxZjl2dKjaTeGbU6NwyMqGHWNE8jZJMr8tnttZzfwnzR8ko9HI45WyufUTvZm1ZnmMoZmFiWjcDbZdYWiNbLeWnqpNbNHq5M2zzmStvxfhcHt+AUZpsevA90lbVsqNbUNjjZHnaXNkeI2Nbq7O2AcanjbwjlCaz6PQviniOcNnkdJJZ1jmOXa022eiF+8OwYQuJ11VLdpbllmMjR0gW3rTYjNUP8A8NjfJJSvmzeEarLfM2DMW3II9JZWHyy09a2nklfUskgfJG6QND43Rva1zSWgZgczTu5VG0+07xu22H4XHBTtgjuI2xlgBNzlN+P4r64dRNgijijvlYwNbc3NgLDaskL1VX2YdNhzI5pZW3zyiMP23H8MENsOLYSsxEQEREBUNw5etI+ow/vTq+VSnDLg1RPiLHQwTTN8DhaXRxueARNMSLjj2j5rfTzEX7sc8b0V7gtf4NUQzZc+rka/Le2a3FdSrTfhBOJwNiMAhyyB9xJnvYEWtYcqjvixWc0quwf3J4sVvNKrsH9y7ZikzEy44m8RMQ1KLbeLFbzSq7B/cnixW80quwf3K/OvtXjb01K9abEEEgjcRsIPKtr4sVvNKrsH9yeLFbzSq7B/cnKvs429JVo9wr1VO0Mna2raNgLiWSAfmGx3xClEfDRBbzqacHoewhVb4sVvNKrsH9yeLFbzSq7B/csbYsU/61jJkiP+LCxXhmcQRTU4YfxTOzW/pbv+arXF8Wmq5TLUPMrzxncByNG4BZHixW80quwf3J4sVvNKrsH9ytSuOnhW1slvLVtdYg8hB+qtSHhlc1rR4IDZoF9dyC3Iq/8AFit5pVdg/uTxYreaVXYP7lN647+ZKTevhYflpdzQdt/avzJw0vt5tIy/TMbfpVfeLFbzSq7B/cnixW80quwf3Kn0sP8AZW+pl/sNxpHwh1la0xuc2CM+kyEFuYcjnHafooiFtvFit5pVdg/uTxYrOaVXYP7lpXhWNoZ2528vroT6yo+sx/ddQLnHQ/R6rZiFK59NUsa2dhc50LgGi+8m2xdGhceqmJtGzq00TETu1Gk2FPqoWsje2NzZoZWl7S9t43h1iARe9ljUuDTuqY56qWJ5ibIImwxGMeeLOc4ucSdg3blIUXPu6NvyjMWCVNPnZSTwsic97mtmidI6EvcXOEZDhcXJIB3JJooDDTwF2eJk+tqA8XNS67nedbZte7MR0BSZE5SjjCPx6NRw1MU1K2OnytkZM1rLCVjhs3cYIBv71+KfRdvgTqaV2a75nh7RlLHPlc9rm8haSPkpGicpOMI3W4LUvbRuE0Oupy4ue+NzmSl0ZYTlDgQePesnC8HkbOaipkbLLq9WwRs1ccbc1zlBJNyQLkniC3aJylPEREUJEREBERAREQEREBERAREQEREBERAREQEREBERB4vURAREQEREBERAREQEREBERAREQEREBERAREQEREBERAREQEREBERAREQEREBERAREQEREBERAREQEREBERAREQEREBERAREQEREBERAREQEREBERAREQEREBERAREQEREBERAREQEREBERAREQEREBERAREQEREBERAREQER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029"/>
          </a:p>
        </p:txBody>
      </p:sp>
      <p:pic>
        <p:nvPicPr>
          <p:cNvPr id="29714" name="Picture 18" descr="http://www.voltairenet.org/local/cache-vignettes/L400xH300/1-3972-5cb9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6400800"/>
            <a:ext cx="1981200" cy="457200"/>
          </a:xfrm>
          <a:prstGeom prst="rect">
            <a:avLst/>
          </a:prstGeom>
          <a:noFill/>
        </p:spPr>
      </p:pic>
      <p:pic>
        <p:nvPicPr>
          <p:cNvPr id="29716" name="Picture 20" descr="http://www.northbaybusinessjournal.com/wp-content/uploads/Bank-for-International-Settlements-Basel-Committee-on-Banking-Supervision-300x7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6324600"/>
            <a:ext cx="2362200" cy="533400"/>
          </a:xfrm>
          <a:prstGeom prst="rect">
            <a:avLst/>
          </a:prstGeom>
          <a:noFill/>
        </p:spPr>
      </p:pic>
      <p:pic>
        <p:nvPicPr>
          <p:cNvPr id="29718" name="Picture 22" descr="http://www.iadi.org/images/logo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6324600"/>
            <a:ext cx="2209800" cy="533400"/>
          </a:xfrm>
          <a:prstGeom prst="rect">
            <a:avLst/>
          </a:prstGeom>
          <a:noFill/>
        </p:spPr>
      </p:pic>
      <p:pic>
        <p:nvPicPr>
          <p:cNvPr id="16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Overview of 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schemeClr val="bg1"/>
                </a:solidFill>
              </a:rPr>
              <a:t>The financial system in the Caribbean is largely bank-based  (onshore and offshore banking)</a:t>
            </a:r>
          </a:p>
          <a:p>
            <a:pPr lvl="0" algn="just"/>
            <a:endParaRPr lang="en-029" dirty="0" smtClean="0">
              <a:solidFill>
                <a:schemeClr val="bg1"/>
              </a:solidFill>
            </a:endParaRPr>
          </a:p>
          <a:p>
            <a:pPr lvl="0" algn="just"/>
            <a:r>
              <a:rPr lang="en-US" dirty="0" smtClean="0">
                <a:solidFill>
                  <a:schemeClr val="bg1"/>
                </a:solidFill>
              </a:rPr>
              <a:t>Offshore banking is the largest subsector in the financial system (Barbados , Bahamas, BVI, ECCU &amp; Belize)</a:t>
            </a:r>
          </a:p>
          <a:p>
            <a:pPr lvl="0"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Non-bank financial institutions consist of credit unions; insurance companies ; and securities firms</a:t>
            </a:r>
          </a:p>
          <a:p>
            <a:pPr lvl="0" algn="just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3"/>
          <a:ext cx="9067799" cy="686226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28899"/>
                <a:gridCol w="829843"/>
                <a:gridCol w="1208896"/>
                <a:gridCol w="1208896"/>
                <a:gridCol w="777147"/>
                <a:gridCol w="1036196"/>
                <a:gridCol w="863497"/>
                <a:gridCol w="832949"/>
                <a:gridCol w="981476"/>
              </a:tblGrid>
              <a:tr h="409353">
                <a:tc gridSpan="9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Table 1: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Structure of Financial</a:t>
                      </a:r>
                      <a:r>
                        <a:rPr lang="en-US" sz="2000" baseline="0" dirty="0" smtClean="0"/>
                        <a:t> System: Total Assets (US$ millions)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7965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ECCU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Barbados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Bahamas 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BVI*</a:t>
                      </a:r>
                      <a:endParaRPr lang="en-US" sz="15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Jamaica**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T&amp;T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Belize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Guyana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3527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Banks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9,509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6,240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12,100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2,500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8,724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17,891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1,319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solidFill>
                            <a:srgbClr val="002060"/>
                          </a:solidFill>
                        </a:rPr>
                        <a:t>1,590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Local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4,232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5,670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2,800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D.N.A.</a:t>
                      </a:r>
                      <a:endParaRPr lang="en-US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5,226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D.N.A.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449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Foreign 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5,277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570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9,300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D.N.A.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3,498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D.N.A.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870</a:t>
                      </a:r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Offshore banks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2,402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42,638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582,900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n/a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301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Credit Unions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682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842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300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D.N.A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 526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1,524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306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Insurance Companies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637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1,521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2,500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2511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4,768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97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157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Securities firm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D.N.A.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</a:rPr>
                        <a:t>4,674</a:t>
                      </a:r>
                      <a:endParaRPr lang="en-US" sz="15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01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13,230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57,480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597,800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2,500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16,435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24,183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2,023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1,768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92574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D.N.A. – Data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not available, </a:t>
                      </a:r>
                      <a:r>
                        <a:rPr lang="en-US" sz="12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– Not applicable </a:t>
                      </a:r>
                      <a:endParaRPr kumimoji="0" lang="en-US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Source: IMF WP/13/175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and country authorities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Overview of 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029" dirty="0" smtClean="0">
                <a:solidFill>
                  <a:schemeClr val="bg1"/>
                </a:solidFill>
              </a:rPr>
              <a:t>Total assets in the banking system as a percentage of gross domestic product is a measure of financial depth of an economy</a:t>
            </a:r>
          </a:p>
          <a:p>
            <a:pPr lvl="0" algn="just">
              <a:buNone/>
            </a:pPr>
            <a:endParaRPr lang="en-029" dirty="0" smtClean="0">
              <a:solidFill>
                <a:schemeClr val="bg1"/>
              </a:solidFill>
            </a:endParaRPr>
          </a:p>
          <a:p>
            <a:pPr lvl="0" algn="just"/>
            <a:r>
              <a:rPr lang="en-029" dirty="0" smtClean="0">
                <a:solidFill>
                  <a:schemeClr val="bg1"/>
                </a:solidFill>
              </a:rPr>
              <a:t>Total assets of the </a:t>
            </a:r>
            <a:r>
              <a:rPr lang="en-US" dirty="0" smtClean="0">
                <a:solidFill>
                  <a:schemeClr val="bg1"/>
                </a:solidFill>
              </a:rPr>
              <a:t>Banking system (excluding off-shore) represents  approximately 91 percent of </a:t>
            </a:r>
            <a:r>
              <a:rPr lang="en-029" dirty="0" smtClean="0">
                <a:solidFill>
                  <a:schemeClr val="bg1"/>
                </a:solidFill>
              </a:rPr>
              <a:t>regional</a:t>
            </a:r>
            <a:r>
              <a:rPr lang="en-US" dirty="0" smtClean="0">
                <a:solidFill>
                  <a:schemeClr val="bg1"/>
                </a:solidFill>
              </a:rPr>
              <a:t> GDP</a:t>
            </a:r>
          </a:p>
          <a:p>
            <a:pPr lvl="0"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029" dirty="0" smtClean="0">
                <a:solidFill>
                  <a:schemeClr val="bg1"/>
                </a:solidFill>
              </a:rPr>
              <a:t>Total assets of the financial sector (excluding offshore banks) amounts to 124 percent of the regional GDP  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(</a:t>
            </a:r>
            <a:r>
              <a:rPr lang="en-US" sz="1700" i="1" dirty="0" smtClean="0">
                <a:solidFill>
                  <a:schemeClr val="bg1"/>
                </a:solidFill>
              </a:rPr>
              <a:t>IMF Working paper  13/175  - Financial Interconnectedness and Financial Section reforms in the Caribbean)</a:t>
            </a:r>
          </a:p>
          <a:p>
            <a:pPr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0" y="-2"/>
          <a:ext cx="9144001" cy="685800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19055"/>
                <a:gridCol w="830464"/>
                <a:gridCol w="1156138"/>
                <a:gridCol w="989724"/>
                <a:gridCol w="854989"/>
                <a:gridCol w="1124459"/>
                <a:gridCol w="989724"/>
                <a:gridCol w="989724"/>
                <a:gridCol w="989724"/>
              </a:tblGrid>
              <a:tr h="625738">
                <a:tc gridSpan="9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Table 2: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Structure of Banking </a:t>
                      </a:r>
                      <a:r>
                        <a:rPr lang="en-US" sz="2000" baseline="0" dirty="0" smtClean="0"/>
                        <a:t>System: Total Assets to GDP (%)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07074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ECCU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Barbados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Bahamas 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BVI</a:t>
                      </a:r>
                      <a:endParaRPr lang="en-US" sz="15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Jamaica 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T&amp;T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Belize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Guyana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8673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Banks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</a:rPr>
                        <a:t>176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136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150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</a:rPr>
                        <a:t>89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</a:rPr>
                        <a:t>64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7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Local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79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123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D.N.A.</a:t>
                      </a:r>
                      <a:endParaRPr kumimoji="0" lang="en-U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738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Foreign 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kumimoji="0"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D.N.A.</a:t>
                      </a:r>
                      <a:endParaRPr kumimoji="0" lang="en-U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kumimoji="0"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D.N.A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73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Offshore banks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</a:rPr>
                        <a:t>45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928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7220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D.N.A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n/a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n/a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n/a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17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Total 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221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1064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7370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US" sz="15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91063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D.N.A. – Data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not available, </a:t>
                      </a:r>
                      <a:r>
                        <a:rPr lang="en-US" sz="1400" b="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– Not </a:t>
                      </a:r>
                      <a:r>
                        <a:rPr kumimoji="0" lang="en-US" sz="11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applicable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Source: IMF WP/13/175</a:t>
                      </a:r>
                      <a:r>
                        <a:rPr kumimoji="0" lang="en-US" sz="12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and calculations from country authorities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394990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00" dirty="0" smtClean="0">
                <a:solidFill>
                  <a:srgbClr val="F6C120"/>
                </a:solidFill>
                <a:latin typeface="Calibri"/>
                <a:ea typeface="+mj-ea"/>
                <a:cs typeface="+mj-cs"/>
              </a:rPr>
              <a:t>Overview of the Banking System</a:t>
            </a:r>
            <a:endParaRPr lang="en-029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1981200"/>
          <a:ext cx="5715000" cy="429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154"/>
                <a:gridCol w="3223846"/>
              </a:tblGrid>
              <a:tr h="607842">
                <a:tc gridSpan="2">
                  <a:txBody>
                    <a:bodyPr/>
                    <a:lstStyle/>
                    <a:p>
                      <a:pPr algn="ctr"/>
                      <a:r>
                        <a:rPr lang="en-029" sz="2000" dirty="0" smtClean="0"/>
                        <a:t>GDP to Bank Assets – Global Comparison  </a:t>
                      </a:r>
                    </a:p>
                    <a:p>
                      <a:pPr algn="ctr"/>
                      <a:endParaRPr lang="en-029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029" dirty="0"/>
                    </a:p>
                  </a:txBody>
                  <a:tcPr/>
                </a:tc>
              </a:tr>
              <a:tr h="607842"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Country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baseline="0" dirty="0" smtClean="0"/>
                        <a:t>Banking Assets </a:t>
                      </a:r>
                      <a:r>
                        <a:rPr lang="en-029" dirty="0" smtClean="0"/>
                        <a:t>as a Percentage</a:t>
                      </a:r>
                      <a:r>
                        <a:rPr lang="en-029" baseline="0" dirty="0" smtClean="0"/>
                        <a:t> of </a:t>
                      </a:r>
                      <a:r>
                        <a:rPr lang="en-029" dirty="0" smtClean="0"/>
                        <a:t>GDP</a:t>
                      </a:r>
                      <a:endParaRPr lang="en-029" dirty="0"/>
                    </a:p>
                  </a:txBody>
                  <a:tcPr/>
                </a:tc>
              </a:tr>
              <a:tr h="344753">
                <a:tc>
                  <a:txBody>
                    <a:bodyPr/>
                    <a:lstStyle/>
                    <a:p>
                      <a:r>
                        <a:rPr lang="en-029" dirty="0" smtClean="0"/>
                        <a:t>Barbados*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136%</a:t>
                      </a:r>
                      <a:endParaRPr lang="en-029" dirty="0"/>
                    </a:p>
                  </a:txBody>
                  <a:tcPr/>
                </a:tc>
              </a:tr>
              <a:tr h="344753">
                <a:tc>
                  <a:txBody>
                    <a:bodyPr/>
                    <a:lstStyle/>
                    <a:p>
                      <a:r>
                        <a:rPr lang="en-029" dirty="0" smtClean="0"/>
                        <a:t>Bahamas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150%</a:t>
                      </a:r>
                      <a:endParaRPr lang="en-029" dirty="0"/>
                    </a:p>
                  </a:txBody>
                  <a:tcPr/>
                </a:tc>
              </a:tr>
              <a:tr h="429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029" dirty="0" smtClean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214 %</a:t>
                      </a:r>
                      <a:endParaRPr lang="en-029" dirty="0"/>
                    </a:p>
                  </a:txBody>
                  <a:tcPr/>
                </a:tc>
              </a:tr>
              <a:tr h="372796">
                <a:tc>
                  <a:txBody>
                    <a:bodyPr/>
                    <a:lstStyle/>
                    <a:p>
                      <a:r>
                        <a:rPr lang="en-029" dirty="0" smtClean="0"/>
                        <a:t>Jamaica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68 %</a:t>
                      </a:r>
                      <a:endParaRPr lang="en-029" dirty="0"/>
                    </a:p>
                  </a:txBody>
                  <a:tcPr/>
                </a:tc>
              </a:tr>
              <a:tr h="372796">
                <a:tc>
                  <a:txBody>
                    <a:bodyPr/>
                    <a:lstStyle/>
                    <a:p>
                      <a:r>
                        <a:rPr lang="en-029" dirty="0" smtClean="0"/>
                        <a:t>Trinidad &amp; Tobago*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73%</a:t>
                      </a:r>
                      <a:endParaRPr lang="en-029" dirty="0"/>
                    </a:p>
                  </a:txBody>
                  <a:tcPr/>
                </a:tc>
              </a:tr>
              <a:tr h="344753">
                <a:tc>
                  <a:txBody>
                    <a:bodyPr/>
                    <a:lstStyle/>
                    <a:p>
                      <a:r>
                        <a:rPr lang="en-029" dirty="0" smtClean="0"/>
                        <a:t>United Kingdom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463%</a:t>
                      </a:r>
                      <a:endParaRPr lang="en-029" dirty="0"/>
                    </a:p>
                  </a:txBody>
                  <a:tcPr/>
                </a:tc>
              </a:tr>
              <a:tr h="344753">
                <a:tc>
                  <a:txBody>
                    <a:bodyPr/>
                    <a:lstStyle/>
                    <a:p>
                      <a:r>
                        <a:rPr lang="en-029" dirty="0" smtClean="0"/>
                        <a:t>United States</a:t>
                      </a:r>
                      <a:endParaRPr lang="en-02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029" dirty="0" smtClean="0"/>
                        <a:t>88 %</a:t>
                      </a:r>
                      <a:endParaRPr lang="en-029" dirty="0"/>
                    </a:p>
                  </a:txBody>
                  <a:tcPr/>
                </a:tc>
              </a:tr>
              <a:tr h="344753">
                <a:tc gridSpan="2">
                  <a:txBody>
                    <a:bodyPr/>
                    <a:lstStyle/>
                    <a:p>
                      <a:pPr algn="ctr"/>
                      <a:r>
                        <a:rPr lang="en-029" sz="1600" dirty="0" smtClean="0"/>
                        <a:t>*IMF WP/13/175,</a:t>
                      </a:r>
                      <a:r>
                        <a:rPr lang="en-029" sz="1600" baseline="0" dirty="0" smtClean="0"/>
                        <a:t> </a:t>
                      </a:r>
                      <a:r>
                        <a:rPr lang="en-029" sz="1600" dirty="0" smtClean="0"/>
                        <a:t>country calculations 2013</a:t>
                      </a:r>
                      <a:endParaRPr lang="en-029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029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 of the Banking System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Interconnectivity and dominance of regional banks: Royal Bank of Canada, Canadian Imperial Bank of Commerce, Republic Bank and Scotia Bank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Foreign banks account for approximately 60% of banking assets in the region (primarily Canadian banks)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Most banks are connected to non-bank financial institutions in the investments/securities, insurance and real estate sectors through common ownership. </a:t>
            </a:r>
          </a:p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2FDF-FE35-4B40-9C5A-D900BD48FFC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 descr="https://encrypted-tbn0.gstatic.com/images?q=tbn:ANd9GcRPubXE2ecwfrPQ6CEsfr5T4mFmtaAra6Q3i6SBd9g-AuKCYLA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0"/>
            <a:ext cx="533400" cy="544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rgbClr val="638BAD"/>
      </a:dk1>
      <a:lt1>
        <a:sysClr val="window" lastClr="FFFFFF"/>
      </a:lt1>
      <a:dk2>
        <a:srgbClr val="F6C120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</TotalTime>
  <Words>2483</Words>
  <Application>Microsoft Office PowerPoint</Application>
  <PresentationFormat>On-screen Show (4:3)</PresentationFormat>
  <Paragraphs>450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Challenges for Regulatory/Insolvency Regimes to Address Resolution</vt:lpstr>
      <vt:lpstr>Outline </vt:lpstr>
      <vt:lpstr>PowerPoint Presentation</vt:lpstr>
      <vt:lpstr>Overview of the Banking System</vt:lpstr>
      <vt:lpstr>PowerPoint Presentation</vt:lpstr>
      <vt:lpstr>Overview of the Banking System</vt:lpstr>
      <vt:lpstr>PowerPoint Presentation</vt:lpstr>
      <vt:lpstr>PowerPoint Presentation</vt:lpstr>
      <vt:lpstr>Overview of the Banking System</vt:lpstr>
      <vt:lpstr>PowerPoint Presentation</vt:lpstr>
      <vt:lpstr>PowerPoint Presentation</vt:lpstr>
      <vt:lpstr>  </vt:lpstr>
      <vt:lpstr>Bank Resolution over the last 30 years in Selected Caribbean Countries - Causes</vt:lpstr>
      <vt:lpstr>Overview of the Current Legal and Supervisory Framework  for Banks </vt:lpstr>
      <vt:lpstr>Insolvency Laws Governing Banks in the Caribbean</vt:lpstr>
      <vt:lpstr>Insolvency Laws Governing Banks in the Caribbean</vt:lpstr>
      <vt:lpstr>PowerPoint Presentation</vt:lpstr>
      <vt:lpstr>PowerPoint Presentation</vt:lpstr>
      <vt:lpstr>Challenges</vt:lpstr>
      <vt:lpstr>Challenges</vt:lpstr>
      <vt:lpstr> Recommendations  </vt:lpstr>
      <vt:lpstr>Recommendations  </vt:lpstr>
      <vt:lpstr>Recommendations  </vt:lpstr>
      <vt:lpstr> Recommendations</vt:lpstr>
      <vt:lpstr> Recommendations</vt:lpstr>
      <vt:lpstr>Recommendations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Regulatory/Insolvency Regimes to Address Resolution: Specific Reference to the Caribbean Region</dc:title>
  <dc:creator>MelisaW</dc:creator>
  <cp:lastModifiedBy>Arjoon Harripaul</cp:lastModifiedBy>
  <cp:revision>418</cp:revision>
  <dcterms:created xsi:type="dcterms:W3CDTF">2014-10-01T13:47:39Z</dcterms:created>
  <dcterms:modified xsi:type="dcterms:W3CDTF">2014-10-13T23:38:13Z</dcterms:modified>
</cp:coreProperties>
</file>