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</p:sldMasterIdLst>
  <p:notesMasterIdLst>
    <p:notesMasterId r:id="rId31"/>
  </p:notesMasterIdLst>
  <p:sldIdLst>
    <p:sldId id="256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A46EF-AB3C-4CB4-8EF0-1F594A7B5002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40E8EF6-053C-43A9-A805-6BA82714E63B}">
      <dgm:prSet phldrT="[Text]" custT="1"/>
      <dgm:spPr>
        <a:solidFill>
          <a:schemeClr val="accent1"/>
        </a:solidFill>
      </dgm:spPr>
      <dgm:t>
        <a:bodyPr anchor="ctr"/>
        <a:lstStyle/>
        <a:p>
          <a:r>
            <a:rPr lang="tr-TR" sz="1200" dirty="0" smtClean="0">
              <a:latin typeface="Cambria" pitchFamily="18" charset="0"/>
            </a:rPr>
            <a:t>C</a:t>
          </a:r>
          <a:endParaRPr lang="tr-TR" sz="1200" dirty="0">
            <a:latin typeface="Cambria" pitchFamily="18" charset="0"/>
          </a:endParaRPr>
        </a:p>
      </dgm:t>
    </dgm:pt>
    <dgm:pt modelId="{BB7B7721-8B16-42D7-8729-1D1C6ADF3D9B}" type="parTrans" cxnId="{3520D8FE-5B8E-4994-9964-3AC921195850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BCA8A2D2-CEE5-4FD7-922E-8CB7A2F35E89}" type="sibTrans" cxnId="{3520D8FE-5B8E-4994-9964-3AC921195850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0EB8CA16-5EDF-46E1-92BE-AFF0DD81476F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1200" b="1" dirty="0" smtClean="0">
              <a:latin typeface="Cambria" pitchFamily="18" charset="0"/>
            </a:rPr>
            <a:t>Complaint</a:t>
          </a:r>
          <a:endParaRPr lang="tr-TR" sz="1200" dirty="0">
            <a:latin typeface="Cambria" pitchFamily="18" charset="0"/>
          </a:endParaRPr>
        </a:p>
      </dgm:t>
    </dgm:pt>
    <dgm:pt modelId="{2D16D028-06C2-40BF-B7E0-A558ACF19CBA}" type="parTrans" cxnId="{344F9252-32A2-402E-B61B-9C4521C7C3BB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EA85E231-E0F2-4EE2-8E79-652662167E7B}" type="sibTrans" cxnId="{344F9252-32A2-402E-B61B-9C4521C7C3BB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B522F86E-9DF0-49CE-A83A-BD6D2F4FB00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tr-TR" sz="1200" dirty="0" smtClean="0">
              <a:latin typeface="Cambria" pitchFamily="18" charset="0"/>
            </a:rPr>
            <a:t>NA</a:t>
          </a:r>
          <a:endParaRPr lang="tr-TR" sz="1200" dirty="0">
            <a:latin typeface="Cambria" pitchFamily="18" charset="0"/>
          </a:endParaRPr>
        </a:p>
      </dgm:t>
    </dgm:pt>
    <dgm:pt modelId="{8F2B8969-AF6E-46EB-94C7-4C7162765847}" type="parTrans" cxnId="{9A3EA186-9E15-4337-B203-EB44A1CF14DE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5D4FF5E0-C600-4C83-B736-8EB875197433}" type="sibTrans" cxnId="{9A3EA186-9E15-4337-B203-EB44A1CF14DE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684D54F3-8E2A-4ABB-BCDF-04A03A5EC520}">
      <dgm:prSet phldrT="[Text]" custT="1"/>
      <dgm:spPr>
        <a:solidFill>
          <a:schemeClr val="bg1">
            <a:lumMod val="75000"/>
            <a:alpha val="90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 anchor="ctr"/>
        <a:lstStyle/>
        <a:p>
          <a:r>
            <a:rPr lang="en-US" sz="1200" b="1" dirty="0" smtClean="0">
              <a:latin typeface="Cambria" pitchFamily="18" charset="0"/>
            </a:rPr>
            <a:t>Not Applicable</a:t>
          </a:r>
          <a:endParaRPr lang="tr-TR" sz="1200" dirty="0">
            <a:latin typeface="Cambria" pitchFamily="18" charset="0"/>
          </a:endParaRPr>
        </a:p>
      </dgm:t>
    </dgm:pt>
    <dgm:pt modelId="{D7181A6A-4084-4DFD-A8E0-80FE7C04E2DB}" type="parTrans" cxnId="{91F6340F-913F-45A8-A26B-2AD8D7368749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8CF7B341-05EF-4446-B85B-73D338093445}" type="sibTrans" cxnId="{91F6340F-913F-45A8-A26B-2AD8D7368749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50BE2959-C88E-462B-9257-B3F4B652B567}">
      <dgm:prSet custT="1"/>
      <dgm:spPr>
        <a:solidFill>
          <a:srgbClr val="33CC33"/>
        </a:solidFill>
      </dgm:spPr>
      <dgm:t>
        <a:bodyPr/>
        <a:lstStyle/>
        <a:p>
          <a:r>
            <a:rPr lang="tr-TR" sz="1200" dirty="0" smtClean="0">
              <a:latin typeface="Cambria" pitchFamily="18" charset="0"/>
            </a:rPr>
            <a:t>LC</a:t>
          </a:r>
          <a:endParaRPr lang="tr-TR" sz="1200" dirty="0">
            <a:latin typeface="Cambria" pitchFamily="18" charset="0"/>
          </a:endParaRPr>
        </a:p>
      </dgm:t>
    </dgm:pt>
    <dgm:pt modelId="{E2026029-F265-4868-A0CC-A55B93D7189D}" type="parTrans" cxnId="{D8B565B0-9AC4-4A5B-B837-54EABE686C92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421C0759-9800-4414-8CEA-5A7AF9D13FB0}" type="sibTrans" cxnId="{D8B565B0-9AC4-4A5B-B837-54EABE686C92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0EFDCBC3-D13E-4FF0-BD84-CC77982AD532}">
      <dgm:prSet custT="1"/>
      <dgm:spPr>
        <a:solidFill>
          <a:srgbClr val="FFC000"/>
        </a:solidFill>
      </dgm:spPr>
      <dgm:t>
        <a:bodyPr/>
        <a:lstStyle/>
        <a:p>
          <a:r>
            <a:rPr lang="tr-TR" sz="1200" dirty="0" smtClean="0">
              <a:latin typeface="Cambria" pitchFamily="18" charset="0"/>
            </a:rPr>
            <a:t>MNC</a:t>
          </a:r>
          <a:endParaRPr lang="tr-TR" sz="1200" dirty="0">
            <a:latin typeface="Cambria" pitchFamily="18" charset="0"/>
          </a:endParaRPr>
        </a:p>
      </dgm:t>
    </dgm:pt>
    <dgm:pt modelId="{5A0F9BF1-B979-4438-A24A-4D35FF4397AC}" type="parTrans" cxnId="{F2E58BE9-D058-4364-96F8-8F40F3F21362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04A8C8FA-1688-4979-8AC4-364DBE42594A}" type="sibTrans" cxnId="{F2E58BE9-D058-4364-96F8-8F40F3F21362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224AF538-C3A9-4F5C-BFEB-EBB5C7DAB6F2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200" dirty="0" smtClean="0">
              <a:latin typeface="Cambria" pitchFamily="18" charset="0"/>
            </a:rPr>
            <a:t>NC</a:t>
          </a:r>
          <a:endParaRPr lang="tr-TR" sz="1200" dirty="0">
            <a:latin typeface="Cambria" pitchFamily="18" charset="0"/>
          </a:endParaRPr>
        </a:p>
      </dgm:t>
    </dgm:pt>
    <dgm:pt modelId="{D0DB924D-3FF2-484B-BA5F-9A11BE81564F}" type="parTrans" cxnId="{644E3A12-A2E4-4E1D-B7CE-55D90CA0845A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0E736ACD-4144-43DA-B229-796C8E1F16E9}" type="sibTrans" cxnId="{644E3A12-A2E4-4E1D-B7CE-55D90CA0845A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3AE35170-32AF-4DA0-8D6D-EC45501EE9D9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en-US" sz="1200" b="1" dirty="0" smtClean="0">
              <a:latin typeface="Cambria" pitchFamily="18" charset="0"/>
            </a:rPr>
            <a:t>Largely Compliant</a:t>
          </a:r>
          <a:endParaRPr lang="tr-TR" sz="1200" dirty="0">
            <a:latin typeface="Cambria" pitchFamily="18" charset="0"/>
          </a:endParaRPr>
        </a:p>
      </dgm:t>
    </dgm:pt>
    <dgm:pt modelId="{FB23D1AC-3391-4C45-9AAA-7DCFCCFF012B}" type="parTrans" cxnId="{9A4ED4D9-5F2F-4932-99BB-E8F168E22395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4D83ED52-E877-4338-83A9-878B818DEB67}" type="sibTrans" cxnId="{9A4ED4D9-5F2F-4932-99BB-E8F168E22395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9684F7DA-D212-4186-BDBE-03BA29B95692}">
      <dgm:prSet custT="1"/>
      <dgm:spPr>
        <a:solidFill>
          <a:srgbClr val="FFC000">
            <a:alpha val="90000"/>
          </a:srgb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 anchor="ctr"/>
        <a:lstStyle/>
        <a:p>
          <a:r>
            <a:rPr lang="en-US" sz="1200" b="1" dirty="0" smtClean="0">
              <a:latin typeface="Cambria" pitchFamily="18" charset="0"/>
            </a:rPr>
            <a:t>Materially Non-Compliant</a:t>
          </a:r>
          <a:endParaRPr lang="tr-TR" sz="1200" dirty="0">
            <a:latin typeface="Cambria" pitchFamily="18" charset="0"/>
          </a:endParaRPr>
        </a:p>
      </dgm:t>
    </dgm:pt>
    <dgm:pt modelId="{146DAD9D-F398-4923-849D-3E9387035EA0}" type="parTrans" cxnId="{D79F3A18-EB71-4108-88A9-ABB013060360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25BC541D-8E36-4307-BA0B-09E05B5113A2}" type="sibTrans" cxnId="{D79F3A18-EB71-4108-88A9-ABB013060360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52E5411F-6E9E-41DD-8AC2-1A4967D5968C}">
      <dgm:prSet custT="1"/>
      <dgm:spPr>
        <a:solidFill>
          <a:schemeClr val="accent2">
            <a:lumMod val="40000"/>
            <a:lumOff val="60000"/>
            <a:alpha val="89804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 anchor="ctr"/>
        <a:lstStyle/>
        <a:p>
          <a:r>
            <a:rPr lang="en-US" sz="1200" b="1" dirty="0" smtClean="0">
              <a:latin typeface="Cambria" pitchFamily="18" charset="0"/>
            </a:rPr>
            <a:t>Non-Complaint</a:t>
          </a:r>
          <a:endParaRPr lang="tr-TR" sz="1200" dirty="0">
            <a:latin typeface="Cambria" pitchFamily="18" charset="0"/>
          </a:endParaRPr>
        </a:p>
      </dgm:t>
    </dgm:pt>
    <dgm:pt modelId="{CA25B8E1-F0F1-45CB-A40C-EC6060250C64}" type="parTrans" cxnId="{E88C410A-B529-40F3-BF5B-ED2954EA44C6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50E7A151-D6E6-4D16-9165-044BA0259ABB}" type="sibTrans" cxnId="{E88C410A-B529-40F3-BF5B-ED2954EA44C6}">
      <dgm:prSet/>
      <dgm:spPr/>
      <dgm:t>
        <a:bodyPr/>
        <a:lstStyle/>
        <a:p>
          <a:endParaRPr lang="tr-TR" sz="1200">
            <a:latin typeface="Cambria" pitchFamily="18" charset="0"/>
          </a:endParaRPr>
        </a:p>
      </dgm:t>
    </dgm:pt>
    <dgm:pt modelId="{A0309B88-0C6A-472F-BDE7-9A12CA68BD3F}" type="pres">
      <dgm:prSet presAssocID="{EEAA46EF-AB3C-4CB4-8EF0-1F594A7B50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364778D-ADB8-423C-A75C-247D3A27A3A6}" type="pres">
      <dgm:prSet presAssocID="{840E8EF6-053C-43A9-A805-6BA82714E63B}" presName="linNode" presStyleCnt="0"/>
      <dgm:spPr/>
    </dgm:pt>
    <dgm:pt modelId="{A4068646-4A65-476D-885C-5C3D29E16E22}" type="pres">
      <dgm:prSet presAssocID="{840E8EF6-053C-43A9-A805-6BA82714E63B}" presName="parentShp" presStyleLbl="node1" presStyleIdx="0" presStyleCnt="5" custScaleX="44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685902-846F-48C2-93CC-D47645B57D55}" type="pres">
      <dgm:prSet presAssocID="{840E8EF6-053C-43A9-A805-6BA82714E63B}" presName="childShp" presStyleLbl="bgAccFollowNode1" presStyleIdx="0" presStyleCnt="5" custScaleX="1275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DDC7C5-2449-4124-A48B-11B2630CE654}" type="pres">
      <dgm:prSet presAssocID="{BCA8A2D2-CEE5-4FD7-922E-8CB7A2F35E89}" presName="spacing" presStyleCnt="0"/>
      <dgm:spPr/>
    </dgm:pt>
    <dgm:pt modelId="{7F78708A-E3F8-4AC3-B8E5-8C5EBBF062D4}" type="pres">
      <dgm:prSet presAssocID="{50BE2959-C88E-462B-9257-B3F4B652B567}" presName="linNode" presStyleCnt="0"/>
      <dgm:spPr/>
    </dgm:pt>
    <dgm:pt modelId="{63CC358F-CC0D-460A-B0E2-057A2C587C5F}" type="pres">
      <dgm:prSet presAssocID="{50BE2959-C88E-462B-9257-B3F4B652B567}" presName="parentShp" presStyleLbl="node1" presStyleIdx="1" presStyleCnt="5" custScaleX="44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2DB91F-5A27-46EF-8809-2DDCCBD31E89}" type="pres">
      <dgm:prSet presAssocID="{50BE2959-C88E-462B-9257-B3F4B652B567}" presName="childShp" presStyleLbl="bgAccFollowNode1" presStyleIdx="1" presStyleCnt="5" custScaleX="1275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2119FB-B865-4CFB-8288-A719E8D3FA21}" type="pres">
      <dgm:prSet presAssocID="{421C0759-9800-4414-8CEA-5A7AF9D13FB0}" presName="spacing" presStyleCnt="0"/>
      <dgm:spPr/>
    </dgm:pt>
    <dgm:pt modelId="{2E6847B7-C9A9-4060-A203-8ADFF985D80C}" type="pres">
      <dgm:prSet presAssocID="{0EFDCBC3-D13E-4FF0-BD84-CC77982AD532}" presName="linNode" presStyleCnt="0"/>
      <dgm:spPr/>
    </dgm:pt>
    <dgm:pt modelId="{25D341DC-5B3C-43E0-B2D4-A69A329A13F6}" type="pres">
      <dgm:prSet presAssocID="{0EFDCBC3-D13E-4FF0-BD84-CC77982AD532}" presName="parentShp" presStyleLbl="node1" presStyleIdx="2" presStyleCnt="5" custScaleX="44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5B481E-516A-4A27-B20F-62E268058458}" type="pres">
      <dgm:prSet presAssocID="{0EFDCBC3-D13E-4FF0-BD84-CC77982AD532}" presName="childShp" presStyleLbl="bgAccFollowNode1" presStyleIdx="2" presStyleCnt="5" custScaleX="1275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97A0C0-2B48-4181-98FF-E8F23393A76D}" type="pres">
      <dgm:prSet presAssocID="{04A8C8FA-1688-4979-8AC4-364DBE42594A}" presName="spacing" presStyleCnt="0"/>
      <dgm:spPr/>
    </dgm:pt>
    <dgm:pt modelId="{275445D2-EFE3-4057-9A79-E73DE0287EE1}" type="pres">
      <dgm:prSet presAssocID="{224AF538-C3A9-4F5C-BFEB-EBB5C7DAB6F2}" presName="linNode" presStyleCnt="0"/>
      <dgm:spPr/>
    </dgm:pt>
    <dgm:pt modelId="{45260B77-5957-4EE8-9450-F3A7ADC84568}" type="pres">
      <dgm:prSet presAssocID="{224AF538-C3A9-4F5C-BFEB-EBB5C7DAB6F2}" presName="parentShp" presStyleLbl="node1" presStyleIdx="3" presStyleCnt="5" custScaleX="44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C8E005-46E8-46CE-9BA3-815898FAC1EE}" type="pres">
      <dgm:prSet presAssocID="{224AF538-C3A9-4F5C-BFEB-EBB5C7DAB6F2}" presName="childShp" presStyleLbl="bgAccFollowNode1" presStyleIdx="3" presStyleCnt="5" custScaleX="1275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868B53-410E-404F-AE8D-8894A5ECC71F}" type="pres">
      <dgm:prSet presAssocID="{0E736ACD-4144-43DA-B229-796C8E1F16E9}" presName="spacing" presStyleCnt="0"/>
      <dgm:spPr/>
    </dgm:pt>
    <dgm:pt modelId="{B265FCB1-C379-4943-90C6-1D1BB7DCA938}" type="pres">
      <dgm:prSet presAssocID="{B522F86E-9DF0-49CE-A83A-BD6D2F4FB009}" presName="linNode" presStyleCnt="0"/>
      <dgm:spPr/>
    </dgm:pt>
    <dgm:pt modelId="{37F5200D-3F16-4A34-8F9A-00D653DF73F8}" type="pres">
      <dgm:prSet presAssocID="{B522F86E-9DF0-49CE-A83A-BD6D2F4FB009}" presName="parentShp" presStyleLbl="node1" presStyleIdx="4" presStyleCnt="5" custScaleX="44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16887C-9297-46D4-9878-ED64B0EC9DD6}" type="pres">
      <dgm:prSet presAssocID="{B522F86E-9DF0-49CE-A83A-BD6D2F4FB009}" presName="childShp" presStyleLbl="bgAccFollowNode1" presStyleIdx="4" presStyleCnt="5" custScaleX="1275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20D8FE-5B8E-4994-9964-3AC921195850}" srcId="{EEAA46EF-AB3C-4CB4-8EF0-1F594A7B5002}" destId="{840E8EF6-053C-43A9-A805-6BA82714E63B}" srcOrd="0" destOrd="0" parTransId="{BB7B7721-8B16-42D7-8729-1D1C6ADF3D9B}" sibTransId="{BCA8A2D2-CEE5-4FD7-922E-8CB7A2F35E89}"/>
    <dgm:cxn modelId="{E88C410A-B529-40F3-BF5B-ED2954EA44C6}" srcId="{224AF538-C3A9-4F5C-BFEB-EBB5C7DAB6F2}" destId="{52E5411F-6E9E-41DD-8AC2-1A4967D5968C}" srcOrd="0" destOrd="0" parTransId="{CA25B8E1-F0F1-45CB-A40C-EC6060250C64}" sibTransId="{50E7A151-D6E6-4D16-9165-044BA0259ABB}"/>
    <dgm:cxn modelId="{980A6FE5-1942-4493-8EA8-5FA6F211670C}" type="presOf" srcId="{684D54F3-8E2A-4ABB-BCDF-04A03A5EC520}" destId="{3316887C-9297-46D4-9878-ED64B0EC9DD6}" srcOrd="0" destOrd="0" presId="urn:microsoft.com/office/officeart/2005/8/layout/vList6"/>
    <dgm:cxn modelId="{9A4ED4D9-5F2F-4932-99BB-E8F168E22395}" srcId="{50BE2959-C88E-462B-9257-B3F4B652B567}" destId="{3AE35170-32AF-4DA0-8D6D-EC45501EE9D9}" srcOrd="0" destOrd="0" parTransId="{FB23D1AC-3391-4C45-9AAA-7DCFCCFF012B}" sibTransId="{4D83ED52-E877-4338-83A9-878B818DEB67}"/>
    <dgm:cxn modelId="{B4C1628A-915D-4870-AE0A-80F763066ED6}" type="presOf" srcId="{50BE2959-C88E-462B-9257-B3F4B652B567}" destId="{63CC358F-CC0D-460A-B0E2-057A2C587C5F}" srcOrd="0" destOrd="0" presId="urn:microsoft.com/office/officeart/2005/8/layout/vList6"/>
    <dgm:cxn modelId="{F2E58BE9-D058-4364-96F8-8F40F3F21362}" srcId="{EEAA46EF-AB3C-4CB4-8EF0-1F594A7B5002}" destId="{0EFDCBC3-D13E-4FF0-BD84-CC77982AD532}" srcOrd="2" destOrd="0" parTransId="{5A0F9BF1-B979-4438-A24A-4D35FF4397AC}" sibTransId="{04A8C8FA-1688-4979-8AC4-364DBE42594A}"/>
    <dgm:cxn modelId="{DD805FB7-FD0D-400A-AED0-941A0B5A9F6D}" type="presOf" srcId="{0EB8CA16-5EDF-46E1-92BE-AFF0DD81476F}" destId="{0E685902-846F-48C2-93CC-D47645B57D55}" srcOrd="0" destOrd="0" presId="urn:microsoft.com/office/officeart/2005/8/layout/vList6"/>
    <dgm:cxn modelId="{E0FB8E28-38EA-4D80-A914-6DE51B7B5E6C}" type="presOf" srcId="{9684F7DA-D212-4186-BDBE-03BA29B95692}" destId="{805B481E-516A-4A27-B20F-62E268058458}" srcOrd="0" destOrd="0" presId="urn:microsoft.com/office/officeart/2005/8/layout/vList6"/>
    <dgm:cxn modelId="{644E3A12-A2E4-4E1D-B7CE-55D90CA0845A}" srcId="{EEAA46EF-AB3C-4CB4-8EF0-1F594A7B5002}" destId="{224AF538-C3A9-4F5C-BFEB-EBB5C7DAB6F2}" srcOrd="3" destOrd="0" parTransId="{D0DB924D-3FF2-484B-BA5F-9A11BE81564F}" sibTransId="{0E736ACD-4144-43DA-B229-796C8E1F16E9}"/>
    <dgm:cxn modelId="{344F9252-32A2-402E-B61B-9C4521C7C3BB}" srcId="{840E8EF6-053C-43A9-A805-6BA82714E63B}" destId="{0EB8CA16-5EDF-46E1-92BE-AFF0DD81476F}" srcOrd="0" destOrd="0" parTransId="{2D16D028-06C2-40BF-B7E0-A558ACF19CBA}" sibTransId="{EA85E231-E0F2-4EE2-8E79-652662167E7B}"/>
    <dgm:cxn modelId="{D6BDB3B3-E3F2-4DE1-A6F4-65CADEB1A8CF}" type="presOf" srcId="{840E8EF6-053C-43A9-A805-6BA82714E63B}" destId="{A4068646-4A65-476D-885C-5C3D29E16E22}" srcOrd="0" destOrd="0" presId="urn:microsoft.com/office/officeart/2005/8/layout/vList6"/>
    <dgm:cxn modelId="{D79F3A18-EB71-4108-88A9-ABB013060360}" srcId="{0EFDCBC3-D13E-4FF0-BD84-CC77982AD532}" destId="{9684F7DA-D212-4186-BDBE-03BA29B95692}" srcOrd="0" destOrd="0" parTransId="{146DAD9D-F398-4923-849D-3E9387035EA0}" sibTransId="{25BC541D-8E36-4307-BA0B-09E05B5113A2}"/>
    <dgm:cxn modelId="{D476F948-1049-4E83-B0FB-0237259A8208}" type="presOf" srcId="{EEAA46EF-AB3C-4CB4-8EF0-1F594A7B5002}" destId="{A0309B88-0C6A-472F-BDE7-9A12CA68BD3F}" srcOrd="0" destOrd="0" presId="urn:microsoft.com/office/officeart/2005/8/layout/vList6"/>
    <dgm:cxn modelId="{0DE674BD-49F7-4D6E-85A3-FAB0DCBFBCA7}" type="presOf" srcId="{224AF538-C3A9-4F5C-BFEB-EBB5C7DAB6F2}" destId="{45260B77-5957-4EE8-9450-F3A7ADC84568}" srcOrd="0" destOrd="0" presId="urn:microsoft.com/office/officeart/2005/8/layout/vList6"/>
    <dgm:cxn modelId="{E2441424-905F-466D-9391-301D5C340226}" type="presOf" srcId="{3AE35170-32AF-4DA0-8D6D-EC45501EE9D9}" destId="{5B2DB91F-5A27-46EF-8809-2DDCCBD31E89}" srcOrd="0" destOrd="0" presId="urn:microsoft.com/office/officeart/2005/8/layout/vList6"/>
    <dgm:cxn modelId="{9A3EA186-9E15-4337-B203-EB44A1CF14DE}" srcId="{EEAA46EF-AB3C-4CB4-8EF0-1F594A7B5002}" destId="{B522F86E-9DF0-49CE-A83A-BD6D2F4FB009}" srcOrd="4" destOrd="0" parTransId="{8F2B8969-AF6E-46EB-94C7-4C7162765847}" sibTransId="{5D4FF5E0-C600-4C83-B736-8EB875197433}"/>
    <dgm:cxn modelId="{7D5F4029-9E5E-41D9-9ECD-75341A0F8203}" type="presOf" srcId="{52E5411F-6E9E-41DD-8AC2-1A4967D5968C}" destId="{A7C8E005-46E8-46CE-9BA3-815898FAC1EE}" srcOrd="0" destOrd="0" presId="urn:microsoft.com/office/officeart/2005/8/layout/vList6"/>
    <dgm:cxn modelId="{D8B565B0-9AC4-4A5B-B837-54EABE686C92}" srcId="{EEAA46EF-AB3C-4CB4-8EF0-1F594A7B5002}" destId="{50BE2959-C88E-462B-9257-B3F4B652B567}" srcOrd="1" destOrd="0" parTransId="{E2026029-F265-4868-A0CC-A55B93D7189D}" sibTransId="{421C0759-9800-4414-8CEA-5A7AF9D13FB0}"/>
    <dgm:cxn modelId="{6A6E3033-B2B0-4CF3-A1CB-4BC5B6311968}" type="presOf" srcId="{0EFDCBC3-D13E-4FF0-BD84-CC77982AD532}" destId="{25D341DC-5B3C-43E0-B2D4-A69A329A13F6}" srcOrd="0" destOrd="0" presId="urn:microsoft.com/office/officeart/2005/8/layout/vList6"/>
    <dgm:cxn modelId="{5322E47C-CF06-4503-9470-9FE1D660720B}" type="presOf" srcId="{B522F86E-9DF0-49CE-A83A-BD6D2F4FB009}" destId="{37F5200D-3F16-4A34-8F9A-00D653DF73F8}" srcOrd="0" destOrd="0" presId="urn:microsoft.com/office/officeart/2005/8/layout/vList6"/>
    <dgm:cxn modelId="{91F6340F-913F-45A8-A26B-2AD8D7368749}" srcId="{B522F86E-9DF0-49CE-A83A-BD6D2F4FB009}" destId="{684D54F3-8E2A-4ABB-BCDF-04A03A5EC520}" srcOrd="0" destOrd="0" parTransId="{D7181A6A-4084-4DFD-A8E0-80FE7C04E2DB}" sibTransId="{8CF7B341-05EF-4446-B85B-73D338093445}"/>
    <dgm:cxn modelId="{1420269C-5890-415D-8EFE-C6FB63310A69}" type="presParOf" srcId="{A0309B88-0C6A-472F-BDE7-9A12CA68BD3F}" destId="{A364778D-ADB8-423C-A75C-247D3A27A3A6}" srcOrd="0" destOrd="0" presId="urn:microsoft.com/office/officeart/2005/8/layout/vList6"/>
    <dgm:cxn modelId="{4FC5D79E-9200-43C0-96C2-A81C5233B15B}" type="presParOf" srcId="{A364778D-ADB8-423C-A75C-247D3A27A3A6}" destId="{A4068646-4A65-476D-885C-5C3D29E16E22}" srcOrd="0" destOrd="0" presId="urn:microsoft.com/office/officeart/2005/8/layout/vList6"/>
    <dgm:cxn modelId="{F88057D0-2CB7-4D6B-AF67-3F885612A2E9}" type="presParOf" srcId="{A364778D-ADB8-423C-A75C-247D3A27A3A6}" destId="{0E685902-846F-48C2-93CC-D47645B57D55}" srcOrd="1" destOrd="0" presId="urn:microsoft.com/office/officeart/2005/8/layout/vList6"/>
    <dgm:cxn modelId="{EEB10ABF-47FB-49B8-B73A-359ED4A55B1B}" type="presParOf" srcId="{A0309B88-0C6A-472F-BDE7-9A12CA68BD3F}" destId="{AFDDC7C5-2449-4124-A48B-11B2630CE654}" srcOrd="1" destOrd="0" presId="urn:microsoft.com/office/officeart/2005/8/layout/vList6"/>
    <dgm:cxn modelId="{714EBD70-FE4C-494D-A28E-8D8827AE4B23}" type="presParOf" srcId="{A0309B88-0C6A-472F-BDE7-9A12CA68BD3F}" destId="{7F78708A-E3F8-4AC3-B8E5-8C5EBBF062D4}" srcOrd="2" destOrd="0" presId="urn:microsoft.com/office/officeart/2005/8/layout/vList6"/>
    <dgm:cxn modelId="{83C19267-1D7B-4A62-AB19-687AAB18551B}" type="presParOf" srcId="{7F78708A-E3F8-4AC3-B8E5-8C5EBBF062D4}" destId="{63CC358F-CC0D-460A-B0E2-057A2C587C5F}" srcOrd="0" destOrd="0" presId="urn:microsoft.com/office/officeart/2005/8/layout/vList6"/>
    <dgm:cxn modelId="{40551486-582B-4177-9B2A-8120DC086214}" type="presParOf" srcId="{7F78708A-E3F8-4AC3-B8E5-8C5EBBF062D4}" destId="{5B2DB91F-5A27-46EF-8809-2DDCCBD31E89}" srcOrd="1" destOrd="0" presId="urn:microsoft.com/office/officeart/2005/8/layout/vList6"/>
    <dgm:cxn modelId="{8B98CF22-B6DE-4F2D-8FEE-15E894884E8A}" type="presParOf" srcId="{A0309B88-0C6A-472F-BDE7-9A12CA68BD3F}" destId="{9B2119FB-B865-4CFB-8288-A719E8D3FA21}" srcOrd="3" destOrd="0" presId="urn:microsoft.com/office/officeart/2005/8/layout/vList6"/>
    <dgm:cxn modelId="{7E4E4DB6-DF46-419E-AF2F-311D0B25EBB7}" type="presParOf" srcId="{A0309B88-0C6A-472F-BDE7-9A12CA68BD3F}" destId="{2E6847B7-C9A9-4060-A203-8ADFF985D80C}" srcOrd="4" destOrd="0" presId="urn:microsoft.com/office/officeart/2005/8/layout/vList6"/>
    <dgm:cxn modelId="{776A42EA-437C-4A79-9C96-5E247467427A}" type="presParOf" srcId="{2E6847B7-C9A9-4060-A203-8ADFF985D80C}" destId="{25D341DC-5B3C-43E0-B2D4-A69A329A13F6}" srcOrd="0" destOrd="0" presId="urn:microsoft.com/office/officeart/2005/8/layout/vList6"/>
    <dgm:cxn modelId="{2A409893-BAFC-4E2E-913A-03A43638846F}" type="presParOf" srcId="{2E6847B7-C9A9-4060-A203-8ADFF985D80C}" destId="{805B481E-516A-4A27-B20F-62E268058458}" srcOrd="1" destOrd="0" presId="urn:microsoft.com/office/officeart/2005/8/layout/vList6"/>
    <dgm:cxn modelId="{6CBEEC26-2613-4DC3-B669-2179027DF7CD}" type="presParOf" srcId="{A0309B88-0C6A-472F-BDE7-9A12CA68BD3F}" destId="{BC97A0C0-2B48-4181-98FF-E8F23393A76D}" srcOrd="5" destOrd="0" presId="urn:microsoft.com/office/officeart/2005/8/layout/vList6"/>
    <dgm:cxn modelId="{FD5E9747-FC93-49AC-810B-E055C6B973A6}" type="presParOf" srcId="{A0309B88-0C6A-472F-BDE7-9A12CA68BD3F}" destId="{275445D2-EFE3-4057-9A79-E73DE0287EE1}" srcOrd="6" destOrd="0" presId="urn:microsoft.com/office/officeart/2005/8/layout/vList6"/>
    <dgm:cxn modelId="{B56B5D43-8E52-4FBC-85F8-60A9D8415F81}" type="presParOf" srcId="{275445D2-EFE3-4057-9A79-E73DE0287EE1}" destId="{45260B77-5957-4EE8-9450-F3A7ADC84568}" srcOrd="0" destOrd="0" presId="urn:microsoft.com/office/officeart/2005/8/layout/vList6"/>
    <dgm:cxn modelId="{2DE09344-2E1C-482B-87C3-467173E272E7}" type="presParOf" srcId="{275445D2-EFE3-4057-9A79-E73DE0287EE1}" destId="{A7C8E005-46E8-46CE-9BA3-815898FAC1EE}" srcOrd="1" destOrd="0" presId="urn:microsoft.com/office/officeart/2005/8/layout/vList6"/>
    <dgm:cxn modelId="{AFC5A88F-FB76-46BA-BBBB-52F8FC6F35F9}" type="presParOf" srcId="{A0309B88-0C6A-472F-BDE7-9A12CA68BD3F}" destId="{6E868B53-410E-404F-AE8D-8894A5ECC71F}" srcOrd="7" destOrd="0" presId="urn:microsoft.com/office/officeart/2005/8/layout/vList6"/>
    <dgm:cxn modelId="{435CC6A8-3965-4D2A-8A59-68C677D2AB1C}" type="presParOf" srcId="{A0309B88-0C6A-472F-BDE7-9A12CA68BD3F}" destId="{B265FCB1-C379-4943-90C6-1D1BB7DCA938}" srcOrd="8" destOrd="0" presId="urn:microsoft.com/office/officeart/2005/8/layout/vList6"/>
    <dgm:cxn modelId="{67867644-D188-4856-8E48-E23F88CFFB51}" type="presParOf" srcId="{B265FCB1-C379-4943-90C6-1D1BB7DCA938}" destId="{37F5200D-3F16-4A34-8F9A-00D653DF73F8}" srcOrd="0" destOrd="0" presId="urn:microsoft.com/office/officeart/2005/8/layout/vList6"/>
    <dgm:cxn modelId="{6BD2A6AC-4666-4BBC-BF7A-46AF9B501418}" type="presParOf" srcId="{B265FCB1-C379-4943-90C6-1D1BB7DCA938}" destId="{3316887C-9297-46D4-9878-ED64B0EC9D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2D13C-017E-4249-A501-3BDC0DF549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369F3-E263-447C-A548-224857A362C5}">
      <dgm:prSet phldrT="[Text]" custT="1"/>
      <dgm:spPr/>
      <dgm:t>
        <a:bodyPr/>
        <a:lstStyle/>
        <a:p>
          <a:r>
            <a:rPr lang="tr-TR" sz="2400" b="1" dirty="0" smtClean="0">
              <a:latin typeface="Cambria" panose="02040503050406030204" pitchFamily="18" charset="0"/>
            </a:rPr>
            <a:t>SDIF</a:t>
          </a:r>
          <a:endParaRPr lang="en-US" sz="2400" b="1" dirty="0">
            <a:latin typeface="Cambria" panose="02040503050406030204" pitchFamily="18" charset="0"/>
          </a:endParaRPr>
        </a:p>
      </dgm:t>
    </dgm:pt>
    <dgm:pt modelId="{1DE4EDAB-885A-4487-9A32-BA4CAA90407E}" type="parTrans" cxnId="{2EBB9F1E-5159-4DC4-8839-E028C26F1A99}">
      <dgm:prSet/>
      <dgm:spPr/>
      <dgm:t>
        <a:bodyPr/>
        <a:lstStyle/>
        <a:p>
          <a:endParaRPr lang="en-US" sz="1400"/>
        </a:p>
      </dgm:t>
    </dgm:pt>
    <dgm:pt modelId="{11A8E084-EEF1-4306-B4D5-A3720AC6643A}" type="sibTrans" cxnId="{2EBB9F1E-5159-4DC4-8839-E028C26F1A99}">
      <dgm:prSet/>
      <dgm:spPr/>
      <dgm:t>
        <a:bodyPr/>
        <a:lstStyle/>
        <a:p>
          <a:endParaRPr lang="en-US" sz="1400"/>
        </a:p>
      </dgm:t>
    </dgm:pt>
    <dgm:pt modelId="{5663FCCB-FA1F-439C-B630-AC649C96DBB4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Better understanding the IADI CPs</a:t>
          </a:r>
          <a:endParaRPr lang="en-US" sz="1600" dirty="0">
            <a:latin typeface="Cambria" panose="02040503050406030204" pitchFamily="18" charset="0"/>
          </a:endParaRPr>
        </a:p>
      </dgm:t>
    </dgm:pt>
    <dgm:pt modelId="{98577818-EBA2-4D4F-8128-197B010EF270}" type="parTrans" cxnId="{2E328F84-E4CE-4BC0-9C0A-E678242C5009}">
      <dgm:prSet/>
      <dgm:spPr/>
      <dgm:t>
        <a:bodyPr/>
        <a:lstStyle/>
        <a:p>
          <a:endParaRPr lang="en-US" sz="1400"/>
        </a:p>
      </dgm:t>
    </dgm:pt>
    <dgm:pt modelId="{5C65E85C-1431-475D-96F8-0BA3E8B75917}" type="sibTrans" cxnId="{2E328F84-E4CE-4BC0-9C0A-E678242C5009}">
      <dgm:prSet/>
      <dgm:spPr/>
      <dgm:t>
        <a:bodyPr/>
        <a:lstStyle/>
        <a:p>
          <a:endParaRPr lang="en-US" sz="1400"/>
        </a:p>
      </dgm:t>
    </dgm:pt>
    <dgm:pt modelId="{9E08894F-12C9-4866-AC51-C619D19ADE84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Determining the improvement areas in existing DIS</a:t>
          </a:r>
          <a:endParaRPr lang="en-US" sz="1600" dirty="0">
            <a:latin typeface="Cambria" panose="02040503050406030204" pitchFamily="18" charset="0"/>
          </a:endParaRPr>
        </a:p>
      </dgm:t>
    </dgm:pt>
    <dgm:pt modelId="{607AD613-DF61-4150-9FF8-3834907065EA}" type="parTrans" cxnId="{083CEFDD-2676-4A0C-A678-E25EDBB93E36}">
      <dgm:prSet/>
      <dgm:spPr/>
      <dgm:t>
        <a:bodyPr/>
        <a:lstStyle/>
        <a:p>
          <a:endParaRPr lang="en-US" sz="1400"/>
        </a:p>
      </dgm:t>
    </dgm:pt>
    <dgm:pt modelId="{288EEB5F-A20C-420C-B20E-927B7B86D1A1}" type="sibTrans" cxnId="{083CEFDD-2676-4A0C-A678-E25EDBB93E36}">
      <dgm:prSet/>
      <dgm:spPr/>
      <dgm:t>
        <a:bodyPr/>
        <a:lstStyle/>
        <a:p>
          <a:endParaRPr lang="en-US" sz="1400"/>
        </a:p>
      </dgm:t>
    </dgm:pt>
    <dgm:pt modelId="{9B8EC9E4-4871-4591-8D19-302373CA3825}">
      <dgm:prSet phldrT="[Text]" custT="1"/>
      <dgm:spPr/>
      <dgm:t>
        <a:bodyPr/>
        <a:lstStyle/>
        <a:p>
          <a:r>
            <a:rPr lang="tr-TR" sz="1600" b="1" dirty="0" smtClean="0">
              <a:latin typeface="Cambria" panose="02040503050406030204" pitchFamily="18" charset="0"/>
            </a:rPr>
            <a:t>Participants</a:t>
          </a:r>
          <a:endParaRPr lang="en-US" sz="1600" b="1" dirty="0">
            <a:latin typeface="Cambria" panose="02040503050406030204" pitchFamily="18" charset="0"/>
          </a:endParaRPr>
        </a:p>
      </dgm:t>
    </dgm:pt>
    <dgm:pt modelId="{F17DBF90-C6B2-4F8B-B498-9CD89918CD64}" type="parTrans" cxnId="{F8C5F742-F766-47E0-AD1E-E831733CC7B6}">
      <dgm:prSet/>
      <dgm:spPr/>
      <dgm:t>
        <a:bodyPr/>
        <a:lstStyle/>
        <a:p>
          <a:endParaRPr lang="en-US" sz="1400"/>
        </a:p>
      </dgm:t>
    </dgm:pt>
    <dgm:pt modelId="{5B7B0183-5525-4DB6-B28B-4D14EB4A5873}" type="sibTrans" cxnId="{F8C5F742-F766-47E0-AD1E-E831733CC7B6}">
      <dgm:prSet/>
      <dgm:spPr/>
      <dgm:t>
        <a:bodyPr/>
        <a:lstStyle/>
        <a:p>
          <a:endParaRPr lang="en-US" sz="1400"/>
        </a:p>
      </dgm:t>
    </dgm:pt>
    <dgm:pt modelId="{CE83D4A9-9719-4090-BAE0-5CAF62226C8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>
              <a:latin typeface="Cambria" panose="02040503050406030204" pitchFamily="18" charset="0"/>
            </a:rPr>
            <a:t> Gaining useful knowledge about «How to apply IADI CPs in their own   organization»</a:t>
          </a:r>
          <a:endParaRPr lang="en-US" sz="1600" dirty="0">
            <a:latin typeface="Cambria" panose="02040503050406030204" pitchFamily="18" charset="0"/>
          </a:endParaRPr>
        </a:p>
      </dgm:t>
    </dgm:pt>
    <dgm:pt modelId="{B1C45735-2019-497C-8B29-C563ED1CE3E5}" type="parTrans" cxnId="{360C9623-BBF1-4092-ADAD-BDE2AFAA6A3D}">
      <dgm:prSet/>
      <dgm:spPr/>
      <dgm:t>
        <a:bodyPr/>
        <a:lstStyle/>
        <a:p>
          <a:endParaRPr lang="en-US" sz="1400"/>
        </a:p>
      </dgm:t>
    </dgm:pt>
    <dgm:pt modelId="{40589B66-DD2D-4806-9775-434C5CA080F7}" type="sibTrans" cxnId="{360C9623-BBF1-4092-ADAD-BDE2AFAA6A3D}">
      <dgm:prSet/>
      <dgm:spPr/>
      <dgm:t>
        <a:bodyPr/>
        <a:lstStyle/>
        <a:p>
          <a:endParaRPr lang="en-US" sz="1400"/>
        </a:p>
      </dgm:t>
    </dgm:pt>
    <dgm:pt modelId="{12D60298-2ED8-47D6-BF71-7C46B2E1AE65}">
      <dgm:prSet phldrT="[Text]" custT="1"/>
      <dgm:spPr/>
      <dgm:t>
        <a:bodyPr/>
        <a:lstStyle/>
        <a:p>
          <a:r>
            <a:rPr lang="tr-TR" sz="2400" b="1" dirty="0" smtClean="0">
              <a:latin typeface="Cambria" panose="02040503050406030204" pitchFamily="18" charset="0"/>
            </a:rPr>
            <a:t>IADI</a:t>
          </a:r>
          <a:endParaRPr lang="en-US" sz="2400" b="1" dirty="0">
            <a:latin typeface="Cambria" panose="02040503050406030204" pitchFamily="18" charset="0"/>
          </a:endParaRPr>
        </a:p>
      </dgm:t>
    </dgm:pt>
    <dgm:pt modelId="{D25320F8-1152-4550-B813-D66506AFB1F5}" type="parTrans" cxnId="{D435CD95-23FB-40B2-AF33-F9F8616589F3}">
      <dgm:prSet/>
      <dgm:spPr/>
      <dgm:t>
        <a:bodyPr/>
        <a:lstStyle/>
        <a:p>
          <a:endParaRPr lang="en-US" sz="1400"/>
        </a:p>
      </dgm:t>
    </dgm:pt>
    <dgm:pt modelId="{8328C955-C26C-4A88-A331-1D1848624799}" type="sibTrans" cxnId="{D435CD95-23FB-40B2-AF33-F9F8616589F3}">
      <dgm:prSet/>
      <dgm:spPr/>
      <dgm:t>
        <a:bodyPr/>
        <a:lstStyle/>
        <a:p>
          <a:endParaRPr lang="en-US" sz="1400"/>
        </a:p>
      </dgm:t>
    </dgm:pt>
    <dgm:pt modelId="{2E4F2795-82D1-4DED-BA36-E23F07436917}">
      <dgm:prSet phldrT="[Text]" custT="1"/>
      <dgm:spPr/>
      <dgm:t>
        <a:bodyPr/>
        <a:lstStyle/>
        <a:p>
          <a:r>
            <a:rPr lang="tr-TR" sz="1600" b="0" dirty="0" smtClean="0">
              <a:latin typeface="Cambria" panose="02040503050406030204" pitchFamily="18" charset="0"/>
            </a:rPr>
            <a:t>E</a:t>
          </a:r>
          <a:r>
            <a:rPr lang="tr-TR" sz="1600" dirty="0" smtClean="0">
              <a:latin typeface="Cambria" panose="02040503050406030204" pitchFamily="18" charset="0"/>
            </a:rPr>
            <a:t>valuating a typical Loss Minimizer </a:t>
          </a:r>
          <a:r>
            <a:rPr lang="tr-TR" sz="1600" b="0" i="1" dirty="0" smtClean="0">
              <a:latin typeface="Cambria" panose="02040503050406030204" pitchFamily="18" charset="0"/>
            </a:rPr>
            <a:t>(SDIF)</a:t>
          </a:r>
          <a:endParaRPr lang="en-US" sz="1600" b="0" i="1" dirty="0">
            <a:latin typeface="Cambria" panose="02040503050406030204" pitchFamily="18" charset="0"/>
          </a:endParaRPr>
        </a:p>
      </dgm:t>
    </dgm:pt>
    <dgm:pt modelId="{E84A4FA2-F651-4A1D-B18A-7C36A838C771}" type="parTrans" cxnId="{C57BD434-76D0-4642-846E-873BC645DFA1}">
      <dgm:prSet/>
      <dgm:spPr/>
      <dgm:t>
        <a:bodyPr/>
        <a:lstStyle/>
        <a:p>
          <a:endParaRPr lang="en-US" sz="1400"/>
        </a:p>
      </dgm:t>
    </dgm:pt>
    <dgm:pt modelId="{166962FD-F4A6-4494-B912-8BECD14C9839}" type="sibTrans" cxnId="{C57BD434-76D0-4642-846E-873BC645DFA1}">
      <dgm:prSet/>
      <dgm:spPr/>
      <dgm:t>
        <a:bodyPr/>
        <a:lstStyle/>
        <a:p>
          <a:endParaRPr lang="en-US" sz="1400"/>
        </a:p>
      </dgm:t>
    </dgm:pt>
    <dgm:pt modelId="{530DAA4E-5087-469D-AC23-A4687D21F0A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>
              <a:latin typeface="Cambria" panose="02040503050406030204" pitchFamily="18" charset="0"/>
            </a:rPr>
            <a:t> Understanding benefits-challenges of a Loss Minimizer DIS much better</a:t>
          </a:r>
          <a:endParaRPr lang="en-US" sz="1600" dirty="0">
            <a:latin typeface="Cambria" panose="02040503050406030204" pitchFamily="18" charset="0"/>
          </a:endParaRPr>
        </a:p>
      </dgm:t>
    </dgm:pt>
    <dgm:pt modelId="{6D6F26AC-ECE7-445E-B155-12B3D344CD22}" type="parTrans" cxnId="{2FFD2FCA-3EFE-4049-9530-A6F24D9E6360}">
      <dgm:prSet/>
      <dgm:spPr/>
      <dgm:t>
        <a:bodyPr/>
        <a:lstStyle/>
        <a:p>
          <a:endParaRPr lang="en-US" sz="1400"/>
        </a:p>
      </dgm:t>
    </dgm:pt>
    <dgm:pt modelId="{21A0835A-65FE-4B5A-A060-96AEC04AFD10}" type="sibTrans" cxnId="{2FFD2FCA-3EFE-4049-9530-A6F24D9E6360}">
      <dgm:prSet/>
      <dgm:spPr/>
      <dgm:t>
        <a:bodyPr/>
        <a:lstStyle/>
        <a:p>
          <a:endParaRPr lang="en-US" sz="1400"/>
        </a:p>
      </dgm:t>
    </dgm:pt>
    <dgm:pt modelId="{DD16EACB-F95D-4207-87B6-81B625729296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Reviewing the overall assessment process and pinpoint the potential improvement areas in the methodology </a:t>
          </a:r>
          <a:endParaRPr lang="en-US" sz="1600" dirty="0">
            <a:latin typeface="Cambria" panose="02040503050406030204" pitchFamily="18" charset="0"/>
          </a:endParaRPr>
        </a:p>
      </dgm:t>
    </dgm:pt>
    <dgm:pt modelId="{3B0D998D-2C7D-4C58-97C5-86258AE483EC}" type="parTrans" cxnId="{BA7A0629-3C3F-4041-9AA8-023DF80391FE}">
      <dgm:prSet/>
      <dgm:spPr/>
      <dgm:t>
        <a:bodyPr/>
        <a:lstStyle/>
        <a:p>
          <a:endParaRPr lang="en-US" sz="1400"/>
        </a:p>
      </dgm:t>
    </dgm:pt>
    <dgm:pt modelId="{C8A1FD30-6D35-4EBF-B376-06FBA84546FE}" type="sibTrans" cxnId="{BA7A0629-3C3F-4041-9AA8-023DF80391FE}">
      <dgm:prSet/>
      <dgm:spPr/>
      <dgm:t>
        <a:bodyPr/>
        <a:lstStyle/>
        <a:p>
          <a:endParaRPr lang="en-US" sz="1400"/>
        </a:p>
      </dgm:t>
    </dgm:pt>
    <dgm:pt modelId="{59677ACE-15FA-4B97-86A4-BAEB15BBC2FC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Collecting valuable feedbacks  about the assessment studies </a:t>
          </a:r>
          <a:endParaRPr lang="en-US" sz="1600" b="0" i="1" dirty="0">
            <a:latin typeface="Cambria" panose="02040503050406030204" pitchFamily="18" charset="0"/>
          </a:endParaRPr>
        </a:p>
      </dgm:t>
    </dgm:pt>
    <dgm:pt modelId="{DDEECC32-3E59-491A-BC03-413BB4932549}" type="parTrans" cxnId="{D619EE99-C273-4C91-9F9B-111612A925DC}">
      <dgm:prSet/>
      <dgm:spPr/>
      <dgm:t>
        <a:bodyPr/>
        <a:lstStyle/>
        <a:p>
          <a:endParaRPr lang="en-US"/>
        </a:p>
      </dgm:t>
    </dgm:pt>
    <dgm:pt modelId="{216A084A-09A7-4579-BFF5-E4CE5DAF3309}" type="sibTrans" cxnId="{D619EE99-C273-4C91-9F9B-111612A925DC}">
      <dgm:prSet/>
      <dgm:spPr/>
      <dgm:t>
        <a:bodyPr/>
        <a:lstStyle/>
        <a:p>
          <a:endParaRPr lang="en-US"/>
        </a:p>
      </dgm:t>
    </dgm:pt>
    <dgm:pt modelId="{32E8C0EC-0851-492D-A9A6-62AB11FD218E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Explaining the requirements of DIS to other FSN players more effectively</a:t>
          </a:r>
          <a:endParaRPr lang="en-US" sz="1600" dirty="0">
            <a:latin typeface="Cambria" panose="02040503050406030204" pitchFamily="18" charset="0"/>
          </a:endParaRPr>
        </a:p>
      </dgm:t>
    </dgm:pt>
    <dgm:pt modelId="{0227188A-0DC0-4798-AA34-8590CFD9AA0A}" type="parTrans" cxnId="{2B859B34-15C3-4C5A-B4EF-98958D81B06A}">
      <dgm:prSet/>
      <dgm:spPr/>
      <dgm:t>
        <a:bodyPr/>
        <a:lstStyle/>
        <a:p>
          <a:endParaRPr lang="en-US"/>
        </a:p>
      </dgm:t>
    </dgm:pt>
    <dgm:pt modelId="{909D7BED-AB18-4515-A966-33A89AF79187}" type="sibTrans" cxnId="{2B859B34-15C3-4C5A-B4EF-98958D81B06A}">
      <dgm:prSet/>
      <dgm:spPr/>
      <dgm:t>
        <a:bodyPr/>
        <a:lstStyle/>
        <a:p>
          <a:endParaRPr lang="en-US"/>
        </a:p>
      </dgm:t>
    </dgm:pt>
    <dgm:pt modelId="{1258D9A8-9F17-4219-81B6-A73CDC957910}">
      <dgm:prSet phldrT="[Text]" custT="1"/>
      <dgm:spPr/>
      <dgm:t>
        <a:bodyPr/>
        <a:lstStyle/>
        <a:p>
          <a:r>
            <a:rPr lang="tr-TR" altLang="tr-TR" sz="1600" dirty="0" smtClean="0">
              <a:latin typeface="Cambria" panose="02040503050406030204" pitchFamily="18" charset="0"/>
            </a:rPr>
            <a:t>Being prepared  for other evaluations such as  FSAP,  FSB peer reviews</a:t>
          </a:r>
          <a:endParaRPr lang="en-US" sz="1600" i="1" dirty="0">
            <a:latin typeface="Cambria" panose="02040503050406030204" pitchFamily="18" charset="0"/>
          </a:endParaRPr>
        </a:p>
      </dgm:t>
    </dgm:pt>
    <dgm:pt modelId="{476E8124-B854-426E-9848-6DBEFB436F8A}" type="parTrans" cxnId="{A1B0EEE0-0DEF-48F1-991F-DAEB73F45B28}">
      <dgm:prSet/>
      <dgm:spPr/>
      <dgm:t>
        <a:bodyPr/>
        <a:lstStyle/>
        <a:p>
          <a:endParaRPr lang="en-US"/>
        </a:p>
      </dgm:t>
    </dgm:pt>
    <dgm:pt modelId="{163E7A72-8C78-4C80-977E-47605E67FCBC}" type="sibTrans" cxnId="{A1B0EEE0-0DEF-48F1-991F-DAEB73F45B28}">
      <dgm:prSet/>
      <dgm:spPr/>
      <dgm:t>
        <a:bodyPr/>
        <a:lstStyle/>
        <a:p>
          <a:endParaRPr lang="en-US"/>
        </a:p>
      </dgm:t>
    </dgm:pt>
    <dgm:pt modelId="{4E8A1115-67F0-480E-987A-D7EB4F885B94}">
      <dgm:prSet phldrT="[Text]" custT="1"/>
      <dgm:spPr/>
      <dgm:t>
        <a:bodyPr/>
        <a:lstStyle/>
        <a:p>
          <a:r>
            <a:rPr lang="tr-TR" sz="1600" dirty="0" smtClean="0">
              <a:latin typeface="Cambria" panose="02040503050406030204" pitchFamily="18" charset="0"/>
            </a:rPr>
            <a:t>Recognizing the  level of compliance to the principles more realisticly </a:t>
          </a:r>
          <a:endParaRPr lang="en-US" sz="1600" dirty="0">
            <a:latin typeface="Cambria" panose="02040503050406030204" pitchFamily="18" charset="0"/>
          </a:endParaRPr>
        </a:p>
      </dgm:t>
    </dgm:pt>
    <dgm:pt modelId="{02A3F526-3D52-4830-A417-B34C565BEB8D}" type="parTrans" cxnId="{667E22EA-61A7-4888-87FA-233CA8CD8B0F}">
      <dgm:prSet/>
      <dgm:spPr/>
      <dgm:t>
        <a:bodyPr/>
        <a:lstStyle/>
        <a:p>
          <a:endParaRPr lang="en-US"/>
        </a:p>
      </dgm:t>
    </dgm:pt>
    <dgm:pt modelId="{2DC88336-C9D1-4E30-9B82-39FB7FC8F3B9}" type="sibTrans" cxnId="{667E22EA-61A7-4888-87FA-233CA8CD8B0F}">
      <dgm:prSet/>
      <dgm:spPr/>
      <dgm:t>
        <a:bodyPr/>
        <a:lstStyle/>
        <a:p>
          <a:endParaRPr lang="en-US"/>
        </a:p>
      </dgm:t>
    </dgm:pt>
    <dgm:pt modelId="{60ED623A-D905-4E42-9077-14389217710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smtClean="0">
              <a:latin typeface="Cambria" panose="02040503050406030204" pitchFamily="18" charset="0"/>
            </a:rPr>
            <a:t> Helping them in conducting self-assessment of compliance successfully</a:t>
          </a:r>
          <a:endParaRPr lang="en-US" sz="1600" dirty="0">
            <a:latin typeface="Cambria" panose="02040503050406030204" pitchFamily="18" charset="0"/>
          </a:endParaRPr>
        </a:p>
      </dgm:t>
    </dgm:pt>
    <dgm:pt modelId="{055949C1-DF78-49B8-A172-9F559900E4CF}" type="sibTrans" cxnId="{F55934DE-793D-48B3-8CE9-B5E17094C142}">
      <dgm:prSet/>
      <dgm:spPr/>
      <dgm:t>
        <a:bodyPr/>
        <a:lstStyle/>
        <a:p>
          <a:endParaRPr lang="en-US" sz="1400"/>
        </a:p>
      </dgm:t>
    </dgm:pt>
    <dgm:pt modelId="{6B4FB04F-BFA1-4918-8098-9A200CDAE6C3}" type="parTrans" cxnId="{F55934DE-793D-48B3-8CE9-B5E17094C142}">
      <dgm:prSet/>
      <dgm:spPr/>
      <dgm:t>
        <a:bodyPr/>
        <a:lstStyle/>
        <a:p>
          <a:endParaRPr lang="en-US" sz="1400"/>
        </a:p>
      </dgm:t>
    </dgm:pt>
    <dgm:pt modelId="{D29D56C1-FE5C-4918-891B-0322A44097CC}" type="pres">
      <dgm:prSet presAssocID="{06C2D13C-017E-4249-A501-3BDC0DF549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CF41FA-2C6A-4EBD-964D-8E234A00AC7A}" type="pres">
      <dgm:prSet presAssocID="{7CF369F3-E263-447C-A548-224857A362C5}" presName="composite" presStyleCnt="0"/>
      <dgm:spPr/>
    </dgm:pt>
    <dgm:pt modelId="{808C834B-CC92-4B06-9870-85092DB0BA6E}" type="pres">
      <dgm:prSet presAssocID="{7CF369F3-E263-447C-A548-224857A362C5}" presName="parentText" presStyleLbl="alignNode1" presStyleIdx="0" presStyleCnt="3" custLinFactNeighborX="3206" custLinFactNeighborY="-19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4689D-E3F6-4320-9FD1-257E919A60D5}" type="pres">
      <dgm:prSet presAssocID="{7CF369F3-E263-447C-A548-224857A362C5}" presName="descendantText" presStyleLbl="alignAcc1" presStyleIdx="0" presStyleCnt="3" custScaleY="159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C6B1D-EEF7-4C2D-93D7-BB19607B5E6C}" type="pres">
      <dgm:prSet presAssocID="{11A8E084-EEF1-4306-B4D5-A3720AC6643A}" presName="sp" presStyleCnt="0"/>
      <dgm:spPr/>
    </dgm:pt>
    <dgm:pt modelId="{12F0130A-2788-4363-A3E8-B066E902AC68}" type="pres">
      <dgm:prSet presAssocID="{9B8EC9E4-4871-4591-8D19-302373CA3825}" presName="composite" presStyleCnt="0"/>
      <dgm:spPr/>
    </dgm:pt>
    <dgm:pt modelId="{4B1F17B3-CDFA-4ED0-AE3D-D8C219DF594B}" type="pres">
      <dgm:prSet presAssocID="{9B8EC9E4-4871-4591-8D19-302373CA3825}" presName="parentText" presStyleLbl="alignNode1" presStyleIdx="1" presStyleCnt="3" custLinFactNeighborX="289" custLinFactNeighborY="-58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1401E-9739-4A53-B8EA-5522D3A8BE57}" type="pres">
      <dgm:prSet presAssocID="{9B8EC9E4-4871-4591-8D19-302373CA3825}" presName="descendantText" presStyleLbl="alignAcc1" presStyleIdx="1" presStyleCnt="3" custScaleY="133701" custLinFactNeighborX="-13" custLinFactNeighborY="7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B1BAD-AC77-4F66-8DC8-3D8B146125C6}" type="pres">
      <dgm:prSet presAssocID="{5B7B0183-5525-4DB6-B28B-4D14EB4A5873}" presName="sp" presStyleCnt="0"/>
      <dgm:spPr/>
    </dgm:pt>
    <dgm:pt modelId="{C131990B-7382-464A-BA04-52787CF25C93}" type="pres">
      <dgm:prSet presAssocID="{12D60298-2ED8-47D6-BF71-7C46B2E1AE65}" presName="composite" presStyleCnt="0"/>
      <dgm:spPr/>
    </dgm:pt>
    <dgm:pt modelId="{4322F902-EC4F-46B4-9741-08E996D4B8D0}" type="pres">
      <dgm:prSet presAssocID="{12D60298-2ED8-47D6-BF71-7C46B2E1AE65}" presName="parentText" presStyleLbl="alignNode1" presStyleIdx="2" presStyleCnt="3" custLinFactNeighborX="-1382" custLinFactNeighborY="109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976A9-8D4D-4578-BD70-87CD84EFDE84}" type="pres">
      <dgm:prSet presAssocID="{12D60298-2ED8-47D6-BF71-7C46B2E1AE65}" presName="descendantText" presStyleLbl="alignAcc1" presStyleIdx="2" presStyleCnt="3" custScaleY="111225" custLinFactNeighborX="-13" custLinFactNeighborY="4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BA1F1-3D10-49D9-8746-83189C5B9801}" type="presOf" srcId="{9B8EC9E4-4871-4591-8D19-302373CA3825}" destId="{4B1F17B3-CDFA-4ED0-AE3D-D8C219DF594B}" srcOrd="0" destOrd="0" presId="urn:microsoft.com/office/officeart/2005/8/layout/chevron2"/>
    <dgm:cxn modelId="{A8D420B7-F132-4237-84C9-4A108B532AD2}" type="presOf" srcId="{9E08894F-12C9-4866-AC51-C619D19ADE84}" destId="{E324689D-E3F6-4320-9FD1-257E919A60D5}" srcOrd="0" destOrd="2" presId="urn:microsoft.com/office/officeart/2005/8/layout/chevron2"/>
    <dgm:cxn modelId="{2E328F84-E4CE-4BC0-9C0A-E678242C5009}" srcId="{7CF369F3-E263-447C-A548-224857A362C5}" destId="{5663FCCB-FA1F-439C-B630-AC649C96DBB4}" srcOrd="0" destOrd="0" parTransId="{98577818-EBA2-4D4F-8128-197B010EF270}" sibTransId="{5C65E85C-1431-475D-96F8-0BA3E8B75917}"/>
    <dgm:cxn modelId="{D619EE99-C273-4C91-9F9B-111612A925DC}" srcId="{12D60298-2ED8-47D6-BF71-7C46B2E1AE65}" destId="{59677ACE-15FA-4B97-86A4-BAEB15BBC2FC}" srcOrd="1" destOrd="0" parTransId="{DDEECC32-3E59-491A-BC03-413BB4932549}" sibTransId="{216A084A-09A7-4579-BFF5-E4CE5DAF3309}"/>
    <dgm:cxn modelId="{2EBB9F1E-5159-4DC4-8839-E028C26F1A99}" srcId="{06C2D13C-017E-4249-A501-3BDC0DF5490B}" destId="{7CF369F3-E263-447C-A548-224857A362C5}" srcOrd="0" destOrd="0" parTransId="{1DE4EDAB-885A-4487-9A32-BA4CAA90407E}" sibTransId="{11A8E084-EEF1-4306-B4D5-A3720AC6643A}"/>
    <dgm:cxn modelId="{C57BD434-76D0-4642-846E-873BC645DFA1}" srcId="{12D60298-2ED8-47D6-BF71-7C46B2E1AE65}" destId="{2E4F2795-82D1-4DED-BA36-E23F07436917}" srcOrd="0" destOrd="0" parTransId="{E84A4FA2-F651-4A1D-B18A-7C36A838C771}" sibTransId="{166962FD-F4A6-4494-B912-8BECD14C9839}"/>
    <dgm:cxn modelId="{A1B0EEE0-0DEF-48F1-991F-DAEB73F45B28}" srcId="{7CF369F3-E263-447C-A548-224857A362C5}" destId="{1258D9A8-9F17-4219-81B6-A73CDC957910}" srcOrd="4" destOrd="0" parTransId="{476E8124-B854-426E-9848-6DBEFB436F8A}" sibTransId="{163E7A72-8C78-4C80-977E-47605E67FCBC}"/>
    <dgm:cxn modelId="{BA7A0629-3C3F-4041-9AA8-023DF80391FE}" srcId="{12D60298-2ED8-47D6-BF71-7C46B2E1AE65}" destId="{DD16EACB-F95D-4207-87B6-81B625729296}" srcOrd="2" destOrd="0" parTransId="{3B0D998D-2C7D-4C58-97C5-86258AE483EC}" sibTransId="{C8A1FD30-6D35-4EBF-B376-06FBA84546FE}"/>
    <dgm:cxn modelId="{6C54419C-5F48-49A8-B90B-E0B738C425D8}" type="presOf" srcId="{DD16EACB-F95D-4207-87B6-81B625729296}" destId="{5EE976A9-8D4D-4578-BD70-87CD84EFDE84}" srcOrd="0" destOrd="2" presId="urn:microsoft.com/office/officeart/2005/8/layout/chevron2"/>
    <dgm:cxn modelId="{2B859B34-15C3-4C5A-B4EF-98958D81B06A}" srcId="{7CF369F3-E263-447C-A548-224857A362C5}" destId="{32E8C0EC-0851-492D-A9A6-62AB11FD218E}" srcOrd="3" destOrd="0" parTransId="{0227188A-0DC0-4798-AA34-8590CFD9AA0A}" sibTransId="{909D7BED-AB18-4515-A966-33A89AF79187}"/>
    <dgm:cxn modelId="{CFC69D3C-BDE6-4A8C-BF4D-8C7CC2DE516F}" type="presOf" srcId="{1258D9A8-9F17-4219-81B6-A73CDC957910}" destId="{E324689D-E3F6-4320-9FD1-257E919A60D5}" srcOrd="0" destOrd="4" presId="urn:microsoft.com/office/officeart/2005/8/layout/chevron2"/>
    <dgm:cxn modelId="{2FFD2FCA-3EFE-4049-9530-A6F24D9E6360}" srcId="{9B8EC9E4-4871-4591-8D19-302373CA3825}" destId="{530DAA4E-5087-469D-AC23-A4687D21F0A5}" srcOrd="2" destOrd="0" parTransId="{6D6F26AC-ECE7-445E-B155-12B3D344CD22}" sibTransId="{21A0835A-65FE-4B5A-A060-96AEC04AFD10}"/>
    <dgm:cxn modelId="{BEEA80C7-C38B-40E4-9191-7FABBE8EC3D2}" type="presOf" srcId="{59677ACE-15FA-4B97-86A4-BAEB15BBC2FC}" destId="{5EE976A9-8D4D-4578-BD70-87CD84EFDE84}" srcOrd="0" destOrd="1" presId="urn:microsoft.com/office/officeart/2005/8/layout/chevron2"/>
    <dgm:cxn modelId="{F8C5F742-F766-47E0-AD1E-E831733CC7B6}" srcId="{06C2D13C-017E-4249-A501-3BDC0DF5490B}" destId="{9B8EC9E4-4871-4591-8D19-302373CA3825}" srcOrd="1" destOrd="0" parTransId="{F17DBF90-C6B2-4F8B-B498-9CD89918CD64}" sibTransId="{5B7B0183-5525-4DB6-B28B-4D14EB4A5873}"/>
    <dgm:cxn modelId="{F55934DE-793D-48B3-8CE9-B5E17094C142}" srcId="{9B8EC9E4-4871-4591-8D19-302373CA3825}" destId="{60ED623A-D905-4E42-9077-14389217710B}" srcOrd="1" destOrd="0" parTransId="{6B4FB04F-BFA1-4918-8098-9A200CDAE6C3}" sibTransId="{055949C1-DF78-49B8-A172-9F559900E4CF}"/>
    <dgm:cxn modelId="{667E22EA-61A7-4888-87FA-233CA8CD8B0F}" srcId="{7CF369F3-E263-447C-A548-224857A362C5}" destId="{4E8A1115-67F0-480E-987A-D7EB4F885B94}" srcOrd="1" destOrd="0" parTransId="{02A3F526-3D52-4830-A417-B34C565BEB8D}" sibTransId="{2DC88336-C9D1-4E30-9B82-39FB7FC8F3B9}"/>
    <dgm:cxn modelId="{D435CD95-23FB-40B2-AF33-F9F8616589F3}" srcId="{06C2D13C-017E-4249-A501-3BDC0DF5490B}" destId="{12D60298-2ED8-47D6-BF71-7C46B2E1AE65}" srcOrd="2" destOrd="0" parTransId="{D25320F8-1152-4550-B813-D66506AFB1F5}" sibTransId="{8328C955-C26C-4A88-A331-1D1848624799}"/>
    <dgm:cxn modelId="{048849AE-0B26-4674-B546-9AF796B8658C}" type="presOf" srcId="{4E8A1115-67F0-480E-987A-D7EB4F885B94}" destId="{E324689D-E3F6-4320-9FD1-257E919A60D5}" srcOrd="0" destOrd="1" presId="urn:microsoft.com/office/officeart/2005/8/layout/chevron2"/>
    <dgm:cxn modelId="{24197DB9-7A63-4391-A9BA-574E02453211}" type="presOf" srcId="{12D60298-2ED8-47D6-BF71-7C46B2E1AE65}" destId="{4322F902-EC4F-46B4-9741-08E996D4B8D0}" srcOrd="0" destOrd="0" presId="urn:microsoft.com/office/officeart/2005/8/layout/chevron2"/>
    <dgm:cxn modelId="{2F1E5459-F6A1-4606-B9F6-3740CE29744F}" type="presOf" srcId="{2E4F2795-82D1-4DED-BA36-E23F07436917}" destId="{5EE976A9-8D4D-4578-BD70-87CD84EFDE84}" srcOrd="0" destOrd="0" presId="urn:microsoft.com/office/officeart/2005/8/layout/chevron2"/>
    <dgm:cxn modelId="{854733E8-1A2B-49AE-9D65-E39E3D7D4014}" type="presOf" srcId="{5663FCCB-FA1F-439C-B630-AC649C96DBB4}" destId="{E324689D-E3F6-4320-9FD1-257E919A60D5}" srcOrd="0" destOrd="0" presId="urn:microsoft.com/office/officeart/2005/8/layout/chevron2"/>
    <dgm:cxn modelId="{4E452B55-D05F-4EBC-A03E-EC27A9E38349}" type="presOf" srcId="{CE83D4A9-9719-4090-BAE0-5CAF62226C87}" destId="{A581401E-9739-4A53-B8EA-5522D3A8BE57}" srcOrd="0" destOrd="0" presId="urn:microsoft.com/office/officeart/2005/8/layout/chevron2"/>
    <dgm:cxn modelId="{1C825D9C-E442-4B57-9E7D-3BA7A6B2C749}" type="presOf" srcId="{32E8C0EC-0851-492D-A9A6-62AB11FD218E}" destId="{E324689D-E3F6-4320-9FD1-257E919A60D5}" srcOrd="0" destOrd="3" presId="urn:microsoft.com/office/officeart/2005/8/layout/chevron2"/>
    <dgm:cxn modelId="{9C542C13-C435-49D5-BD7B-C7C67229E863}" type="presOf" srcId="{60ED623A-D905-4E42-9077-14389217710B}" destId="{A581401E-9739-4A53-B8EA-5522D3A8BE57}" srcOrd="0" destOrd="1" presId="urn:microsoft.com/office/officeart/2005/8/layout/chevron2"/>
    <dgm:cxn modelId="{0BC65F03-2604-406A-9738-67DA048A84F7}" type="presOf" srcId="{7CF369F3-E263-447C-A548-224857A362C5}" destId="{808C834B-CC92-4B06-9870-85092DB0BA6E}" srcOrd="0" destOrd="0" presId="urn:microsoft.com/office/officeart/2005/8/layout/chevron2"/>
    <dgm:cxn modelId="{083CEFDD-2676-4A0C-A678-E25EDBB93E36}" srcId="{7CF369F3-E263-447C-A548-224857A362C5}" destId="{9E08894F-12C9-4866-AC51-C619D19ADE84}" srcOrd="2" destOrd="0" parTransId="{607AD613-DF61-4150-9FF8-3834907065EA}" sibTransId="{288EEB5F-A20C-420C-B20E-927B7B86D1A1}"/>
    <dgm:cxn modelId="{360C9623-BBF1-4092-ADAD-BDE2AFAA6A3D}" srcId="{9B8EC9E4-4871-4591-8D19-302373CA3825}" destId="{CE83D4A9-9719-4090-BAE0-5CAF62226C87}" srcOrd="0" destOrd="0" parTransId="{B1C45735-2019-497C-8B29-C563ED1CE3E5}" sibTransId="{40589B66-DD2D-4806-9775-434C5CA080F7}"/>
    <dgm:cxn modelId="{3DA08275-2F7D-4106-999A-E6AB7AB5BD75}" type="presOf" srcId="{06C2D13C-017E-4249-A501-3BDC0DF5490B}" destId="{D29D56C1-FE5C-4918-891B-0322A44097CC}" srcOrd="0" destOrd="0" presId="urn:microsoft.com/office/officeart/2005/8/layout/chevron2"/>
    <dgm:cxn modelId="{B1D513CD-9122-4494-833A-3DAC5E3A851C}" type="presOf" srcId="{530DAA4E-5087-469D-AC23-A4687D21F0A5}" destId="{A581401E-9739-4A53-B8EA-5522D3A8BE57}" srcOrd="0" destOrd="2" presId="urn:microsoft.com/office/officeart/2005/8/layout/chevron2"/>
    <dgm:cxn modelId="{361B12E8-5291-47E6-912C-AD8ED37E2309}" type="presParOf" srcId="{D29D56C1-FE5C-4918-891B-0322A44097CC}" destId="{E3CF41FA-2C6A-4EBD-964D-8E234A00AC7A}" srcOrd="0" destOrd="0" presId="urn:microsoft.com/office/officeart/2005/8/layout/chevron2"/>
    <dgm:cxn modelId="{E7054212-DD76-4F47-8F5D-B4648E681662}" type="presParOf" srcId="{E3CF41FA-2C6A-4EBD-964D-8E234A00AC7A}" destId="{808C834B-CC92-4B06-9870-85092DB0BA6E}" srcOrd="0" destOrd="0" presId="urn:microsoft.com/office/officeart/2005/8/layout/chevron2"/>
    <dgm:cxn modelId="{8FDDE50B-22D2-4727-BDED-651503EC2CC5}" type="presParOf" srcId="{E3CF41FA-2C6A-4EBD-964D-8E234A00AC7A}" destId="{E324689D-E3F6-4320-9FD1-257E919A60D5}" srcOrd="1" destOrd="0" presId="urn:microsoft.com/office/officeart/2005/8/layout/chevron2"/>
    <dgm:cxn modelId="{593660EA-8652-42C7-95EC-4B2780944EA8}" type="presParOf" srcId="{D29D56C1-FE5C-4918-891B-0322A44097CC}" destId="{B12C6B1D-EEF7-4C2D-93D7-BB19607B5E6C}" srcOrd="1" destOrd="0" presId="urn:microsoft.com/office/officeart/2005/8/layout/chevron2"/>
    <dgm:cxn modelId="{2DF24821-04B1-4501-8588-8442A4CC2424}" type="presParOf" srcId="{D29D56C1-FE5C-4918-891B-0322A44097CC}" destId="{12F0130A-2788-4363-A3E8-B066E902AC68}" srcOrd="2" destOrd="0" presId="urn:microsoft.com/office/officeart/2005/8/layout/chevron2"/>
    <dgm:cxn modelId="{929B5A83-A8E3-4D61-9FF4-859AFA20DB86}" type="presParOf" srcId="{12F0130A-2788-4363-A3E8-B066E902AC68}" destId="{4B1F17B3-CDFA-4ED0-AE3D-D8C219DF594B}" srcOrd="0" destOrd="0" presId="urn:microsoft.com/office/officeart/2005/8/layout/chevron2"/>
    <dgm:cxn modelId="{8FB93E60-402E-4A40-9374-D1CDD5B29968}" type="presParOf" srcId="{12F0130A-2788-4363-A3E8-B066E902AC68}" destId="{A581401E-9739-4A53-B8EA-5522D3A8BE57}" srcOrd="1" destOrd="0" presId="urn:microsoft.com/office/officeart/2005/8/layout/chevron2"/>
    <dgm:cxn modelId="{3335C53B-3587-4A63-9E07-BDAF67FBC195}" type="presParOf" srcId="{D29D56C1-FE5C-4918-891B-0322A44097CC}" destId="{BB7B1BAD-AC77-4F66-8DC8-3D8B146125C6}" srcOrd="3" destOrd="0" presId="urn:microsoft.com/office/officeart/2005/8/layout/chevron2"/>
    <dgm:cxn modelId="{9A1B4A92-2F85-4AF3-8438-C11399EB99BC}" type="presParOf" srcId="{D29D56C1-FE5C-4918-891B-0322A44097CC}" destId="{C131990B-7382-464A-BA04-52787CF25C93}" srcOrd="4" destOrd="0" presId="urn:microsoft.com/office/officeart/2005/8/layout/chevron2"/>
    <dgm:cxn modelId="{6F7BC895-F3CF-4766-9369-671DAEF2FEEB}" type="presParOf" srcId="{C131990B-7382-464A-BA04-52787CF25C93}" destId="{4322F902-EC4F-46B4-9741-08E996D4B8D0}" srcOrd="0" destOrd="0" presId="urn:microsoft.com/office/officeart/2005/8/layout/chevron2"/>
    <dgm:cxn modelId="{98E5B2B5-7F7A-46E3-9E6B-22C21296A73E}" type="presParOf" srcId="{C131990B-7382-464A-BA04-52787CF25C93}" destId="{5EE976A9-8D4D-4578-BD70-87CD84EFDE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7DFF7-9507-4438-8D27-03C581CA87ED}" type="doc">
      <dgm:prSet loTypeId="urn:microsoft.com/office/officeart/2005/8/layout/vList6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AF6D36B3-39E6-456E-AA1A-C9851423848E}">
      <dgm:prSet phldrT="[Text]" custT="1"/>
      <dgm:spPr>
        <a:solidFill>
          <a:schemeClr val="tx2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10</a:t>
          </a:r>
          <a:endParaRPr lang="tr-TR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E7561B33-A289-4C5E-8328-C32375EB18D6}" type="parTrans" cxnId="{0443C022-8472-4CB0-995F-11E93DD74370}">
      <dgm:prSet/>
      <dgm:spPr/>
      <dgm:t>
        <a:bodyPr/>
        <a:lstStyle/>
        <a:p>
          <a:endParaRPr lang="tr-TR"/>
        </a:p>
      </dgm:t>
    </dgm:pt>
    <dgm:pt modelId="{B80E7760-F77C-4ED2-9907-AF546C840903}" type="sibTrans" cxnId="{0443C022-8472-4CB0-995F-11E93DD74370}">
      <dgm:prSet/>
      <dgm:spPr/>
      <dgm:t>
        <a:bodyPr/>
        <a:lstStyle/>
        <a:p>
          <a:endParaRPr lang="tr-TR"/>
        </a:p>
      </dgm:t>
    </dgm:pt>
    <dgm:pt modelId="{C066C5F2-9595-432F-AD2A-B646BF4B418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latin typeface="Cambria" panose="02040503050406030204" pitchFamily="18" charset="0"/>
            </a:rPr>
            <a:t>C</a:t>
          </a:r>
          <a:endParaRPr lang="tr-TR" sz="6000" b="1" dirty="0">
            <a:latin typeface="Cambria" panose="02040503050406030204" pitchFamily="18" charset="0"/>
          </a:endParaRPr>
        </a:p>
      </dgm:t>
    </dgm:pt>
    <dgm:pt modelId="{9B40CBA9-C1AB-4B5F-920B-A9CF29C7E8BA}" type="parTrans" cxnId="{47F10739-BBD7-4D17-B3F6-11066E577521}">
      <dgm:prSet/>
      <dgm:spPr/>
      <dgm:t>
        <a:bodyPr/>
        <a:lstStyle/>
        <a:p>
          <a:endParaRPr lang="tr-TR"/>
        </a:p>
      </dgm:t>
    </dgm:pt>
    <dgm:pt modelId="{03E28E39-018C-437E-8133-943E2518FA26}" type="sibTrans" cxnId="{47F10739-BBD7-4D17-B3F6-11066E577521}">
      <dgm:prSet/>
      <dgm:spPr/>
      <dgm:t>
        <a:bodyPr/>
        <a:lstStyle/>
        <a:p>
          <a:endParaRPr lang="tr-TR"/>
        </a:p>
      </dgm:t>
    </dgm:pt>
    <dgm:pt modelId="{21661C2D-4E92-45CA-BDB4-DEB80CA48580}">
      <dgm:prSet phldrT="[Text]" custT="1"/>
      <dgm:spPr>
        <a:solidFill>
          <a:schemeClr val="tx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4</a:t>
          </a:r>
          <a:endParaRPr lang="tr-TR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429E8079-9FEE-40A5-AB9C-BFFC3297FB7D}" type="parTrans" cxnId="{8F510B60-30AC-414C-870C-9F36FE8D5DB1}">
      <dgm:prSet/>
      <dgm:spPr/>
      <dgm:t>
        <a:bodyPr/>
        <a:lstStyle/>
        <a:p>
          <a:endParaRPr lang="tr-TR"/>
        </a:p>
      </dgm:t>
    </dgm:pt>
    <dgm:pt modelId="{2699335E-C04C-44B4-BDC6-3616EF7776AF}" type="sibTrans" cxnId="{8F510B60-30AC-414C-870C-9F36FE8D5DB1}">
      <dgm:prSet/>
      <dgm:spPr/>
      <dgm:t>
        <a:bodyPr/>
        <a:lstStyle/>
        <a:p>
          <a:endParaRPr lang="tr-TR"/>
        </a:p>
      </dgm:t>
    </dgm:pt>
    <dgm:pt modelId="{3D37EA76-392F-4F48-B85F-6DDB4857050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latin typeface="Cambria" panose="02040503050406030204" pitchFamily="18" charset="0"/>
            </a:rPr>
            <a:t>LC</a:t>
          </a:r>
          <a:endParaRPr lang="tr-TR" sz="6000" b="1" dirty="0">
            <a:latin typeface="Cambria" panose="02040503050406030204" pitchFamily="18" charset="0"/>
          </a:endParaRPr>
        </a:p>
      </dgm:t>
    </dgm:pt>
    <dgm:pt modelId="{DD419E4B-0D97-438B-A650-1ACD2956E9A6}" type="parTrans" cxnId="{12C62846-4457-48C0-9B56-FA3CFABD2C79}">
      <dgm:prSet/>
      <dgm:spPr/>
      <dgm:t>
        <a:bodyPr/>
        <a:lstStyle/>
        <a:p>
          <a:endParaRPr lang="tr-TR"/>
        </a:p>
      </dgm:t>
    </dgm:pt>
    <dgm:pt modelId="{5B960192-A1C2-4180-90C2-61360ACA4CDB}" type="sibTrans" cxnId="{12C62846-4457-48C0-9B56-FA3CFABD2C79}">
      <dgm:prSet/>
      <dgm:spPr/>
      <dgm:t>
        <a:bodyPr/>
        <a:lstStyle/>
        <a:p>
          <a:endParaRPr lang="tr-TR"/>
        </a:p>
      </dgm:t>
    </dgm:pt>
    <dgm:pt modelId="{06E94796-B21B-4D42-8008-912CB03FCC00}">
      <dgm:prSet phldrT="[Text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4</a:t>
          </a:r>
          <a:endParaRPr lang="tr-TR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D3140551-903D-4A32-BABD-8A951E6324A1}" type="parTrans" cxnId="{A4787E5D-30AC-4496-8D6F-DB8E0841E97A}">
      <dgm:prSet/>
      <dgm:spPr/>
      <dgm:t>
        <a:bodyPr/>
        <a:lstStyle/>
        <a:p>
          <a:endParaRPr lang="tr-TR"/>
        </a:p>
      </dgm:t>
    </dgm:pt>
    <dgm:pt modelId="{8F70274C-FBC7-4FA6-9065-C6FD2C20C13A}" type="sibTrans" cxnId="{A4787E5D-30AC-4496-8D6F-DB8E0841E97A}">
      <dgm:prSet/>
      <dgm:spPr/>
      <dgm:t>
        <a:bodyPr/>
        <a:lstStyle/>
        <a:p>
          <a:endParaRPr lang="tr-TR"/>
        </a:p>
      </dgm:t>
    </dgm:pt>
    <dgm:pt modelId="{08B8FB04-6AA6-4517-A021-8FDF5382CD9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r-TR" sz="6000" b="1" dirty="0" smtClean="0">
              <a:latin typeface="Cambria" panose="02040503050406030204" pitchFamily="18" charset="0"/>
            </a:rPr>
            <a:t>MNC</a:t>
          </a:r>
          <a:endParaRPr lang="tr-TR" sz="6000" b="1" dirty="0">
            <a:latin typeface="Cambria" panose="02040503050406030204" pitchFamily="18" charset="0"/>
          </a:endParaRPr>
        </a:p>
      </dgm:t>
    </dgm:pt>
    <dgm:pt modelId="{FC2EAB8F-9ABD-4458-852E-C9F8A74D57AB}" type="parTrans" cxnId="{B626B0D0-6C77-4168-B3F4-0BAAC10512E6}">
      <dgm:prSet/>
      <dgm:spPr/>
      <dgm:t>
        <a:bodyPr/>
        <a:lstStyle/>
        <a:p>
          <a:endParaRPr lang="tr-TR"/>
        </a:p>
      </dgm:t>
    </dgm:pt>
    <dgm:pt modelId="{1304E3C1-C213-4F27-AFA3-82EBA35BF6FA}" type="sibTrans" cxnId="{B626B0D0-6C77-4168-B3F4-0BAAC10512E6}">
      <dgm:prSet/>
      <dgm:spPr/>
      <dgm:t>
        <a:bodyPr/>
        <a:lstStyle/>
        <a:p>
          <a:endParaRPr lang="tr-TR"/>
        </a:p>
      </dgm:t>
    </dgm:pt>
    <dgm:pt modelId="{20CEB2B0-5D27-4426-AAFC-55DD8ED7C200}" type="pres">
      <dgm:prSet presAssocID="{0EA7DFF7-9507-4438-8D27-03C581CA87E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C791C1-58D5-4837-A15F-30FE038C775E}" type="pres">
      <dgm:prSet presAssocID="{AF6D36B3-39E6-456E-AA1A-C9851423848E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3A3284A9-1698-4258-B03B-B48EE7945FD8}" type="pres">
      <dgm:prSet presAssocID="{AF6D36B3-39E6-456E-AA1A-C9851423848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30C3F-4C77-4DF5-B8EB-372B0ED5A130}" type="pres">
      <dgm:prSet presAssocID="{AF6D36B3-39E6-456E-AA1A-C9851423848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19DA3-A82E-4F1F-B22D-EB3DBAC93E2F}" type="pres">
      <dgm:prSet presAssocID="{B80E7760-F77C-4ED2-9907-AF546C840903}" presName="spacing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08AA5743-C243-4AA3-9C50-5AAFD2EE69FE}" type="pres">
      <dgm:prSet presAssocID="{21661C2D-4E92-45CA-BDB4-DEB80CA48580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30432AB0-6880-4F6D-AE98-9B39E7AA3C44}" type="pres">
      <dgm:prSet presAssocID="{21661C2D-4E92-45CA-BDB4-DEB80CA4858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C61FE-0A3D-4597-A477-E34FC520E782}" type="pres">
      <dgm:prSet presAssocID="{21661C2D-4E92-45CA-BDB4-DEB80CA4858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DE2ED-6163-4DD0-B23D-B9700FF717DB}" type="pres">
      <dgm:prSet presAssocID="{2699335E-C04C-44B4-BDC6-3616EF7776AF}" presName="spacing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8A94B283-7EE4-459D-A78D-A919C388617B}" type="pres">
      <dgm:prSet presAssocID="{06E94796-B21B-4D42-8008-912CB03FCC00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9C354E4F-8DB6-41BD-8C98-129A47F8C89F}" type="pres">
      <dgm:prSet presAssocID="{06E94796-B21B-4D42-8008-912CB03FCC00}" presName="parentShp" presStyleLbl="node1" presStyleIdx="2" presStyleCnt="3" custLinFactNeighborX="-17296" custLinFactNeighborY="-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83780-C815-4CBE-9F80-AA032E495F78}" type="pres">
      <dgm:prSet presAssocID="{06E94796-B21B-4D42-8008-912CB03FCC0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CC72C1-4E45-459B-8B79-AB206FEEE18E}" type="presOf" srcId="{3D37EA76-392F-4F48-B85F-6DDB4857050A}" destId="{547C61FE-0A3D-4597-A477-E34FC520E782}" srcOrd="0" destOrd="0" presId="urn:microsoft.com/office/officeart/2005/8/layout/vList6"/>
    <dgm:cxn modelId="{9DC7464F-026F-4642-9B94-88EEAAB707B7}" type="presOf" srcId="{AF6D36B3-39E6-456E-AA1A-C9851423848E}" destId="{3A3284A9-1698-4258-B03B-B48EE7945FD8}" srcOrd="0" destOrd="0" presId="urn:microsoft.com/office/officeart/2005/8/layout/vList6"/>
    <dgm:cxn modelId="{43457FD1-E952-4C06-BDC6-5D7E386A8986}" type="presOf" srcId="{C066C5F2-9595-432F-AD2A-B646BF4B4184}" destId="{38730C3F-4C77-4DF5-B8EB-372B0ED5A130}" srcOrd="0" destOrd="0" presId="urn:microsoft.com/office/officeart/2005/8/layout/vList6"/>
    <dgm:cxn modelId="{0443C022-8472-4CB0-995F-11E93DD74370}" srcId="{0EA7DFF7-9507-4438-8D27-03C581CA87ED}" destId="{AF6D36B3-39E6-456E-AA1A-C9851423848E}" srcOrd="0" destOrd="0" parTransId="{E7561B33-A289-4C5E-8328-C32375EB18D6}" sibTransId="{B80E7760-F77C-4ED2-9907-AF546C840903}"/>
    <dgm:cxn modelId="{87DE5C59-357B-47A2-8029-23F31FE265F1}" type="presOf" srcId="{08B8FB04-6AA6-4517-A021-8FDF5382CD91}" destId="{3BB83780-C815-4CBE-9F80-AA032E495F78}" srcOrd="0" destOrd="0" presId="urn:microsoft.com/office/officeart/2005/8/layout/vList6"/>
    <dgm:cxn modelId="{A2617F6D-7922-40B4-B3B5-3F9459128E29}" type="presOf" srcId="{21661C2D-4E92-45CA-BDB4-DEB80CA48580}" destId="{30432AB0-6880-4F6D-AE98-9B39E7AA3C44}" srcOrd="0" destOrd="0" presId="urn:microsoft.com/office/officeart/2005/8/layout/vList6"/>
    <dgm:cxn modelId="{12C62846-4457-48C0-9B56-FA3CFABD2C79}" srcId="{21661C2D-4E92-45CA-BDB4-DEB80CA48580}" destId="{3D37EA76-392F-4F48-B85F-6DDB4857050A}" srcOrd="0" destOrd="0" parTransId="{DD419E4B-0D97-438B-A650-1ACD2956E9A6}" sibTransId="{5B960192-A1C2-4180-90C2-61360ACA4CDB}"/>
    <dgm:cxn modelId="{D72F4B27-B9E7-4DAE-BD64-230EF66F7620}" type="presOf" srcId="{06E94796-B21B-4D42-8008-912CB03FCC00}" destId="{9C354E4F-8DB6-41BD-8C98-129A47F8C89F}" srcOrd="0" destOrd="0" presId="urn:microsoft.com/office/officeart/2005/8/layout/vList6"/>
    <dgm:cxn modelId="{47F10739-BBD7-4D17-B3F6-11066E577521}" srcId="{AF6D36B3-39E6-456E-AA1A-C9851423848E}" destId="{C066C5F2-9595-432F-AD2A-B646BF4B4184}" srcOrd="0" destOrd="0" parTransId="{9B40CBA9-C1AB-4B5F-920B-A9CF29C7E8BA}" sibTransId="{03E28E39-018C-437E-8133-943E2518FA26}"/>
    <dgm:cxn modelId="{B626B0D0-6C77-4168-B3F4-0BAAC10512E6}" srcId="{06E94796-B21B-4D42-8008-912CB03FCC00}" destId="{08B8FB04-6AA6-4517-A021-8FDF5382CD91}" srcOrd="0" destOrd="0" parTransId="{FC2EAB8F-9ABD-4458-852E-C9F8A74D57AB}" sibTransId="{1304E3C1-C213-4F27-AFA3-82EBA35BF6FA}"/>
    <dgm:cxn modelId="{ABA94A6F-8A29-435A-A967-87A6C03FD21B}" type="presOf" srcId="{0EA7DFF7-9507-4438-8D27-03C581CA87ED}" destId="{20CEB2B0-5D27-4426-AAFC-55DD8ED7C200}" srcOrd="0" destOrd="0" presId="urn:microsoft.com/office/officeart/2005/8/layout/vList6"/>
    <dgm:cxn modelId="{8F510B60-30AC-414C-870C-9F36FE8D5DB1}" srcId="{0EA7DFF7-9507-4438-8D27-03C581CA87ED}" destId="{21661C2D-4E92-45CA-BDB4-DEB80CA48580}" srcOrd="1" destOrd="0" parTransId="{429E8079-9FEE-40A5-AB9C-BFFC3297FB7D}" sibTransId="{2699335E-C04C-44B4-BDC6-3616EF7776AF}"/>
    <dgm:cxn modelId="{A4787E5D-30AC-4496-8D6F-DB8E0841E97A}" srcId="{0EA7DFF7-9507-4438-8D27-03C581CA87ED}" destId="{06E94796-B21B-4D42-8008-912CB03FCC00}" srcOrd="2" destOrd="0" parTransId="{D3140551-903D-4A32-BABD-8A951E6324A1}" sibTransId="{8F70274C-FBC7-4FA6-9065-C6FD2C20C13A}"/>
    <dgm:cxn modelId="{1AEF9648-9309-4E5D-8C20-0D56CF999D55}" type="presParOf" srcId="{20CEB2B0-5D27-4426-AAFC-55DD8ED7C200}" destId="{78C791C1-58D5-4837-A15F-30FE038C775E}" srcOrd="0" destOrd="0" presId="urn:microsoft.com/office/officeart/2005/8/layout/vList6"/>
    <dgm:cxn modelId="{44B068FF-2EFB-4B3F-A004-BAA129BDE702}" type="presParOf" srcId="{78C791C1-58D5-4837-A15F-30FE038C775E}" destId="{3A3284A9-1698-4258-B03B-B48EE7945FD8}" srcOrd="0" destOrd="0" presId="urn:microsoft.com/office/officeart/2005/8/layout/vList6"/>
    <dgm:cxn modelId="{F90979A5-8211-4A09-B47C-2483B9557AE2}" type="presParOf" srcId="{78C791C1-58D5-4837-A15F-30FE038C775E}" destId="{38730C3F-4C77-4DF5-B8EB-372B0ED5A130}" srcOrd="1" destOrd="0" presId="urn:microsoft.com/office/officeart/2005/8/layout/vList6"/>
    <dgm:cxn modelId="{E878EB59-7892-4C70-8F79-5B4C95963D33}" type="presParOf" srcId="{20CEB2B0-5D27-4426-AAFC-55DD8ED7C200}" destId="{1E119DA3-A82E-4F1F-B22D-EB3DBAC93E2F}" srcOrd="1" destOrd="0" presId="urn:microsoft.com/office/officeart/2005/8/layout/vList6"/>
    <dgm:cxn modelId="{CEF83BA0-C528-43E4-8990-950C277DB667}" type="presParOf" srcId="{20CEB2B0-5D27-4426-AAFC-55DD8ED7C200}" destId="{08AA5743-C243-4AA3-9C50-5AAFD2EE69FE}" srcOrd="2" destOrd="0" presId="urn:microsoft.com/office/officeart/2005/8/layout/vList6"/>
    <dgm:cxn modelId="{DFCEAD4E-183F-4576-9665-D4C6D7FB91FF}" type="presParOf" srcId="{08AA5743-C243-4AA3-9C50-5AAFD2EE69FE}" destId="{30432AB0-6880-4F6D-AE98-9B39E7AA3C44}" srcOrd="0" destOrd="0" presId="urn:microsoft.com/office/officeart/2005/8/layout/vList6"/>
    <dgm:cxn modelId="{F52BFFFB-BB6C-49DD-BB1D-7A830B864C7E}" type="presParOf" srcId="{08AA5743-C243-4AA3-9C50-5AAFD2EE69FE}" destId="{547C61FE-0A3D-4597-A477-E34FC520E782}" srcOrd="1" destOrd="0" presId="urn:microsoft.com/office/officeart/2005/8/layout/vList6"/>
    <dgm:cxn modelId="{A670F05A-040C-4F2E-B812-A87E02C35003}" type="presParOf" srcId="{20CEB2B0-5D27-4426-AAFC-55DD8ED7C200}" destId="{541DE2ED-6163-4DD0-B23D-B9700FF717DB}" srcOrd="3" destOrd="0" presId="urn:microsoft.com/office/officeart/2005/8/layout/vList6"/>
    <dgm:cxn modelId="{59B84196-4612-42C7-817F-08420071731D}" type="presParOf" srcId="{20CEB2B0-5D27-4426-AAFC-55DD8ED7C200}" destId="{8A94B283-7EE4-459D-A78D-A919C388617B}" srcOrd="4" destOrd="0" presId="urn:microsoft.com/office/officeart/2005/8/layout/vList6"/>
    <dgm:cxn modelId="{6F82B4E0-A298-4120-A980-EE7E0C069A09}" type="presParOf" srcId="{8A94B283-7EE4-459D-A78D-A919C388617B}" destId="{9C354E4F-8DB6-41BD-8C98-129A47F8C89F}" srcOrd="0" destOrd="0" presId="urn:microsoft.com/office/officeart/2005/8/layout/vList6"/>
    <dgm:cxn modelId="{886A4B73-177A-49F6-84EF-8E85EFECEABB}" type="presParOf" srcId="{8A94B283-7EE4-459D-A78D-A919C388617B}" destId="{3BB83780-C815-4CBE-9F80-AA032E495F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A9B4EE-6F85-43B5-A55E-03F5F47A3632}" type="doc">
      <dgm:prSet loTypeId="urn:microsoft.com/office/officeart/2009/3/layout/OpposingIdeas" loCatId="relationship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7AB48CEA-1CC1-4FC1-928A-69763408CA42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altLang="tr-TR" sz="2400" b="1" dirty="0" smtClean="0">
              <a:latin typeface="Cambria" panose="02040503050406030204" pitchFamily="18" charset="0"/>
            </a:rPr>
            <a:t>Strong Areas</a:t>
          </a:r>
        </a:p>
      </dgm:t>
    </dgm:pt>
    <dgm:pt modelId="{04EC4F2F-7E19-4617-9BEF-3581908776C5}" type="parTrans" cxnId="{3A42E97C-BB5E-40D1-82B0-963D2D4BC641}">
      <dgm:prSet/>
      <dgm:spPr/>
      <dgm:t>
        <a:bodyPr/>
        <a:lstStyle/>
        <a:p>
          <a:endParaRPr lang="tr-TR"/>
        </a:p>
      </dgm:t>
    </dgm:pt>
    <dgm:pt modelId="{99058B98-A51A-49E3-87A4-79EC9025EFA2}" type="sibTrans" cxnId="{3A42E97C-BB5E-40D1-82B0-963D2D4BC641}">
      <dgm:prSet/>
      <dgm:spPr/>
      <dgm:t>
        <a:bodyPr/>
        <a:lstStyle/>
        <a:p>
          <a:endParaRPr lang="tr-TR"/>
        </a:p>
      </dgm:t>
    </dgm:pt>
    <dgm:pt modelId="{4B9471EC-B414-466D-BB46-D021BCA6687E}">
      <dgm:prSet phldrT="[Text]" custT="1"/>
      <dgm:spPr/>
      <dgm:t>
        <a:bodyPr/>
        <a:lstStyle/>
        <a:p>
          <a:pPr marL="265113" marR="0" lvl="1" indent="-180975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SzTx/>
            <a:buFont typeface="Wingdings" panose="05000000000000000000" pitchFamily="2" charset="2"/>
            <a:buChar char="§"/>
            <a:tabLst/>
            <a:defRPr/>
          </a:pPr>
          <a:r>
            <a:rPr lang="tr-TR" sz="1700" b="0" dirty="0" smtClean="0">
              <a:latin typeface="Cambria" panose="02040503050406030204" pitchFamily="18" charset="0"/>
            </a:rPr>
            <a:t>Recovery</a:t>
          </a:r>
          <a:r>
            <a:rPr lang="tr-TR" sz="1700" dirty="0" smtClean="0">
              <a:latin typeface="Cambria" panose="02040503050406030204" pitchFamily="18" charset="0"/>
            </a:rPr>
            <a:t> process  (22 billion USD)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dirty="0" smtClean="0">
              <a:latin typeface="Cambria" panose="02040503050406030204" pitchFamily="18" charset="0"/>
            </a:rPr>
            <a:t>Legal Protection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en-US" sz="1700" dirty="0" smtClean="0">
              <a:latin typeface="Cambria" panose="02040503050406030204" pitchFamily="18" charset="0"/>
            </a:rPr>
            <a:t>Dealing with parties at fault in a bank failure</a:t>
          </a:r>
          <a:endParaRPr lang="tr-TR" sz="1700" dirty="0" smtClean="0">
            <a:latin typeface="Cambria" panose="02040503050406030204" pitchFamily="18" charset="0"/>
          </a:endParaRP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dirty="0" smtClean="0">
              <a:latin typeface="Cambria" panose="02040503050406030204" pitchFamily="18" charset="0"/>
            </a:rPr>
            <a:t>S</a:t>
          </a:r>
          <a:r>
            <a:rPr lang="en-US" sz="1700" dirty="0" err="1" smtClean="0">
              <a:latin typeface="Cambria" panose="02040503050406030204" pitchFamily="18" charset="0"/>
            </a:rPr>
            <a:t>ignificant</a:t>
          </a:r>
          <a:r>
            <a:rPr lang="en-US" sz="1700" dirty="0" smtClean="0">
              <a:latin typeface="Cambria" panose="02040503050406030204" pitchFamily="18" charset="0"/>
            </a:rPr>
            <a:t> </a:t>
          </a:r>
          <a:r>
            <a:rPr lang="tr-TR" sz="1700" dirty="0" smtClean="0">
              <a:latin typeface="Cambria" panose="02040503050406030204" pitchFamily="18" charset="0"/>
            </a:rPr>
            <a:t>R</a:t>
          </a:r>
          <a:r>
            <a:rPr lang="en-US" sz="1700" dirty="0" err="1" smtClean="0">
              <a:latin typeface="Cambria" panose="02040503050406030204" pitchFamily="18" charset="0"/>
            </a:rPr>
            <a:t>eserve</a:t>
          </a:r>
          <a:r>
            <a:rPr lang="en-US" sz="1700" dirty="0" smtClean="0">
              <a:latin typeface="Cambria" panose="02040503050406030204" pitchFamily="18" charset="0"/>
            </a:rPr>
            <a:t> </a:t>
          </a:r>
          <a:r>
            <a:rPr lang="tr-TR" sz="1700" dirty="0" smtClean="0">
              <a:latin typeface="Cambria" panose="02040503050406030204" pitchFamily="18" charset="0"/>
            </a:rPr>
            <a:t>F</a:t>
          </a:r>
          <a:r>
            <a:rPr lang="en-US" sz="1700" dirty="0" smtClean="0">
              <a:latin typeface="Cambria" panose="02040503050406030204" pitchFamily="18" charset="0"/>
            </a:rPr>
            <a:t>und </a:t>
          </a:r>
          <a:r>
            <a:rPr lang="tr-TR" sz="1700" dirty="0" smtClean="0">
              <a:latin typeface="Cambria" panose="02040503050406030204" pitchFamily="18" charset="0"/>
            </a:rPr>
            <a:t>(8 billion USD)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dirty="0" smtClean="0">
              <a:latin typeface="Cambria" panose="02040503050406030204" pitchFamily="18" charset="0"/>
            </a:rPr>
            <a:t>E</a:t>
          </a:r>
          <a:r>
            <a:rPr lang="en-US" sz="1700" dirty="0" err="1" smtClean="0">
              <a:latin typeface="Cambria" panose="02040503050406030204" pitchFamily="18" charset="0"/>
            </a:rPr>
            <a:t>ffective</a:t>
          </a:r>
          <a:r>
            <a:rPr lang="en-US" sz="1700" dirty="0" smtClean="0">
              <a:latin typeface="Cambria" panose="02040503050406030204" pitchFamily="18" charset="0"/>
            </a:rPr>
            <a:t> </a:t>
          </a:r>
          <a:r>
            <a:rPr lang="tr-TR" sz="1700" dirty="0" smtClean="0">
              <a:latin typeface="Cambria" panose="02040503050406030204" pitchFamily="18" charset="0"/>
            </a:rPr>
            <a:t>R</a:t>
          </a:r>
          <a:r>
            <a:rPr lang="en-US" sz="1700" dirty="0" err="1" smtClean="0">
              <a:latin typeface="Cambria" panose="02040503050406030204" pitchFamily="18" charset="0"/>
            </a:rPr>
            <a:t>isk</a:t>
          </a:r>
          <a:r>
            <a:rPr lang="en-US" sz="1700" dirty="0" smtClean="0">
              <a:latin typeface="Cambria" panose="02040503050406030204" pitchFamily="18" charset="0"/>
            </a:rPr>
            <a:t>-based </a:t>
          </a:r>
          <a:r>
            <a:rPr lang="tr-TR" sz="1700" dirty="0" smtClean="0">
              <a:latin typeface="Cambria" panose="02040503050406030204" pitchFamily="18" charset="0"/>
            </a:rPr>
            <a:t>P</a:t>
          </a:r>
          <a:r>
            <a:rPr lang="en-US" sz="1700" dirty="0" err="1" smtClean="0">
              <a:latin typeface="Cambria" panose="02040503050406030204" pitchFamily="18" charset="0"/>
            </a:rPr>
            <a:t>remium</a:t>
          </a:r>
          <a:r>
            <a:rPr lang="en-US" sz="1700" dirty="0" smtClean="0">
              <a:latin typeface="Cambria" panose="02040503050406030204" pitchFamily="18" charset="0"/>
            </a:rPr>
            <a:t> </a:t>
          </a:r>
          <a:r>
            <a:rPr lang="tr-TR" sz="1700" dirty="0" smtClean="0">
              <a:latin typeface="Cambria" panose="02040503050406030204" pitchFamily="18" charset="0"/>
            </a:rPr>
            <a:t>S</a:t>
          </a:r>
          <a:r>
            <a:rPr lang="en-US" sz="1700" dirty="0" err="1" smtClean="0">
              <a:latin typeface="Cambria" panose="02040503050406030204" pitchFamily="18" charset="0"/>
            </a:rPr>
            <a:t>ystem</a:t>
          </a:r>
          <a:endParaRPr lang="tr-TR" sz="1700" dirty="0" smtClean="0">
            <a:latin typeface="Cambria" panose="02040503050406030204" pitchFamily="18" charset="0"/>
          </a:endParaRPr>
        </a:p>
        <a:p>
          <a:pPr marL="265113" marR="0" lvl="1" indent="-180975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SzTx/>
            <a:buFont typeface="Wingdings" panose="05000000000000000000" pitchFamily="2" charset="2"/>
            <a:buChar char="§"/>
            <a:tabLst/>
            <a:defRPr/>
          </a:pPr>
          <a:r>
            <a:rPr lang="tr-TR" altLang="tr-TR" sz="1700" dirty="0" smtClean="0">
              <a:latin typeface="Cambria" panose="02040503050406030204" pitchFamily="18" charset="0"/>
            </a:rPr>
            <a:t>Financial Safety Net 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altLang="tr-TR" sz="1700" dirty="0" smtClean="0">
              <a:latin typeface="Cambria" panose="02040503050406030204" pitchFamily="18" charset="0"/>
            </a:rPr>
            <a:t>Public Policy Objectives, Mandate,  Powers, Governance,  Membership</a:t>
          </a:r>
        </a:p>
      </dgm:t>
    </dgm:pt>
    <dgm:pt modelId="{E3575854-695A-42CE-8E08-91E8B95B5D7A}" type="parTrans" cxnId="{2F463BF7-5BE0-41C6-91B4-A80BB9CF6B21}">
      <dgm:prSet/>
      <dgm:spPr/>
      <dgm:t>
        <a:bodyPr/>
        <a:lstStyle/>
        <a:p>
          <a:endParaRPr lang="tr-TR"/>
        </a:p>
      </dgm:t>
    </dgm:pt>
    <dgm:pt modelId="{05E96BA8-77E1-462F-9B56-BE7AE1B47156}" type="sibTrans" cxnId="{2F463BF7-5BE0-41C6-91B4-A80BB9CF6B21}">
      <dgm:prSet/>
      <dgm:spPr/>
      <dgm:t>
        <a:bodyPr/>
        <a:lstStyle/>
        <a:p>
          <a:endParaRPr lang="tr-TR"/>
        </a:p>
      </dgm:t>
    </dgm:pt>
    <dgm:pt modelId="{DDAFDFCA-414A-4D6F-9B63-9852788E0B7A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altLang="tr-TR" sz="2400" b="1" dirty="0" smtClean="0">
              <a:latin typeface="Cambria" panose="02040503050406030204" pitchFamily="18" charset="0"/>
            </a:rPr>
            <a:t>Improvement Areas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dirty="0"/>
        </a:p>
      </dgm:t>
    </dgm:pt>
    <dgm:pt modelId="{0A9E6A39-DA39-49BC-B563-FB001F226536}" type="parTrans" cxnId="{CCF756FA-C5C9-491E-ABD9-B494868D29B5}">
      <dgm:prSet/>
      <dgm:spPr/>
      <dgm:t>
        <a:bodyPr/>
        <a:lstStyle/>
        <a:p>
          <a:endParaRPr lang="tr-TR"/>
        </a:p>
      </dgm:t>
    </dgm:pt>
    <dgm:pt modelId="{43C830BD-56CE-4C8C-B87B-40CC373595E7}" type="sibTrans" cxnId="{CCF756FA-C5C9-491E-ABD9-B494868D29B5}">
      <dgm:prSet/>
      <dgm:spPr/>
      <dgm:t>
        <a:bodyPr/>
        <a:lstStyle/>
        <a:p>
          <a:endParaRPr lang="tr-TR"/>
        </a:p>
      </dgm:t>
    </dgm:pt>
    <dgm:pt modelId="{A293AD8E-A212-4EEA-9FAD-4E5713955D16}">
      <dgm:prSet phldrT="[Text]"/>
      <dgm:spPr/>
      <dgm:t>
        <a:bodyPr/>
        <a:lstStyle/>
        <a:p>
          <a:pPr marL="265113" lvl="1" indent="-180975" algn="l" eaLnBrk="1" hangingPunct="1"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en-US" dirty="0" smtClean="0">
              <a:latin typeface="Cambria" panose="02040503050406030204" pitchFamily="18" charset="0"/>
            </a:rPr>
            <a:t>Early detection and timely intervention </a:t>
          </a:r>
          <a:endParaRPr lang="tr-TR" dirty="0" smtClean="0">
            <a:latin typeface="Cambria" panose="02040503050406030204" pitchFamily="18" charset="0"/>
          </a:endParaRPr>
        </a:p>
        <a:p>
          <a:pPr marL="265113" lvl="1" indent="-180975" algn="l" eaLnBrk="1" hangingPunct="1"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dirty="0" smtClean="0">
              <a:latin typeface="Cambria" panose="02040503050406030204" pitchFamily="18" charset="0"/>
            </a:rPr>
            <a:t>Re</a:t>
          </a:r>
          <a:r>
            <a:rPr lang="en-US" dirty="0" smtClean="0">
              <a:latin typeface="Cambria" panose="02040503050406030204" pitchFamily="18" charset="0"/>
            </a:rPr>
            <a:t>solution  </a:t>
          </a:r>
          <a:r>
            <a:rPr lang="tr-TR" dirty="0" smtClean="0">
              <a:latin typeface="Cambria" panose="02040503050406030204" pitchFamily="18" charset="0"/>
            </a:rPr>
            <a:t>Process</a:t>
          </a:r>
        </a:p>
        <a:p>
          <a:pPr marL="265113" lvl="1" indent="-180975" algn="l" eaLnBrk="1" hangingPunct="1"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altLang="tr-TR" dirty="0" smtClean="0">
              <a:latin typeface="Cambria" panose="02040503050406030204" pitchFamily="18" charset="0"/>
            </a:rPr>
            <a:t>Cross border issues</a:t>
          </a:r>
        </a:p>
        <a:p>
          <a:endParaRPr lang="tr-TR" dirty="0"/>
        </a:p>
      </dgm:t>
    </dgm:pt>
    <dgm:pt modelId="{422CD75A-287E-45C6-9EC4-70C09CFA7490}" type="parTrans" cxnId="{D1204247-D38C-4D20-9D56-9C17B1E9C20F}">
      <dgm:prSet/>
      <dgm:spPr/>
      <dgm:t>
        <a:bodyPr/>
        <a:lstStyle/>
        <a:p>
          <a:endParaRPr lang="tr-TR"/>
        </a:p>
      </dgm:t>
    </dgm:pt>
    <dgm:pt modelId="{FB6A1649-6DDE-454C-BDC6-34C866EC0723}" type="sibTrans" cxnId="{D1204247-D38C-4D20-9D56-9C17B1E9C20F}">
      <dgm:prSet/>
      <dgm:spPr/>
      <dgm:t>
        <a:bodyPr/>
        <a:lstStyle/>
        <a:p>
          <a:endParaRPr lang="tr-TR"/>
        </a:p>
      </dgm:t>
    </dgm:pt>
    <dgm:pt modelId="{57993E88-1E7A-4A23-95B8-5ADCAEA80610}">
      <dgm:prSet/>
      <dgm:spPr/>
      <dgm:t>
        <a:bodyPr/>
        <a:lstStyle/>
        <a:p>
          <a:endParaRPr lang="en-US"/>
        </a:p>
      </dgm:t>
    </dgm:pt>
    <dgm:pt modelId="{6611F30D-4FBA-4166-BC41-837535C99852}" type="parTrans" cxnId="{87B47BA3-AB8A-40F0-B188-0844EFF22F63}">
      <dgm:prSet/>
      <dgm:spPr/>
      <dgm:t>
        <a:bodyPr/>
        <a:lstStyle/>
        <a:p>
          <a:endParaRPr lang="tr-TR"/>
        </a:p>
      </dgm:t>
    </dgm:pt>
    <dgm:pt modelId="{556CDD54-480F-4906-BDA1-C9FC66B7BCBC}" type="sibTrans" cxnId="{87B47BA3-AB8A-40F0-B188-0844EFF22F63}">
      <dgm:prSet/>
      <dgm:spPr/>
      <dgm:t>
        <a:bodyPr/>
        <a:lstStyle/>
        <a:p>
          <a:endParaRPr lang="tr-TR"/>
        </a:p>
      </dgm:t>
    </dgm:pt>
    <dgm:pt modelId="{84A5BDD3-B0C3-41E4-8857-9E3FBA0185A9}" type="pres">
      <dgm:prSet presAssocID="{FAA9B4EE-6F85-43B5-A55E-03F5F47A3632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E4827-77A0-427C-8051-1D37F3A6B3F2}" type="pres">
      <dgm:prSet presAssocID="{FAA9B4EE-6F85-43B5-A55E-03F5F47A3632}" presName="Background" presStyleLbl="node1" presStyleIdx="0" presStyleCnt="1" custScaleY="137486"/>
      <dgm:spPr/>
    </dgm:pt>
    <dgm:pt modelId="{47D8DF1D-3C9D-4A77-8E02-C6AA3249B8EA}" type="pres">
      <dgm:prSet presAssocID="{FAA9B4EE-6F85-43B5-A55E-03F5F47A3632}" presName="Divider" presStyleLbl="callout" presStyleIdx="0" presStyleCnt="1"/>
      <dgm:spPr/>
    </dgm:pt>
    <dgm:pt modelId="{7157522A-2D34-4D5A-A906-87AA5DE05A28}" type="pres">
      <dgm:prSet presAssocID="{FAA9B4EE-6F85-43B5-A55E-03F5F47A3632}" presName="ChildText1" presStyleLbl="revTx" presStyleIdx="0" presStyleCnt="0" custScaleY="139285" custLinFactNeighborX="-3133" custLinFactNeighborY="-114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C13CD8-575E-4DBE-A374-7FC907EC04FA}" type="pres">
      <dgm:prSet presAssocID="{FAA9B4EE-6F85-43B5-A55E-03F5F47A3632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4A12C-087B-425C-85F8-26BE58AE9A5D}" type="pres">
      <dgm:prSet presAssocID="{FAA9B4EE-6F85-43B5-A55E-03F5F47A3632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94D9F705-732A-40B5-9BE3-7BC70F6C3822}" type="pres">
      <dgm:prSet presAssocID="{FAA9B4EE-6F85-43B5-A55E-03F5F47A3632}" presName="ParentShape1" presStyleLbl="alignImgPlace1" presStyleIdx="0" presStyleCnt="2" custScaleX="86271" custScaleY="110168">
        <dgm:presLayoutVars/>
      </dgm:prSet>
      <dgm:spPr/>
      <dgm:t>
        <a:bodyPr/>
        <a:lstStyle/>
        <a:p>
          <a:endParaRPr lang="tr-TR"/>
        </a:p>
      </dgm:t>
    </dgm:pt>
    <dgm:pt modelId="{602E0393-AF5E-40B7-AE89-8451651CE284}" type="pres">
      <dgm:prSet presAssocID="{FAA9B4EE-6F85-43B5-A55E-03F5F47A3632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D8D7AA3-83B5-429D-8C00-EC1F7CC27263}" type="pres">
      <dgm:prSet presAssocID="{FAA9B4EE-6F85-43B5-A55E-03F5F47A3632}" presName="ParentShape2" presStyleLbl="alignImgPlace1" presStyleIdx="1" presStyleCnt="2" custScaleX="87477" custScaleY="118854">
        <dgm:presLayoutVars/>
      </dgm:prSet>
      <dgm:spPr/>
      <dgm:t>
        <a:bodyPr/>
        <a:lstStyle/>
        <a:p>
          <a:endParaRPr lang="en-US"/>
        </a:p>
      </dgm:t>
    </dgm:pt>
  </dgm:ptLst>
  <dgm:cxnLst>
    <dgm:cxn modelId="{76ED78C3-C9BE-44F3-8859-A9441926BF28}" type="presOf" srcId="{7AB48CEA-1CC1-4FC1-928A-69763408CA42}" destId="{6E34A12C-087B-425C-85F8-26BE58AE9A5D}" srcOrd="0" destOrd="0" presId="urn:microsoft.com/office/officeart/2009/3/layout/OpposingIdeas"/>
    <dgm:cxn modelId="{3A42E97C-BB5E-40D1-82B0-963D2D4BC641}" srcId="{FAA9B4EE-6F85-43B5-A55E-03F5F47A3632}" destId="{7AB48CEA-1CC1-4FC1-928A-69763408CA42}" srcOrd="0" destOrd="0" parTransId="{04EC4F2F-7E19-4617-9BEF-3581908776C5}" sibTransId="{99058B98-A51A-49E3-87A4-79EC9025EFA2}"/>
    <dgm:cxn modelId="{D2583BAE-E5CB-4D59-AB6E-E2ADD9E91C7E}" type="presOf" srcId="{A293AD8E-A212-4EEA-9FAD-4E5713955D16}" destId="{FBC13CD8-575E-4DBE-A374-7FC907EC04FA}" srcOrd="0" destOrd="0" presId="urn:microsoft.com/office/officeart/2009/3/layout/OpposingIdeas"/>
    <dgm:cxn modelId="{05E0AC1A-929B-4508-9369-805AAABC9BD6}" type="presOf" srcId="{DDAFDFCA-414A-4D6F-9B63-9852788E0B7A}" destId="{FD8D7AA3-83B5-429D-8C00-EC1F7CC27263}" srcOrd="1" destOrd="0" presId="urn:microsoft.com/office/officeart/2009/3/layout/OpposingIdeas"/>
    <dgm:cxn modelId="{DC3585FA-E4A0-4DF7-895E-3784B907B64C}" type="presOf" srcId="{FAA9B4EE-6F85-43B5-A55E-03F5F47A3632}" destId="{84A5BDD3-B0C3-41E4-8857-9E3FBA0185A9}" srcOrd="0" destOrd="0" presId="urn:microsoft.com/office/officeart/2009/3/layout/OpposingIdeas"/>
    <dgm:cxn modelId="{34A16DBE-D35C-49ED-A19E-A1DA2F3E7E59}" type="presOf" srcId="{7AB48CEA-1CC1-4FC1-928A-69763408CA42}" destId="{94D9F705-732A-40B5-9BE3-7BC70F6C3822}" srcOrd="1" destOrd="0" presId="urn:microsoft.com/office/officeart/2009/3/layout/OpposingIdeas"/>
    <dgm:cxn modelId="{B2DE086C-217F-4330-9739-DBD67809E62F}" type="presOf" srcId="{4B9471EC-B414-466D-BB46-D021BCA6687E}" destId="{7157522A-2D34-4D5A-A906-87AA5DE05A28}" srcOrd="0" destOrd="0" presId="urn:microsoft.com/office/officeart/2009/3/layout/OpposingIdeas"/>
    <dgm:cxn modelId="{D1204247-D38C-4D20-9D56-9C17B1E9C20F}" srcId="{DDAFDFCA-414A-4D6F-9B63-9852788E0B7A}" destId="{A293AD8E-A212-4EEA-9FAD-4E5713955D16}" srcOrd="0" destOrd="0" parTransId="{422CD75A-287E-45C6-9EC4-70C09CFA7490}" sibTransId="{FB6A1649-6DDE-454C-BDC6-34C866EC0723}"/>
    <dgm:cxn modelId="{87B47BA3-AB8A-40F0-B188-0844EFF22F63}" srcId="{FAA9B4EE-6F85-43B5-A55E-03F5F47A3632}" destId="{57993E88-1E7A-4A23-95B8-5ADCAEA80610}" srcOrd="2" destOrd="0" parTransId="{6611F30D-4FBA-4166-BC41-837535C99852}" sibTransId="{556CDD54-480F-4906-BDA1-C9FC66B7BCBC}"/>
    <dgm:cxn modelId="{2F463BF7-5BE0-41C6-91B4-A80BB9CF6B21}" srcId="{7AB48CEA-1CC1-4FC1-928A-69763408CA42}" destId="{4B9471EC-B414-466D-BB46-D021BCA6687E}" srcOrd="0" destOrd="0" parTransId="{E3575854-695A-42CE-8E08-91E8B95B5D7A}" sibTransId="{05E96BA8-77E1-462F-9B56-BE7AE1B47156}"/>
    <dgm:cxn modelId="{FF1BA363-3341-4EC0-BBE4-894C4E8EDECE}" type="presOf" srcId="{DDAFDFCA-414A-4D6F-9B63-9852788E0B7A}" destId="{602E0393-AF5E-40B7-AE89-8451651CE284}" srcOrd="0" destOrd="0" presId="urn:microsoft.com/office/officeart/2009/3/layout/OpposingIdeas"/>
    <dgm:cxn modelId="{CCF756FA-C5C9-491E-ABD9-B494868D29B5}" srcId="{FAA9B4EE-6F85-43B5-A55E-03F5F47A3632}" destId="{DDAFDFCA-414A-4D6F-9B63-9852788E0B7A}" srcOrd="1" destOrd="0" parTransId="{0A9E6A39-DA39-49BC-B563-FB001F226536}" sibTransId="{43C830BD-56CE-4C8C-B87B-40CC373595E7}"/>
    <dgm:cxn modelId="{65A61FD9-AC30-4733-B3E3-F9C3156BD919}" type="presParOf" srcId="{84A5BDD3-B0C3-41E4-8857-9E3FBA0185A9}" destId="{B65E4827-77A0-427C-8051-1D37F3A6B3F2}" srcOrd="0" destOrd="0" presId="urn:microsoft.com/office/officeart/2009/3/layout/OpposingIdeas"/>
    <dgm:cxn modelId="{7F836543-F8B9-4C79-9239-11696BE877A0}" type="presParOf" srcId="{84A5BDD3-B0C3-41E4-8857-9E3FBA0185A9}" destId="{47D8DF1D-3C9D-4A77-8E02-C6AA3249B8EA}" srcOrd="1" destOrd="0" presId="urn:microsoft.com/office/officeart/2009/3/layout/OpposingIdeas"/>
    <dgm:cxn modelId="{BA787C54-72BD-4C5C-8E36-96E4BE7C4ADE}" type="presParOf" srcId="{84A5BDD3-B0C3-41E4-8857-9E3FBA0185A9}" destId="{7157522A-2D34-4D5A-A906-87AA5DE05A28}" srcOrd="2" destOrd="0" presId="urn:microsoft.com/office/officeart/2009/3/layout/OpposingIdeas"/>
    <dgm:cxn modelId="{5226FA70-193D-4346-887A-8155535820A8}" type="presParOf" srcId="{84A5BDD3-B0C3-41E4-8857-9E3FBA0185A9}" destId="{FBC13CD8-575E-4DBE-A374-7FC907EC04FA}" srcOrd="3" destOrd="0" presId="urn:microsoft.com/office/officeart/2009/3/layout/OpposingIdeas"/>
    <dgm:cxn modelId="{3D60B6FF-12AD-49AD-8287-AAAFED618F91}" type="presParOf" srcId="{84A5BDD3-B0C3-41E4-8857-9E3FBA0185A9}" destId="{6E34A12C-087B-425C-85F8-26BE58AE9A5D}" srcOrd="4" destOrd="0" presId="urn:microsoft.com/office/officeart/2009/3/layout/OpposingIdeas"/>
    <dgm:cxn modelId="{3A89E9C4-D179-4F93-AE08-EA6AC6B0FE96}" type="presParOf" srcId="{84A5BDD3-B0C3-41E4-8857-9E3FBA0185A9}" destId="{94D9F705-732A-40B5-9BE3-7BC70F6C3822}" srcOrd="5" destOrd="0" presId="urn:microsoft.com/office/officeart/2009/3/layout/OpposingIdeas"/>
    <dgm:cxn modelId="{E4FD76FF-AA5B-445A-8F91-A0AC229C33B1}" type="presParOf" srcId="{84A5BDD3-B0C3-41E4-8857-9E3FBA0185A9}" destId="{602E0393-AF5E-40B7-AE89-8451651CE284}" srcOrd="6" destOrd="0" presId="urn:microsoft.com/office/officeart/2009/3/layout/OpposingIdeas"/>
    <dgm:cxn modelId="{AC279855-E5F5-4F76-ADAE-B560B4E0DFE4}" type="presParOf" srcId="{84A5BDD3-B0C3-41E4-8857-9E3FBA0185A9}" destId="{FD8D7AA3-83B5-429D-8C00-EC1F7CC2726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85902-846F-48C2-93CC-D47645B57D55}">
      <dsp:nvSpPr>
        <dsp:cNvPr id="0" name=""/>
        <dsp:cNvSpPr/>
      </dsp:nvSpPr>
      <dsp:spPr>
        <a:xfrm>
          <a:off x="637134" y="836"/>
          <a:ext cx="2369892" cy="4528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Cambria" pitchFamily="18" charset="0"/>
            </a:rPr>
            <a:t>Complaint</a:t>
          </a:r>
          <a:endParaRPr lang="tr-TR" sz="1200" kern="1200" dirty="0">
            <a:latin typeface="Cambria" pitchFamily="18" charset="0"/>
          </a:endParaRPr>
        </a:p>
      </dsp:txBody>
      <dsp:txXfrm>
        <a:off x="637134" y="57441"/>
        <a:ext cx="2200077" cy="339629"/>
      </dsp:txXfrm>
    </dsp:sp>
    <dsp:sp modelId="{A4068646-4A65-476D-885C-5C3D29E16E22}">
      <dsp:nvSpPr>
        <dsp:cNvPr id="0" name=""/>
        <dsp:cNvSpPr/>
      </dsp:nvSpPr>
      <dsp:spPr>
        <a:xfrm>
          <a:off x="89317" y="836"/>
          <a:ext cx="547817" cy="45283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Cambria" pitchFamily="18" charset="0"/>
            </a:rPr>
            <a:t>C</a:t>
          </a:r>
          <a:endParaRPr lang="tr-TR" sz="1200" kern="1200" dirty="0">
            <a:latin typeface="Cambria" pitchFamily="18" charset="0"/>
          </a:endParaRPr>
        </a:p>
      </dsp:txBody>
      <dsp:txXfrm>
        <a:off x="111423" y="22942"/>
        <a:ext cx="503605" cy="408627"/>
      </dsp:txXfrm>
    </dsp:sp>
    <dsp:sp modelId="{5B2DB91F-5A27-46EF-8809-2DDCCBD31E89}">
      <dsp:nvSpPr>
        <dsp:cNvPr id="0" name=""/>
        <dsp:cNvSpPr/>
      </dsp:nvSpPr>
      <dsp:spPr>
        <a:xfrm>
          <a:off x="637134" y="498960"/>
          <a:ext cx="2369892" cy="4528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Cambria" pitchFamily="18" charset="0"/>
            </a:rPr>
            <a:t>Largely Compliant</a:t>
          </a:r>
          <a:endParaRPr lang="tr-TR" sz="1200" kern="1200" dirty="0">
            <a:latin typeface="Cambria" pitchFamily="18" charset="0"/>
          </a:endParaRPr>
        </a:p>
      </dsp:txBody>
      <dsp:txXfrm>
        <a:off x="637134" y="555565"/>
        <a:ext cx="2200077" cy="339629"/>
      </dsp:txXfrm>
    </dsp:sp>
    <dsp:sp modelId="{63CC358F-CC0D-460A-B0E2-057A2C587C5F}">
      <dsp:nvSpPr>
        <dsp:cNvPr id="0" name=""/>
        <dsp:cNvSpPr/>
      </dsp:nvSpPr>
      <dsp:spPr>
        <a:xfrm>
          <a:off x="89317" y="498960"/>
          <a:ext cx="547817" cy="452839"/>
        </a:xfrm>
        <a:prstGeom prst="roundRect">
          <a:avLst/>
        </a:prstGeom>
        <a:solidFill>
          <a:srgbClr val="33CC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Cambria" pitchFamily="18" charset="0"/>
            </a:rPr>
            <a:t>LC</a:t>
          </a:r>
          <a:endParaRPr lang="tr-TR" sz="1200" kern="1200" dirty="0">
            <a:latin typeface="Cambria" pitchFamily="18" charset="0"/>
          </a:endParaRPr>
        </a:p>
      </dsp:txBody>
      <dsp:txXfrm>
        <a:off x="111423" y="521066"/>
        <a:ext cx="503605" cy="408627"/>
      </dsp:txXfrm>
    </dsp:sp>
    <dsp:sp modelId="{805B481E-516A-4A27-B20F-62E268058458}">
      <dsp:nvSpPr>
        <dsp:cNvPr id="0" name=""/>
        <dsp:cNvSpPr/>
      </dsp:nvSpPr>
      <dsp:spPr>
        <a:xfrm>
          <a:off x="637134" y="997083"/>
          <a:ext cx="2369892" cy="452839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Cambria" pitchFamily="18" charset="0"/>
            </a:rPr>
            <a:t>Materially Non-Compliant</a:t>
          </a:r>
          <a:endParaRPr lang="tr-TR" sz="1200" kern="1200" dirty="0">
            <a:latin typeface="Cambria" pitchFamily="18" charset="0"/>
          </a:endParaRPr>
        </a:p>
      </dsp:txBody>
      <dsp:txXfrm>
        <a:off x="637134" y="1053688"/>
        <a:ext cx="2200077" cy="339629"/>
      </dsp:txXfrm>
    </dsp:sp>
    <dsp:sp modelId="{25D341DC-5B3C-43E0-B2D4-A69A329A13F6}">
      <dsp:nvSpPr>
        <dsp:cNvPr id="0" name=""/>
        <dsp:cNvSpPr/>
      </dsp:nvSpPr>
      <dsp:spPr>
        <a:xfrm>
          <a:off x="89317" y="997083"/>
          <a:ext cx="547817" cy="45283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Cambria" pitchFamily="18" charset="0"/>
            </a:rPr>
            <a:t>MNC</a:t>
          </a:r>
          <a:endParaRPr lang="tr-TR" sz="1200" kern="1200" dirty="0">
            <a:latin typeface="Cambria" pitchFamily="18" charset="0"/>
          </a:endParaRPr>
        </a:p>
      </dsp:txBody>
      <dsp:txXfrm>
        <a:off x="111423" y="1019189"/>
        <a:ext cx="503605" cy="408627"/>
      </dsp:txXfrm>
    </dsp:sp>
    <dsp:sp modelId="{A7C8E005-46E8-46CE-9BA3-815898FAC1EE}">
      <dsp:nvSpPr>
        <dsp:cNvPr id="0" name=""/>
        <dsp:cNvSpPr/>
      </dsp:nvSpPr>
      <dsp:spPr>
        <a:xfrm>
          <a:off x="637134" y="1495207"/>
          <a:ext cx="2369892" cy="4528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89804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Cambria" pitchFamily="18" charset="0"/>
            </a:rPr>
            <a:t>Non-Complaint</a:t>
          </a:r>
          <a:endParaRPr lang="tr-TR" sz="1200" kern="1200" dirty="0">
            <a:latin typeface="Cambria" pitchFamily="18" charset="0"/>
          </a:endParaRPr>
        </a:p>
      </dsp:txBody>
      <dsp:txXfrm>
        <a:off x="637134" y="1551812"/>
        <a:ext cx="2200077" cy="339629"/>
      </dsp:txXfrm>
    </dsp:sp>
    <dsp:sp modelId="{45260B77-5957-4EE8-9450-F3A7ADC84568}">
      <dsp:nvSpPr>
        <dsp:cNvPr id="0" name=""/>
        <dsp:cNvSpPr/>
      </dsp:nvSpPr>
      <dsp:spPr>
        <a:xfrm>
          <a:off x="89317" y="1495207"/>
          <a:ext cx="547817" cy="45283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Cambria" pitchFamily="18" charset="0"/>
            </a:rPr>
            <a:t>NC</a:t>
          </a:r>
          <a:endParaRPr lang="tr-TR" sz="1200" kern="1200" dirty="0">
            <a:latin typeface="Cambria" pitchFamily="18" charset="0"/>
          </a:endParaRPr>
        </a:p>
      </dsp:txBody>
      <dsp:txXfrm>
        <a:off x="111423" y="1517313"/>
        <a:ext cx="503605" cy="408627"/>
      </dsp:txXfrm>
    </dsp:sp>
    <dsp:sp modelId="{3316887C-9297-46D4-9878-ED64B0EC9DD6}">
      <dsp:nvSpPr>
        <dsp:cNvPr id="0" name=""/>
        <dsp:cNvSpPr/>
      </dsp:nvSpPr>
      <dsp:spPr>
        <a:xfrm>
          <a:off x="637134" y="1993330"/>
          <a:ext cx="2369892" cy="452839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Cambria" pitchFamily="18" charset="0"/>
            </a:rPr>
            <a:t>Not Applicable</a:t>
          </a:r>
          <a:endParaRPr lang="tr-TR" sz="1200" kern="1200" dirty="0">
            <a:latin typeface="Cambria" pitchFamily="18" charset="0"/>
          </a:endParaRPr>
        </a:p>
      </dsp:txBody>
      <dsp:txXfrm>
        <a:off x="637134" y="2049935"/>
        <a:ext cx="2200077" cy="339629"/>
      </dsp:txXfrm>
    </dsp:sp>
    <dsp:sp modelId="{37F5200D-3F16-4A34-8F9A-00D653DF73F8}">
      <dsp:nvSpPr>
        <dsp:cNvPr id="0" name=""/>
        <dsp:cNvSpPr/>
      </dsp:nvSpPr>
      <dsp:spPr>
        <a:xfrm>
          <a:off x="89317" y="1993330"/>
          <a:ext cx="547817" cy="45283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Cambria" pitchFamily="18" charset="0"/>
            </a:rPr>
            <a:t>NA</a:t>
          </a:r>
          <a:endParaRPr lang="tr-TR" sz="1200" kern="1200" dirty="0">
            <a:latin typeface="Cambria" pitchFamily="18" charset="0"/>
          </a:endParaRPr>
        </a:p>
      </dsp:txBody>
      <dsp:txXfrm>
        <a:off x="111423" y="2015436"/>
        <a:ext cx="503605" cy="40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C834B-CC92-4B06-9870-85092DB0BA6E}">
      <dsp:nvSpPr>
        <dsp:cNvPr id="0" name=""/>
        <dsp:cNvSpPr/>
      </dsp:nvSpPr>
      <dsp:spPr>
        <a:xfrm rot="5400000">
          <a:off x="-212276" y="266782"/>
          <a:ext cx="1664155" cy="11649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Cambria" panose="02040503050406030204" pitchFamily="18" charset="0"/>
            </a:rPr>
            <a:t>SDIF</a:t>
          </a:r>
          <a:endParaRPr lang="en-US" sz="2400" b="1" kern="1200" dirty="0">
            <a:latin typeface="Cambria" panose="02040503050406030204" pitchFamily="18" charset="0"/>
          </a:endParaRPr>
        </a:p>
      </dsp:txBody>
      <dsp:txXfrm rot="-5400000">
        <a:off x="37348" y="599614"/>
        <a:ext cx="1164909" cy="499246"/>
      </dsp:txXfrm>
    </dsp:sp>
    <dsp:sp modelId="{E324689D-E3F6-4320-9FD1-257E919A60D5}">
      <dsp:nvSpPr>
        <dsp:cNvPr id="0" name=""/>
        <dsp:cNvSpPr/>
      </dsp:nvSpPr>
      <dsp:spPr>
        <a:xfrm rot="5400000">
          <a:off x="3818580" y="-2633299"/>
          <a:ext cx="1720835" cy="7028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Better understanding the IADI CPs</a:t>
          </a:r>
          <a:endParaRPr lang="en-US" sz="1600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Recognizing the  level of compliance to the principles more realisticly </a:t>
          </a:r>
          <a:endParaRPr lang="en-US" sz="1600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Determining the improvement areas in existing DIS</a:t>
          </a:r>
          <a:endParaRPr lang="en-US" sz="1600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Explaining the requirements of DIS to other FSN players more effectively</a:t>
          </a:r>
          <a:endParaRPr lang="en-US" sz="1600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altLang="tr-TR" sz="1600" kern="1200" dirty="0" smtClean="0">
              <a:latin typeface="Cambria" panose="02040503050406030204" pitchFamily="18" charset="0"/>
            </a:rPr>
            <a:t>Being prepared  for other evaluations such as  FSAP,  FSB peer reviews</a:t>
          </a:r>
          <a:endParaRPr lang="en-US" sz="1600" i="1" kern="1200" dirty="0">
            <a:latin typeface="Cambria" panose="02040503050406030204" pitchFamily="18" charset="0"/>
          </a:endParaRPr>
        </a:p>
      </dsp:txBody>
      <dsp:txXfrm rot="-5400000">
        <a:off x="1164909" y="104376"/>
        <a:ext cx="6944173" cy="1552827"/>
      </dsp:txXfrm>
    </dsp:sp>
    <dsp:sp modelId="{4B1F17B3-CDFA-4ED0-AE3D-D8C219DF594B}">
      <dsp:nvSpPr>
        <dsp:cNvPr id="0" name=""/>
        <dsp:cNvSpPr/>
      </dsp:nvSpPr>
      <dsp:spPr>
        <a:xfrm rot="5400000">
          <a:off x="-246256" y="2169248"/>
          <a:ext cx="1664155" cy="11649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Cambria" panose="02040503050406030204" pitchFamily="18" charset="0"/>
            </a:rPr>
            <a:t>Participants</a:t>
          </a:r>
          <a:endParaRPr lang="en-US" sz="1600" b="1" kern="1200" dirty="0">
            <a:latin typeface="Cambria" panose="02040503050406030204" pitchFamily="18" charset="0"/>
          </a:endParaRPr>
        </a:p>
      </dsp:txBody>
      <dsp:txXfrm rot="-5400000">
        <a:off x="3368" y="2502080"/>
        <a:ext cx="1164909" cy="499246"/>
      </dsp:txXfrm>
    </dsp:sp>
    <dsp:sp modelId="{A581401E-9739-4A53-B8EA-5522D3A8BE57}">
      <dsp:nvSpPr>
        <dsp:cNvPr id="0" name=""/>
        <dsp:cNvSpPr/>
      </dsp:nvSpPr>
      <dsp:spPr>
        <a:xfrm rot="5400000">
          <a:off x="3954961" y="-871340"/>
          <a:ext cx="1446245" cy="7028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dirty="0" smtClean="0">
              <a:latin typeface="Cambria" panose="02040503050406030204" pitchFamily="18" charset="0"/>
            </a:rPr>
            <a:t> Gaining useful knowledge about «How to apply IADI CPs in their own   organization»</a:t>
          </a:r>
          <a:endParaRPr lang="en-US" sz="1600" kern="1200" dirty="0">
            <a:latin typeface="Cambria" panose="020405030504060302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smtClean="0">
              <a:latin typeface="Cambria" panose="02040503050406030204" pitchFamily="18" charset="0"/>
            </a:rPr>
            <a:t> Helping them in conducting self-assessment of compliance successfully</a:t>
          </a:r>
          <a:endParaRPr lang="en-US" sz="1600" kern="1200" dirty="0">
            <a:latin typeface="Cambria" panose="020405030504060302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dirty="0" smtClean="0">
              <a:latin typeface="Cambria" panose="02040503050406030204" pitchFamily="18" charset="0"/>
            </a:rPr>
            <a:t> Understanding benefits-challenges of a Loss Minimizer DIS much better</a:t>
          </a:r>
          <a:endParaRPr lang="en-US" sz="1600" kern="1200" dirty="0">
            <a:latin typeface="Cambria" panose="02040503050406030204" pitchFamily="18" charset="0"/>
          </a:endParaRPr>
        </a:p>
      </dsp:txBody>
      <dsp:txXfrm rot="-5400000">
        <a:off x="1163995" y="1990226"/>
        <a:ext cx="6957577" cy="1305045"/>
      </dsp:txXfrm>
    </dsp:sp>
    <dsp:sp modelId="{4322F902-EC4F-46B4-9741-08E996D4B8D0}">
      <dsp:nvSpPr>
        <dsp:cNvPr id="0" name=""/>
        <dsp:cNvSpPr/>
      </dsp:nvSpPr>
      <dsp:spPr>
        <a:xfrm rot="5400000">
          <a:off x="-249623" y="3842051"/>
          <a:ext cx="1664155" cy="11649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Cambria" panose="02040503050406030204" pitchFamily="18" charset="0"/>
            </a:rPr>
            <a:t>IADI</a:t>
          </a:r>
          <a:endParaRPr lang="en-US" sz="2400" b="1" kern="1200" dirty="0">
            <a:latin typeface="Cambria" panose="02040503050406030204" pitchFamily="18" charset="0"/>
          </a:endParaRPr>
        </a:p>
      </dsp:txBody>
      <dsp:txXfrm rot="-5400000">
        <a:off x="1" y="4174883"/>
        <a:ext cx="1164909" cy="499246"/>
      </dsp:txXfrm>
    </dsp:sp>
    <dsp:sp modelId="{5EE976A9-8D4D-4578-BD70-87CD84EFDE84}">
      <dsp:nvSpPr>
        <dsp:cNvPr id="0" name=""/>
        <dsp:cNvSpPr/>
      </dsp:nvSpPr>
      <dsp:spPr>
        <a:xfrm rot="5400000">
          <a:off x="4076523" y="645461"/>
          <a:ext cx="1203122" cy="7028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0" kern="1200" dirty="0" smtClean="0">
              <a:latin typeface="Cambria" panose="02040503050406030204" pitchFamily="18" charset="0"/>
            </a:rPr>
            <a:t>E</a:t>
          </a:r>
          <a:r>
            <a:rPr lang="tr-TR" sz="1600" kern="1200" dirty="0" smtClean="0">
              <a:latin typeface="Cambria" panose="02040503050406030204" pitchFamily="18" charset="0"/>
            </a:rPr>
            <a:t>valuating a typical Loss Minimizer </a:t>
          </a:r>
          <a:r>
            <a:rPr lang="tr-TR" sz="1600" b="0" i="1" kern="1200" dirty="0" smtClean="0">
              <a:latin typeface="Cambria" panose="02040503050406030204" pitchFamily="18" charset="0"/>
            </a:rPr>
            <a:t>(SDIF)</a:t>
          </a:r>
          <a:endParaRPr lang="en-US" sz="1600" b="0" i="1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Collecting valuable feedbacks  about the assessment studies </a:t>
          </a:r>
          <a:endParaRPr lang="en-US" sz="1600" b="0" i="1" kern="120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Reviewing the overall assessment process and pinpoint the potential improvement areas in the methodology </a:t>
          </a:r>
          <a:endParaRPr lang="en-US" sz="1600" kern="1200" dirty="0">
            <a:latin typeface="Cambria" panose="02040503050406030204" pitchFamily="18" charset="0"/>
          </a:endParaRPr>
        </a:p>
      </dsp:txBody>
      <dsp:txXfrm rot="-5400000">
        <a:off x="1163996" y="3616720"/>
        <a:ext cx="6969445" cy="1085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30C3F-4C77-4DF5-B8EB-372B0ED5A130}">
      <dsp:nvSpPr>
        <dsp:cNvPr id="0" name=""/>
        <dsp:cNvSpPr/>
      </dsp:nvSpPr>
      <dsp:spPr>
        <a:xfrm>
          <a:off x="2448271" y="0"/>
          <a:ext cx="3672408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000" b="1" kern="1200" dirty="0" smtClean="0">
              <a:latin typeface="Cambria" panose="02040503050406030204" pitchFamily="18" charset="0"/>
            </a:rPr>
            <a:t>C</a:t>
          </a:r>
          <a:endParaRPr lang="tr-TR" sz="6000" b="1" kern="1200" dirty="0">
            <a:latin typeface="Cambria" panose="02040503050406030204" pitchFamily="18" charset="0"/>
          </a:endParaRPr>
        </a:p>
      </dsp:txBody>
      <dsp:txXfrm>
        <a:off x="2448271" y="155321"/>
        <a:ext cx="3206445" cy="931925"/>
      </dsp:txXfrm>
    </dsp:sp>
    <dsp:sp modelId="{3A3284A9-1698-4258-B03B-B48EE7945FD8}">
      <dsp:nvSpPr>
        <dsp:cNvPr id="0" name=""/>
        <dsp:cNvSpPr/>
      </dsp:nvSpPr>
      <dsp:spPr>
        <a:xfrm>
          <a:off x="0" y="0"/>
          <a:ext cx="2448272" cy="1242567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10</a:t>
          </a:r>
          <a:endParaRPr lang="tr-TR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sp:txBody>
      <dsp:txXfrm>
        <a:off x="60657" y="60657"/>
        <a:ext cx="2326958" cy="1121253"/>
      </dsp:txXfrm>
    </dsp:sp>
    <dsp:sp modelId="{547C61FE-0A3D-4597-A477-E34FC520E782}">
      <dsp:nvSpPr>
        <dsp:cNvPr id="0" name=""/>
        <dsp:cNvSpPr/>
      </dsp:nvSpPr>
      <dsp:spPr>
        <a:xfrm>
          <a:off x="2448271" y="1366824"/>
          <a:ext cx="3672408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000" b="1" kern="1200" dirty="0" smtClean="0">
              <a:latin typeface="Cambria" panose="02040503050406030204" pitchFamily="18" charset="0"/>
            </a:rPr>
            <a:t>LC</a:t>
          </a:r>
          <a:endParaRPr lang="tr-TR" sz="6000" b="1" kern="1200" dirty="0">
            <a:latin typeface="Cambria" panose="02040503050406030204" pitchFamily="18" charset="0"/>
          </a:endParaRPr>
        </a:p>
      </dsp:txBody>
      <dsp:txXfrm>
        <a:off x="2448271" y="1522145"/>
        <a:ext cx="3206445" cy="931925"/>
      </dsp:txXfrm>
    </dsp:sp>
    <dsp:sp modelId="{30432AB0-6880-4F6D-AE98-9B39E7AA3C44}">
      <dsp:nvSpPr>
        <dsp:cNvPr id="0" name=""/>
        <dsp:cNvSpPr/>
      </dsp:nvSpPr>
      <dsp:spPr>
        <a:xfrm>
          <a:off x="0" y="1366824"/>
          <a:ext cx="2448272" cy="124256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4</a:t>
          </a:r>
          <a:endParaRPr lang="tr-TR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sp:txBody>
      <dsp:txXfrm>
        <a:off x="60657" y="1427481"/>
        <a:ext cx="2326958" cy="1121253"/>
      </dsp:txXfrm>
    </dsp:sp>
    <dsp:sp modelId="{3BB83780-C815-4CBE-9F80-AA032E495F78}">
      <dsp:nvSpPr>
        <dsp:cNvPr id="0" name=""/>
        <dsp:cNvSpPr/>
      </dsp:nvSpPr>
      <dsp:spPr>
        <a:xfrm>
          <a:off x="2448271" y="2733648"/>
          <a:ext cx="3672408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000" b="1" kern="1200" dirty="0" smtClean="0">
              <a:latin typeface="Cambria" panose="02040503050406030204" pitchFamily="18" charset="0"/>
            </a:rPr>
            <a:t>MNC</a:t>
          </a:r>
          <a:endParaRPr lang="tr-TR" sz="6000" b="1" kern="1200" dirty="0">
            <a:latin typeface="Cambria" panose="02040503050406030204" pitchFamily="18" charset="0"/>
          </a:endParaRPr>
        </a:p>
      </dsp:txBody>
      <dsp:txXfrm>
        <a:off x="2448271" y="2888969"/>
        <a:ext cx="3206445" cy="931925"/>
      </dsp:txXfrm>
    </dsp:sp>
    <dsp:sp modelId="{9C354E4F-8DB6-41BD-8C98-129A47F8C89F}">
      <dsp:nvSpPr>
        <dsp:cNvPr id="0" name=""/>
        <dsp:cNvSpPr/>
      </dsp:nvSpPr>
      <dsp:spPr>
        <a:xfrm>
          <a:off x="0" y="2721657"/>
          <a:ext cx="2448272" cy="124256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4</a:t>
          </a:r>
          <a:endParaRPr lang="tr-TR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sp:txBody>
      <dsp:txXfrm>
        <a:off x="60657" y="2782314"/>
        <a:ext cx="2326958" cy="1121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E4827-77A0-427C-8051-1D37F3A6B3F2}">
      <dsp:nvSpPr>
        <dsp:cNvPr id="0" name=""/>
        <dsp:cNvSpPr/>
      </dsp:nvSpPr>
      <dsp:spPr>
        <a:xfrm>
          <a:off x="1255225" y="138626"/>
          <a:ext cx="5548868" cy="4102571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D8DF1D-3C9D-4A77-8E02-C6AA3249B8EA}">
      <dsp:nvSpPr>
        <dsp:cNvPr id="0" name=""/>
        <dsp:cNvSpPr/>
      </dsp:nvSpPr>
      <dsp:spPr>
        <a:xfrm>
          <a:off x="4029659" y="1014399"/>
          <a:ext cx="739" cy="235102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7522A-2D34-4D5A-A906-87AA5DE05A28}">
      <dsp:nvSpPr>
        <dsp:cNvPr id="0" name=""/>
        <dsp:cNvSpPr/>
      </dsp:nvSpPr>
      <dsp:spPr>
        <a:xfrm>
          <a:off x="1364854" y="136753"/>
          <a:ext cx="2404509" cy="3526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265113" marR="0" lvl="1" indent="-180975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SzTx/>
            <a:buFont typeface="Wingdings" panose="05000000000000000000" pitchFamily="2" charset="2"/>
            <a:buChar char="§"/>
            <a:tabLst/>
            <a:defRPr/>
          </a:pPr>
          <a:r>
            <a:rPr lang="tr-TR" sz="1700" b="0" kern="1200" dirty="0" smtClean="0">
              <a:latin typeface="Cambria" panose="02040503050406030204" pitchFamily="18" charset="0"/>
            </a:rPr>
            <a:t>Recovery</a:t>
          </a:r>
          <a:r>
            <a:rPr lang="tr-TR" sz="1700" kern="1200" dirty="0" smtClean="0">
              <a:latin typeface="Cambria" panose="02040503050406030204" pitchFamily="18" charset="0"/>
            </a:rPr>
            <a:t> process  (22 billion USD)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kern="1200" dirty="0" smtClean="0">
              <a:latin typeface="Cambria" panose="02040503050406030204" pitchFamily="18" charset="0"/>
            </a:rPr>
            <a:t>Legal Protection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en-US" sz="1700" kern="1200" dirty="0" smtClean="0">
              <a:latin typeface="Cambria" panose="02040503050406030204" pitchFamily="18" charset="0"/>
            </a:rPr>
            <a:t>Dealing with parties at fault in a bank failure</a:t>
          </a:r>
          <a:endParaRPr lang="tr-TR" sz="1700" kern="1200" dirty="0" smtClean="0">
            <a:latin typeface="Cambria" panose="02040503050406030204" pitchFamily="18" charset="0"/>
          </a:endParaRP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kern="1200" dirty="0" smtClean="0">
              <a:latin typeface="Cambria" panose="02040503050406030204" pitchFamily="18" charset="0"/>
            </a:rPr>
            <a:t>S</a:t>
          </a:r>
          <a:r>
            <a:rPr lang="en-US" sz="1700" kern="1200" dirty="0" err="1" smtClean="0">
              <a:latin typeface="Cambria" panose="02040503050406030204" pitchFamily="18" charset="0"/>
            </a:rPr>
            <a:t>ignificant</a:t>
          </a:r>
          <a:r>
            <a:rPr lang="en-US" sz="1700" kern="1200" dirty="0" smtClean="0">
              <a:latin typeface="Cambria" panose="02040503050406030204" pitchFamily="18" charset="0"/>
            </a:rPr>
            <a:t> </a:t>
          </a:r>
          <a:r>
            <a:rPr lang="tr-TR" sz="1700" kern="1200" dirty="0" smtClean="0">
              <a:latin typeface="Cambria" panose="02040503050406030204" pitchFamily="18" charset="0"/>
            </a:rPr>
            <a:t>R</a:t>
          </a:r>
          <a:r>
            <a:rPr lang="en-US" sz="1700" kern="1200" dirty="0" err="1" smtClean="0">
              <a:latin typeface="Cambria" panose="02040503050406030204" pitchFamily="18" charset="0"/>
            </a:rPr>
            <a:t>eserve</a:t>
          </a:r>
          <a:r>
            <a:rPr lang="en-US" sz="1700" kern="1200" dirty="0" smtClean="0">
              <a:latin typeface="Cambria" panose="02040503050406030204" pitchFamily="18" charset="0"/>
            </a:rPr>
            <a:t> </a:t>
          </a:r>
          <a:r>
            <a:rPr lang="tr-TR" sz="1700" kern="1200" dirty="0" smtClean="0">
              <a:latin typeface="Cambria" panose="02040503050406030204" pitchFamily="18" charset="0"/>
            </a:rPr>
            <a:t>F</a:t>
          </a:r>
          <a:r>
            <a:rPr lang="en-US" sz="1700" kern="1200" dirty="0" smtClean="0">
              <a:latin typeface="Cambria" panose="02040503050406030204" pitchFamily="18" charset="0"/>
            </a:rPr>
            <a:t>und </a:t>
          </a:r>
          <a:r>
            <a:rPr lang="tr-TR" sz="1700" kern="1200" dirty="0" smtClean="0">
              <a:latin typeface="Cambria" panose="02040503050406030204" pitchFamily="18" charset="0"/>
            </a:rPr>
            <a:t>(8 billion USD)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700" kern="1200" dirty="0" smtClean="0">
              <a:latin typeface="Cambria" panose="02040503050406030204" pitchFamily="18" charset="0"/>
            </a:rPr>
            <a:t>E</a:t>
          </a:r>
          <a:r>
            <a:rPr lang="en-US" sz="1700" kern="1200" dirty="0" err="1" smtClean="0">
              <a:latin typeface="Cambria" panose="02040503050406030204" pitchFamily="18" charset="0"/>
            </a:rPr>
            <a:t>ffective</a:t>
          </a:r>
          <a:r>
            <a:rPr lang="en-US" sz="1700" kern="1200" dirty="0" smtClean="0">
              <a:latin typeface="Cambria" panose="02040503050406030204" pitchFamily="18" charset="0"/>
            </a:rPr>
            <a:t> </a:t>
          </a:r>
          <a:r>
            <a:rPr lang="tr-TR" sz="1700" kern="1200" dirty="0" smtClean="0">
              <a:latin typeface="Cambria" panose="02040503050406030204" pitchFamily="18" charset="0"/>
            </a:rPr>
            <a:t>R</a:t>
          </a:r>
          <a:r>
            <a:rPr lang="en-US" sz="1700" kern="1200" dirty="0" err="1" smtClean="0">
              <a:latin typeface="Cambria" panose="02040503050406030204" pitchFamily="18" charset="0"/>
            </a:rPr>
            <a:t>isk</a:t>
          </a:r>
          <a:r>
            <a:rPr lang="en-US" sz="1700" kern="1200" dirty="0" smtClean="0">
              <a:latin typeface="Cambria" panose="02040503050406030204" pitchFamily="18" charset="0"/>
            </a:rPr>
            <a:t>-based </a:t>
          </a:r>
          <a:r>
            <a:rPr lang="tr-TR" sz="1700" kern="1200" dirty="0" smtClean="0">
              <a:latin typeface="Cambria" panose="02040503050406030204" pitchFamily="18" charset="0"/>
            </a:rPr>
            <a:t>P</a:t>
          </a:r>
          <a:r>
            <a:rPr lang="en-US" sz="1700" kern="1200" dirty="0" err="1" smtClean="0">
              <a:latin typeface="Cambria" panose="02040503050406030204" pitchFamily="18" charset="0"/>
            </a:rPr>
            <a:t>remium</a:t>
          </a:r>
          <a:r>
            <a:rPr lang="en-US" sz="1700" kern="1200" dirty="0" smtClean="0">
              <a:latin typeface="Cambria" panose="02040503050406030204" pitchFamily="18" charset="0"/>
            </a:rPr>
            <a:t> </a:t>
          </a:r>
          <a:r>
            <a:rPr lang="tr-TR" sz="1700" kern="1200" dirty="0" smtClean="0">
              <a:latin typeface="Cambria" panose="02040503050406030204" pitchFamily="18" charset="0"/>
            </a:rPr>
            <a:t>S</a:t>
          </a:r>
          <a:r>
            <a:rPr lang="en-US" sz="1700" kern="1200" dirty="0" err="1" smtClean="0">
              <a:latin typeface="Cambria" panose="02040503050406030204" pitchFamily="18" charset="0"/>
            </a:rPr>
            <a:t>ystem</a:t>
          </a:r>
          <a:endParaRPr lang="tr-TR" sz="1700" kern="1200" dirty="0" smtClean="0">
            <a:latin typeface="Cambria" panose="02040503050406030204" pitchFamily="18" charset="0"/>
          </a:endParaRPr>
        </a:p>
        <a:p>
          <a:pPr marL="265113" marR="0" lvl="1" indent="-180975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SzTx/>
            <a:buFont typeface="Wingdings" panose="05000000000000000000" pitchFamily="2" charset="2"/>
            <a:buChar char="§"/>
            <a:tabLst/>
            <a:defRPr/>
          </a:pPr>
          <a:r>
            <a:rPr lang="tr-TR" altLang="tr-TR" sz="1700" kern="1200" dirty="0" smtClean="0">
              <a:latin typeface="Cambria" panose="02040503050406030204" pitchFamily="18" charset="0"/>
            </a:rPr>
            <a:t>Financial Safety Net </a:t>
          </a:r>
        </a:p>
        <a:p>
          <a:pPr marL="265113" lvl="1" indent="-180975" algn="l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altLang="tr-TR" sz="1700" kern="1200" dirty="0" smtClean="0">
              <a:latin typeface="Cambria" panose="02040503050406030204" pitchFamily="18" charset="0"/>
            </a:rPr>
            <a:t>Public Policy Objectives, Mandate,  Powers, Governance,  Membership</a:t>
          </a:r>
        </a:p>
      </dsp:txBody>
      <dsp:txXfrm>
        <a:off x="1364854" y="136753"/>
        <a:ext cx="2404509" cy="3526517"/>
      </dsp:txXfrm>
    </dsp:sp>
    <dsp:sp modelId="{FBC13CD8-575E-4DBE-A374-7FC907EC04FA}">
      <dsp:nvSpPr>
        <dsp:cNvPr id="0" name=""/>
        <dsp:cNvSpPr/>
      </dsp:nvSpPr>
      <dsp:spPr>
        <a:xfrm>
          <a:off x="4214621" y="923975"/>
          <a:ext cx="2404509" cy="25318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265113" lvl="1" indent="-180975" algn="l" defTabSz="84455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en-US" sz="1900" kern="1200" dirty="0" smtClean="0">
              <a:latin typeface="Cambria" panose="02040503050406030204" pitchFamily="18" charset="0"/>
            </a:rPr>
            <a:t>Early detection and timely intervention </a:t>
          </a:r>
          <a:endParaRPr lang="tr-TR" sz="1900" kern="1200" dirty="0" smtClean="0">
            <a:latin typeface="Cambria" panose="02040503050406030204" pitchFamily="18" charset="0"/>
          </a:endParaRPr>
        </a:p>
        <a:p>
          <a:pPr marL="265113" lvl="1" indent="-180975" algn="l" defTabSz="84455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sz="1900" kern="1200" dirty="0" smtClean="0">
              <a:latin typeface="Cambria" panose="02040503050406030204" pitchFamily="18" charset="0"/>
            </a:rPr>
            <a:t>Re</a:t>
          </a:r>
          <a:r>
            <a:rPr lang="en-US" sz="1900" kern="1200" dirty="0" smtClean="0">
              <a:latin typeface="Cambria" panose="02040503050406030204" pitchFamily="18" charset="0"/>
            </a:rPr>
            <a:t>solution  </a:t>
          </a:r>
          <a:r>
            <a:rPr lang="tr-TR" sz="1900" kern="1200" dirty="0" smtClean="0">
              <a:latin typeface="Cambria" panose="02040503050406030204" pitchFamily="18" charset="0"/>
            </a:rPr>
            <a:t>Process</a:t>
          </a:r>
        </a:p>
        <a:p>
          <a:pPr marL="265113" lvl="1" indent="-180975" algn="l" defTabSz="84455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00000"/>
            </a:buClr>
            <a:buFont typeface="Wingdings" panose="05000000000000000000" pitchFamily="2" charset="2"/>
            <a:buChar char="§"/>
            <a:defRPr/>
          </a:pPr>
          <a:r>
            <a:rPr lang="tr-TR" altLang="tr-TR" sz="1900" kern="1200" dirty="0" smtClean="0">
              <a:latin typeface="Cambria" panose="02040503050406030204" pitchFamily="18" charset="0"/>
            </a:rPr>
            <a:t>Cross border issues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 dirty="0"/>
        </a:p>
      </dsp:txBody>
      <dsp:txXfrm>
        <a:off x="4214621" y="923975"/>
        <a:ext cx="2404509" cy="2531872"/>
      </dsp:txXfrm>
    </dsp:sp>
    <dsp:sp modelId="{94D9F705-732A-40B5-9BE3-7BC70F6C3822}">
      <dsp:nvSpPr>
        <dsp:cNvPr id="0" name=""/>
        <dsp:cNvSpPr/>
      </dsp:nvSpPr>
      <dsp:spPr>
        <a:xfrm rot="16200000">
          <a:off x="-1000310" y="1158021"/>
          <a:ext cx="3586259" cy="797844"/>
        </a:xfrm>
        <a:prstGeom prst="rightArrow">
          <a:avLst>
            <a:gd name="adj1" fmla="val 49830"/>
            <a:gd name="adj2" fmla="val 6066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altLang="tr-TR" sz="2400" b="1" kern="1200" dirty="0" smtClean="0">
              <a:latin typeface="Cambria" panose="02040503050406030204" pitchFamily="18" charset="0"/>
            </a:rPr>
            <a:t>Strong Areas</a:t>
          </a:r>
        </a:p>
      </dsp:txBody>
      <dsp:txXfrm>
        <a:off x="-879728" y="1478742"/>
        <a:ext cx="3345096" cy="397566"/>
      </dsp:txXfrm>
    </dsp:sp>
    <dsp:sp modelId="{FD8D7AA3-83B5-429D-8C00-EC1F7CC27263}">
      <dsp:nvSpPr>
        <dsp:cNvPr id="0" name=""/>
        <dsp:cNvSpPr/>
      </dsp:nvSpPr>
      <dsp:spPr>
        <a:xfrm rot="5400000">
          <a:off x="5331994" y="2418381"/>
          <a:ext cx="3869011" cy="808997"/>
        </a:xfrm>
        <a:prstGeom prst="rightArrow">
          <a:avLst>
            <a:gd name="adj1" fmla="val 49830"/>
            <a:gd name="adj2" fmla="val 6066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altLang="tr-TR" sz="2400" b="1" kern="1200" dirty="0" smtClean="0">
              <a:latin typeface="Cambria" panose="02040503050406030204" pitchFamily="18" charset="0"/>
            </a:rPr>
            <a:t>Improvement Areas 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5454262" y="2499051"/>
        <a:ext cx="3624476" cy="403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C9B17-9524-4165-B291-5F1000B685DA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E83F3-B5F5-4436-BC31-91D3D72C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BBA558-D953-43C9-B422-81D90074C7F5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EC97E5-E58A-4FF7-ACFA-FE2CF74DE61A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15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75161A-012A-4C64-9BE7-F938E2E2C516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endParaRPr lang="en-US" altLang="tr-T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7E6047-1927-433C-BACC-0789FC5F43A3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r-T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EBBD1C-671D-4969-AB57-38420DF30A0F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tr-TR" u="sng" kern="0" dirty="0" smtClean="0">
                <a:latin typeface="Georgia" pitchFamily="18" charset="0"/>
              </a:rPr>
              <a:t>Share database and information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tr-TR" kern="0" dirty="0" smtClean="0">
                <a:latin typeface="Georgia" pitchFamily="18" charset="0"/>
              </a:rPr>
              <a:t>	Agreed upon data and info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tr-TR" kern="0" dirty="0" smtClean="0">
                <a:latin typeface="Georgia" pitchFamily="18" charset="0"/>
              </a:rPr>
              <a:t>	Confidentiality terms apply	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endParaRPr lang="tr-TR" kern="0" dirty="0" smtClean="0">
              <a:latin typeface="Georgia" pitchFamily="18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tr-TR" u="sng" kern="0" dirty="0" smtClean="0">
                <a:latin typeface="Georgia" pitchFamily="18" charset="0"/>
              </a:rPr>
              <a:t>Have regular meetings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tr-TR" kern="0" dirty="0" smtClean="0">
                <a:latin typeface="Georgia" pitchFamily="18" charset="0"/>
              </a:rPr>
              <a:t>	Exchange of info and views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tr-TR" kern="0" dirty="0" smtClean="0">
                <a:latin typeface="Georgia" pitchFamily="18" charset="0"/>
              </a:rPr>
              <a:t>	Common policy suggestions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tr-TR" kern="0" dirty="0" smtClean="0">
                <a:latin typeface="Georgia" pitchFamily="18" charset="0"/>
              </a:rPr>
              <a:t>	Systemic risk detection</a:t>
            </a: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defRPr/>
            </a:pPr>
            <a:endParaRPr lang="tr-TR" kern="0" dirty="0" smtClean="0">
              <a:latin typeface="Georgia" pitchFamily="18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tr-TR" u="sng" kern="0" dirty="0" smtClean="0">
                <a:latin typeface="Georgia" pitchFamily="18" charset="0"/>
              </a:rPr>
              <a:t>Demand information from any related institution</a:t>
            </a:r>
          </a:p>
          <a:p>
            <a:pPr>
              <a:buFont typeface="Arial" pitchFamily="34" charset="0"/>
              <a:buNone/>
              <a:defRPr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793542-AC6E-4513-8355-4A39D7969AAE}" type="slidenum">
              <a:rPr lang="en-GB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GB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r-T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E6DE51-6E8F-4A50-B552-DEB12A06E111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379AF2-AEC5-479F-A452-33DE4E56220A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3A3A27-E27C-4F90-8D35-4DB0D234AA20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C82A2A-4871-44B5-9261-285EA4BFF35C}" type="slidenum">
              <a:rPr lang="tr-TR" altLang="tr-TR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tr-TR" altLang="tr-TR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4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2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2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4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4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75462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754624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75462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941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632848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2" y="857322"/>
            <a:ext cx="7943848" cy="481171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 i="0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2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412881"/>
            <a:ext cx="39243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75462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9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1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6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8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2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4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27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67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35000"/>
                <a:lumOff val="65000"/>
                <a:alpha val="0"/>
              </a:schemeClr>
            </a:gs>
            <a:gs pos="100000">
              <a:schemeClr val="bg1">
                <a:shade val="30000"/>
                <a:satMod val="200000"/>
                <a:lumMod val="39000"/>
                <a:lumOff val="61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84AB-AC78-4B8D-AF2A-565DBE455802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108" y="90"/>
            <a:ext cx="8643937" cy="7858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87" y="928688"/>
            <a:ext cx="81867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tr-TR" altLang="tr-TR" smtClean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500064" y="90"/>
            <a:ext cx="85010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tr-TR" altLang="tr-TR" smtClean="0"/>
          </a:p>
        </p:txBody>
      </p:sp>
      <p:pic>
        <p:nvPicPr>
          <p:cNvPr id="1029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90"/>
            <a:ext cx="8572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" y="649296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 i="1" baseline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C0504D">
                    <a:lumMod val="75000"/>
                  </a:srgbClr>
                </a:solidFill>
              </a:rPr>
              <a:t>Savings Deposit Insurance Fund (SDIF)-Turkey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sa=i&amp;rct=j&amp;q=&amp;esrc=s&amp;frm=1&amp;source=images&amp;cd=&amp;cad=rja&amp;uact=8&amp;docid=AxD7FwLV6XoSqM&amp;tbnid=Tdg3z8RCnUgiHM:&amp;ved=0CAcQjRw&amp;url=http://baloo-baloosnon-politicalcartoonblog.blogspot.com/2011_05_01_archive.html&amp;ei=-lw1VIy-A-jnywOYz4GgCw&amp;bvm=bv.76943099,d.bGQ&amp;psig=AFQjCNGY-DWKfdWDLXUa5fCF283cjjlhjQ&amp;ust=1412869597233193" TargetMode="Externa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docid=oR-8DIz0wIBQZM&amp;tbnid=as7pIsjdyLKCgM:&amp;ved=0CAcQjRw&amp;url=http://pennymondani.com/tag/e-learning/&amp;ei=o5U2VMz9DeXRywOe6oLYCg&amp;bvm=bv.76943099,d.bGQ&amp;psig=AFQjCNGMub1gjiMIOO-gCvVFgUJVlD3kBA&amp;ust=14129495029675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39738"/>
            <a:ext cx="8424936" cy="6501630"/>
          </a:xfrm>
          <a:prstGeom prst="roundRect">
            <a:avLst>
              <a:gd name="adj" fmla="val 5089"/>
            </a:avLst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1762"/>
            <a:ext cx="8424936" cy="286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24936" cy="134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42863"/>
            <a:ext cx="7913688" cy="722312"/>
          </a:xfrm>
        </p:spPr>
        <p:txBody>
          <a:bodyPr/>
          <a:lstStyle/>
          <a:p>
            <a:pPr eaLnBrk="1" hangingPunct="1"/>
            <a:r>
              <a:rPr lang="tr-TR" altLang="tr-TR" smtClean="0"/>
              <a:t>New Approach for Resolution</a:t>
            </a:r>
            <a:endParaRPr lang="en-US" altLang="ko-KR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83400" y="6410325"/>
            <a:ext cx="1981200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DF116F3-83A1-46BF-8DB0-D3796FA566B3}" type="slidenum">
              <a:rPr lang="tr-TR" altLang="tr-TR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r-TR" altLang="tr-TR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grpSp>
        <p:nvGrpSpPr>
          <p:cNvPr id="22533" name="Group 24"/>
          <p:cNvGrpSpPr>
            <a:grpSpLocks/>
          </p:cNvGrpSpPr>
          <p:nvPr/>
        </p:nvGrpSpPr>
        <p:grpSpPr bwMode="auto">
          <a:xfrm>
            <a:off x="77833" y="1085850"/>
            <a:ext cx="8683625" cy="5283200"/>
            <a:chOff x="-80168" y="1945213"/>
            <a:chExt cx="8684418" cy="528394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365454" y="2632697"/>
              <a:ext cx="0" cy="3743849"/>
            </a:xfrm>
            <a:prstGeom prst="straightConnector1">
              <a:avLst/>
            </a:prstGeom>
            <a:ln w="57150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345970" y="5174640"/>
              <a:ext cx="2019484" cy="15718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2537" name="TextBox 37"/>
            <p:cNvSpPr txBox="1">
              <a:spLocks noChangeArrowheads="1"/>
            </p:cNvSpPr>
            <p:nvPr/>
          </p:nvSpPr>
          <p:spPr bwMode="auto">
            <a:xfrm>
              <a:off x="2602621" y="2738816"/>
              <a:ext cx="6826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b="1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BRSA</a:t>
              </a:r>
            </a:p>
          </p:txBody>
        </p:sp>
        <p:sp>
          <p:nvSpPr>
            <p:cNvPr id="22538" name="TextBox 38"/>
            <p:cNvSpPr txBox="1">
              <a:spLocks noChangeArrowheads="1"/>
            </p:cNvSpPr>
            <p:nvPr/>
          </p:nvSpPr>
          <p:spPr bwMode="auto">
            <a:xfrm>
              <a:off x="6283325" y="2756026"/>
              <a:ext cx="6492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b="1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SDIF</a:t>
              </a:r>
            </a:p>
          </p:txBody>
        </p:sp>
        <p:sp>
          <p:nvSpPr>
            <p:cNvPr id="22539" name="TextBox 40"/>
            <p:cNvSpPr txBox="1">
              <a:spLocks noChangeArrowheads="1"/>
            </p:cNvSpPr>
            <p:nvPr/>
          </p:nvSpPr>
          <p:spPr bwMode="auto">
            <a:xfrm>
              <a:off x="1116013" y="3254375"/>
              <a:ext cx="223043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Standard Supervision</a:t>
              </a:r>
            </a:p>
          </p:txBody>
        </p:sp>
        <p:sp>
          <p:nvSpPr>
            <p:cNvPr id="22540" name="TextBox 42"/>
            <p:cNvSpPr txBox="1">
              <a:spLocks noChangeArrowheads="1"/>
            </p:cNvSpPr>
            <p:nvPr/>
          </p:nvSpPr>
          <p:spPr bwMode="auto">
            <a:xfrm>
              <a:off x="3195638" y="3276600"/>
              <a:ext cx="24844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Intensive Supervision</a:t>
              </a:r>
            </a:p>
          </p:txBody>
        </p:sp>
        <p:sp>
          <p:nvSpPr>
            <p:cNvPr id="27" name="TextBox 57"/>
            <p:cNvSpPr txBox="1">
              <a:spLocks noChangeArrowheads="1"/>
            </p:cNvSpPr>
            <p:nvPr/>
          </p:nvSpPr>
          <p:spPr bwMode="auto">
            <a:xfrm>
              <a:off x="3563477" y="5562045"/>
              <a:ext cx="1801978" cy="3381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200">
                  <a:solidFill>
                    <a:srgbClr val="595959"/>
                  </a:solidFill>
                  <a:latin typeface="Cambria" pitchFamily="18" charset="0"/>
                </a:defRPr>
              </a:lvl1pPr>
              <a:lvl2pPr>
                <a:defRPr sz="2800">
                  <a:solidFill>
                    <a:srgbClr val="595959"/>
                  </a:solidFill>
                  <a:latin typeface="Cambria" pitchFamily="18" charset="0"/>
                </a:defRPr>
              </a:lvl2pPr>
              <a:lvl3pPr>
                <a:defRPr sz="2400">
                  <a:solidFill>
                    <a:srgbClr val="595959"/>
                  </a:solidFill>
                  <a:latin typeface="Cambria" pitchFamily="18" charset="0"/>
                </a:defRPr>
              </a:lvl3pPr>
              <a:lvl4pPr>
                <a:defRPr sz="2000">
                  <a:solidFill>
                    <a:srgbClr val="595959"/>
                  </a:solidFill>
                  <a:latin typeface="Cambria" pitchFamily="18" charset="0"/>
                </a:defRPr>
              </a:lvl4pPr>
              <a:lvl5pPr>
                <a:defRPr sz="2000">
                  <a:solidFill>
                    <a:srgbClr val="595959"/>
                  </a:solidFill>
                  <a:latin typeface="Cambria" pitchFamily="18" charset="0"/>
                </a:defRPr>
              </a:lvl5pPr>
              <a:lvl6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6pPr>
              <a:lvl7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7pPr>
              <a:lvl8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8pPr>
              <a:lvl9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1600" b="1" dirty="0" smtClean="0">
                  <a:solidFill>
                    <a:prstClr val="black"/>
                  </a:solidFill>
                  <a:cs typeface="Arial" charset="0"/>
                </a:rPr>
                <a:t>Bail-in, TLAC (*)</a:t>
              </a:r>
              <a:endParaRPr lang="tr-TR" altLang="tr-TR" sz="1600" b="1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4" name="Right Brace 33"/>
            <p:cNvSpPr/>
            <p:nvPr/>
          </p:nvSpPr>
          <p:spPr>
            <a:xfrm rot="10800000">
              <a:off x="607282" y="2650162"/>
              <a:ext cx="358808" cy="119555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60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2543" name="TextBox 42"/>
            <p:cNvSpPr txBox="1">
              <a:spLocks noChangeArrowheads="1"/>
            </p:cNvSpPr>
            <p:nvPr/>
          </p:nvSpPr>
          <p:spPr bwMode="auto">
            <a:xfrm>
              <a:off x="5616575" y="3290888"/>
              <a:ext cx="24844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P&amp;A, Merger, Liquidation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1182009" y="5320711"/>
              <a:ext cx="4183445" cy="19053"/>
            </a:xfrm>
            <a:prstGeom prst="straightConnector1">
              <a:avLst/>
            </a:prstGeom>
            <a:ln w="317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290834" y="5133359"/>
              <a:ext cx="288157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345970" y="5133359"/>
              <a:ext cx="1928988" cy="0"/>
            </a:xfrm>
            <a:prstGeom prst="line">
              <a:avLst/>
            </a:prstGeom>
            <a:ln w="317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ight Brace 40"/>
            <p:cNvSpPr/>
            <p:nvPr/>
          </p:nvSpPr>
          <p:spPr>
            <a:xfrm rot="10800000">
              <a:off x="610457" y="5017456"/>
              <a:ext cx="358808" cy="119555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60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2" name="TextBox 37"/>
            <p:cNvSpPr txBox="1">
              <a:spLocks noChangeArrowheads="1"/>
            </p:cNvSpPr>
            <p:nvPr/>
          </p:nvSpPr>
          <p:spPr bwMode="auto">
            <a:xfrm rot="16200000">
              <a:off x="-139733" y="5339490"/>
              <a:ext cx="1162213" cy="5848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16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New Approach</a:t>
              </a:r>
            </a:p>
          </p:txBody>
        </p:sp>
        <p:sp>
          <p:nvSpPr>
            <p:cNvPr id="22549" name="TextBox 37"/>
            <p:cNvSpPr txBox="1">
              <a:spLocks noChangeArrowheads="1"/>
            </p:cNvSpPr>
            <p:nvPr/>
          </p:nvSpPr>
          <p:spPr bwMode="auto">
            <a:xfrm>
              <a:off x="2679292" y="4725610"/>
              <a:ext cx="6826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b="1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BRSA</a:t>
              </a:r>
            </a:p>
          </p:txBody>
        </p:sp>
        <p:sp>
          <p:nvSpPr>
            <p:cNvPr id="22550" name="TextBox 38"/>
            <p:cNvSpPr txBox="1">
              <a:spLocks noChangeArrowheads="1"/>
            </p:cNvSpPr>
            <p:nvPr/>
          </p:nvSpPr>
          <p:spPr bwMode="auto">
            <a:xfrm>
              <a:off x="6265863" y="4724817"/>
              <a:ext cx="6492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b="1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SDIF</a:t>
              </a:r>
            </a:p>
          </p:txBody>
        </p:sp>
        <p:sp>
          <p:nvSpPr>
            <p:cNvPr id="47" name="TextBox 37"/>
            <p:cNvSpPr txBox="1">
              <a:spLocks noChangeArrowheads="1"/>
            </p:cNvSpPr>
            <p:nvPr/>
          </p:nvSpPr>
          <p:spPr bwMode="auto">
            <a:xfrm rot="16200000">
              <a:off x="-182600" y="2921389"/>
              <a:ext cx="1162213" cy="5848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16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Current Regime</a:t>
              </a:r>
            </a:p>
          </p:txBody>
        </p:sp>
        <p:sp>
          <p:nvSpPr>
            <p:cNvPr id="22552" name="TextBox 68"/>
            <p:cNvSpPr txBox="1">
              <a:spLocks noChangeArrowheads="1"/>
            </p:cNvSpPr>
            <p:nvPr/>
          </p:nvSpPr>
          <p:spPr bwMode="auto">
            <a:xfrm>
              <a:off x="4725988" y="1945213"/>
              <a:ext cx="1511300" cy="584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600" b="1" smtClean="0">
                  <a:solidFill>
                    <a:srgbClr val="5C0000"/>
                  </a:solidFill>
                  <a:latin typeface="Cambria" pitchFamily="18" charset="0"/>
                  <a:ea typeface="Gulim" pitchFamily="34" charset="-127"/>
                </a:rPr>
                <a:t>Intervention Date </a:t>
              </a:r>
            </a:p>
          </p:txBody>
        </p:sp>
        <p:sp>
          <p:nvSpPr>
            <p:cNvPr id="22553" name="TextBox 57"/>
            <p:cNvSpPr txBox="1">
              <a:spLocks noChangeArrowheads="1"/>
            </p:cNvSpPr>
            <p:nvPr/>
          </p:nvSpPr>
          <p:spPr bwMode="auto">
            <a:xfrm>
              <a:off x="-80168" y="6952928"/>
              <a:ext cx="2392362" cy="276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 i="1" smtClean="0">
                  <a:solidFill>
                    <a:srgbClr val="5C0000"/>
                  </a:solidFill>
                  <a:latin typeface="Cambria" pitchFamily="18" charset="0"/>
                </a:rPr>
                <a:t>(*)</a:t>
              </a:r>
              <a:r>
                <a:rPr lang="tr-TR" altLang="tr-TR" sz="1200" i="1" smtClean="0">
                  <a:solidFill>
                    <a:srgbClr val="5C0000"/>
                  </a:solidFill>
                  <a:latin typeface="Cambria" pitchFamily="18" charset="0"/>
                </a:rPr>
                <a:t> Not exist in  current regulation</a:t>
              </a:r>
            </a:p>
          </p:txBody>
        </p:sp>
        <p:sp>
          <p:nvSpPr>
            <p:cNvPr id="22554" name="TextBox 58"/>
            <p:cNvSpPr txBox="1">
              <a:spLocks noChangeArrowheads="1"/>
            </p:cNvSpPr>
            <p:nvPr/>
          </p:nvSpPr>
          <p:spPr bwMode="auto">
            <a:xfrm>
              <a:off x="6237288" y="5078413"/>
              <a:ext cx="23209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4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P&amp;A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4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Merger</a:t>
              </a:r>
            </a:p>
          </p:txBody>
        </p:sp>
        <p:sp>
          <p:nvSpPr>
            <p:cNvPr id="49" name="TextBox 58"/>
            <p:cNvSpPr txBox="1">
              <a:spLocks noChangeArrowheads="1"/>
            </p:cNvSpPr>
            <p:nvPr/>
          </p:nvSpPr>
          <p:spPr bwMode="auto">
            <a:xfrm>
              <a:off x="6265648" y="5557282"/>
              <a:ext cx="1432056" cy="3080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defPPr>
                <a:defRPr lang="ko-KR"/>
              </a:defPPr>
              <a:lvl1pPr>
                <a:defRPr sz="1600" b="1">
                  <a:solidFill>
                    <a:srgbClr val="5C0000"/>
                  </a:solidFill>
                  <a:latin typeface="+mj-lt"/>
                  <a:cs typeface="+mn-cs"/>
                </a:defRPr>
              </a:lvl1pPr>
              <a:lvl2pPr>
                <a:defRPr sz="2800">
                  <a:solidFill>
                    <a:srgbClr val="595959"/>
                  </a:solidFill>
                  <a:latin typeface="Cambria" pitchFamily="18" charset="0"/>
                </a:defRPr>
              </a:lvl2pPr>
              <a:lvl3pPr>
                <a:defRPr sz="2400">
                  <a:solidFill>
                    <a:srgbClr val="595959"/>
                  </a:solidFill>
                  <a:latin typeface="Cambria" pitchFamily="18" charset="0"/>
                </a:defRPr>
              </a:lvl3pPr>
              <a:lvl4pPr>
                <a:defRPr sz="2000">
                  <a:solidFill>
                    <a:srgbClr val="595959"/>
                  </a:solidFill>
                  <a:latin typeface="Cambria" pitchFamily="18" charset="0"/>
                </a:defRPr>
              </a:lvl4pPr>
              <a:lvl5pPr>
                <a:defRPr sz="2000">
                  <a:solidFill>
                    <a:srgbClr val="595959"/>
                  </a:solidFill>
                  <a:latin typeface="Cambria" pitchFamily="18" charset="0"/>
                </a:defRPr>
              </a:lvl5pPr>
              <a:lvl6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6pPr>
              <a:lvl7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7pPr>
              <a:lvl8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8pPr>
              <a:lvl9pPr eaLnBrk="0" fontAlgn="base" hangingPunct="0">
                <a:spcAft>
                  <a:spcPct val="0"/>
                </a:spcAft>
                <a:buChar char="»"/>
                <a:defRPr sz="2000">
                  <a:solidFill>
                    <a:srgbClr val="595959"/>
                  </a:solidFill>
                  <a:latin typeface="Cambria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1400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Bridge </a:t>
              </a:r>
              <a:r>
                <a:rPr lang="tr-TR" altLang="tr-TR" sz="1400" dirty="0">
                  <a:solidFill>
                    <a:prstClr val="black"/>
                  </a:solidFill>
                  <a:latin typeface="Cambria" panose="02040503050406030204" pitchFamily="18" charset="0"/>
                </a:rPr>
                <a:t>Bank(*) </a:t>
              </a:r>
            </a:p>
          </p:txBody>
        </p:sp>
        <p:sp>
          <p:nvSpPr>
            <p:cNvPr id="22556" name="TextBox 58"/>
            <p:cNvSpPr txBox="1">
              <a:spLocks noChangeArrowheads="1"/>
            </p:cNvSpPr>
            <p:nvPr/>
          </p:nvSpPr>
          <p:spPr bwMode="auto">
            <a:xfrm>
              <a:off x="6283325" y="5795963"/>
              <a:ext cx="2320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400" smtClean="0">
                  <a:solidFill>
                    <a:prstClr val="black"/>
                  </a:solidFill>
                  <a:latin typeface="Cambria" pitchFamily="18" charset="0"/>
                  <a:ea typeface="Gulim" pitchFamily="34" charset="-127"/>
                </a:rPr>
                <a:t>Winding up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5435311" y="3209040"/>
              <a:ext cx="2849822" cy="476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1302670" y="3213804"/>
              <a:ext cx="4048495" cy="0"/>
            </a:xfrm>
            <a:prstGeom prst="straightConnector1">
              <a:avLst/>
            </a:prstGeom>
            <a:ln w="317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995738" y="1595440"/>
            <a:ext cx="139223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itchFamily="18" charset="0"/>
                <a:cs typeface="Arial" charset="0"/>
              </a:rPr>
              <a:t>BRSA informs SDIF about corrective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z="2800" smtClean="0"/>
              <a:t>What has been done, so far !</a:t>
            </a:r>
          </a:p>
        </p:txBody>
      </p:sp>
      <p:sp>
        <p:nvSpPr>
          <p:cNvPr id="23555" name="AutoShape 2" descr="data:image/jpeg;base64,/9j/4AAQSkZJRgABAQAAAQABAAD/2wCEAAkGBxQSEhUUEBQVFRQUGBgYFxUXGBYXFRwXFRYXGBwXFxgaHSggHBolHRQXITEhJSkrLi4uFx8zODMsNygtLiwBCgoKDg0OGhAQGywkHyQsLCwsLCwsLCwsLCwsLCwsLCwsLCwsLCwsLCwsLCwsLCwsLCwsLCwsLCwsLCwsLDcsLP/AABEIAOEA4QMBIgACEQEDEQH/xAAcAAACAwADAQAAAAAAAAAAAAAABwUGCAEDBAL/xABPEAABAwIBBwcGCwMKBgMAAAABAAIDBBEhBQYHEjFBURMiMmFxgZEUI0JSobEWNVRicnOCkqLB0TOTshUXJENTs7TCw9I0Y2SE0/Alg/H/xAAYAQADAQEAAAAAAAAAAAAAAAAAAgMBBP/EACsRAAIBAwMEAAcAAwEAAAAAAAABAgMRMRIhQQQTMlEUIkJhcYGxM1KRI//aAAwDAQACEQMRAD8AeKEIQAIQhAAhCEAC4JXzJKGglxsBtJwCoecuk6nhuyl8/ILi+IiBHztrvs4daxuw0YuWC+l3FVfLOf1FTm3KiVw9GKzzfgSOaPFK91VlTKpIbyj2E2IZ5uAX3Ek2I7ST2qzZE0SCwNZMb+pFYDsL3D8ll28FO3GPk/8Ah0ZT0uuNxTU7QPWldc/cbgPvFQjs8cq1J8yZT1QQk7eNmnDrTYybmdRQW5OnjuPScNd3i66m2MAFgLAbhgFln7N7kFiIjRkDLM2LhVWPrzao+7r4eC+v5tcovxcI/tS4+4p5IRpM78uBG/zZ5Qbi0R3+bKQfcF8nN3LMPR8psPUnuPu6+PgnogrdKDvy5EU3OzK1MfOmYbrTQm2HAlov4qayZpdkGFTTtcN7o3Fp+664PiE2nNvtUJlPNGjqP2tPHf1mjUd4tsVlnwze5B5iR+RtINFPYcqInH0ZbMx4a3R9qtbHgi4II4hLDLWiRpuaOYtPqS84dgcMfG6qrXZUySdkkcYOF/OU58CQPwlGp8mduMvFj6XKXmbWlGGWzKwCF+zXFzET27W9+HWr/FKHAFpBB2EEEdxCZO5OUHF7nYhCFooIQhAAhCEACEIQAIQhAAhC4KAOVDZyZyQUUevM7E9Fgxe48APzOCic989WULdRtn1DhzWbm32OfwHAbSltkDNyqyvMZ5nnky6z5XY7PQiGzC9uA60rforCn9UsBlbOKtytLyMTTqE4QswFuMrt+zfh1K5ZsaL4owH1pEr/AOzBPJDqOwu9gPBXPIeQ4aSMRwMDR6R9Jx9ZztpKkkKPs2VXiOyPiGFrAGsaGtGAAFgB1AL6VTzmz+pqMllzLL6jCLA4dJ2wbes9SWGX9INZU3DX8hGfRiJabdb+kfYhySMjRlIdWU8v09OLzzMZbcTzvujH2Kp5Q0r0jMIWSy9erqNP3ud7El3G5ucTxO1cJNbLrp48jLqdL0uPJ0zBwLnuJ7wAo52lau3Npx9h5/zqioWamUVKC4L03StXb205+w8f51IU+l6UW5SnjPEtc4HwsUtUI1MHSg+Bz0OlmldhNHLF12D2/hN/AFWvJecdNUjzEzH9V7Ox4tNiD3LNqAbG42jet1sm+njwamXzLE1wIcAQdoIuPBILN/PuspLASGWMehKS7D5ridYe7qTOzY0h01WQx94ZT6LyNU/RfsPYbFOpXISoyjueDOfRhBNrPpDyEm3Ux5Ins9Huw6lR8n5Zrsjy8lI0hu0wvxjI9aNw2do7wnwF4Ms5HhqozHOwPadl9oPFp2g9YQ4+jY1eJbo8WbGdUFczWhNnjpRuwe3u3jrU6CkXnNmpUZLkFRA9xia7mytwcy+FpB13tfYb7rpgZiZ8srQIpbMqAMRsa+3pM67bWoT9mTp7ao4LqhfIK+kxIEIQgAQhCABCEIAFUc/s8G0MerHZ1RJ0G7Q0eu4DdwG8qVzqy+yhp3SyYnYxm9zzsaPf2BKDNbIkuV6t8tQ53J31pXjrOETDu/IDsSt8FacF5PB35kZoSZRkNRVlxhLrucelK7e1p9XCxIw3DqddLTtjY1jGhrWgBrQLAAbgimpmxtayNoa1oAa0CwAG4LxZey1FSRGWd1mjYPSc47GtG8lalYyc3NnflPKUVPG6Sd4Yxu0nr2AcSeCTmeGkSWpLo6YmKG5GsMJHjrPojqHeoHOnOeauk1pTZgN2RDot3d7uJPsUIkcr4OmlRUd2AHBT3wKr/ksv4f1UHHtHaPetSLIq5taq4WsZ4+BVf8ll/D+qPgVX/JZfw/qtEITaEQ+IkZ2+Bdf8ll/D+qPgXX/JZfw/qtEoRoRvxEjO3wLr/ksv4f1R8C6/5LL+H9Vohco0IPiZGd/gVX/JZfw/quPgXX/JZfw/qtEoRoQfESMv11G+F5jmaWPba7TtFxf3FdBCs2kn4yqO1n92xVlTZ1xd1cuWZ+f81IWxzXmgwFieewfMJ2jqPsTnyRlaGpjEkDw9p4bQeDhtB7VmZS+bWcU1DKJITgba7D0XAbjwO2x3eILRlYjVoqW6yaMnha9pa8BzXAgtOIIOBBCTefuZb6J/lVHrCEEHmk60TuIO3Vvv3X4JpZtZfirYRLCepzT0mu9Uj/26kp4WvaWvALSCCDiCDtBCo1c5oScGU3R9noK1nJzWbUMGI2B4HpNHHiPyV2ukZnpm5JkuoZNSucIi68b9uo7+zJ3jhfaMDcpq5nZxsroBI2we3myM9V1vcdoKxPgapBeUcE+hCExEEIQgAXxK8AEk2AxJPBfRVB0t5wcjTeTsPnKjbbaIx0vvdHsusbsNGOp2RRs58pyZWr2xwXLAdSEbrelKe21+wDrTlzfyNHSQMhiGDQLu3udvcesm5VM0Q5u8nCaqRvPmuI77RFfaPpEeACYqyK5Hqy+lYR5MrZQjp4nyyu1WMFyfyA3k7gs/Z3ZxyV05kfcMGEbNzW9dvSO8qe0n50mpmNPE48jCSHWOD5AbE9YGwdYJVGSSd9joo0tKuwQhCUuCkvhBVfKJv3jv1UahAWJL4QVXyib77v1R/L9V8om/eO/VRqLouZZDb0MZQlmNXy0j5NXkLa7i61+Wva/Gw8EzUqdBm2s7IP8AXTWVY4OLqF/6P9fwq2kyofFk2d8TnMcDFZzSQReeMGx7CR3pJfy/VfKJv3jv1To0rfFdR2w/4iJIQOHEJZlunXysk/hBVfKJvvu/VHwgqvlE37x36qNQkuXsjsqKh0ji6Rxc47XONybC2JK60IQaCEIQBLZs5flop2yxG42PYei9vA9e8HiOFwtBZDyrHVQsmhN2vHeDvaRuIOCzOrjo2zpNJOI5CeQlNiNzXm1ni+wbj3cE0ZWIVqepXWR05YyZHUxPhmF2PFjxHAg7iDiklkarlyNXlswu3oyBux0Z2PaD4jvCfQKoWljN0T03lDG+dgBJI2mLa4d3S8eKeS5OelKz0vDL1TzB7Q5pBa4AgjYQdhXYlxoezg5SF1LIefDzmXJxjJ2Y+qT4EJjXWp3EnHS7HKEIWiny44JD1bjlXK1gSWPfqAjdDHc3HVYE9rutNDSPlbyeglINnSjkm8efgSOxt1VdCuSMJalwxvyTOwAOcR4tHcllu7F6fyxcv0M+CEMa1rRZrQAANgAFgFVtJOcJo6U6n7WY6jOIwu53cPaQrakJpMy35TWvDT5uC8TeFweee8i32USdkLRjqkVMIQhSO8EIVhzVzPqK43jGpENsrhzexvrHs2cUGNpZK8rNkHMWsqrObGY2H05btHaG2ufBNvNjMmmowC1vKS75X2Lr/NGxo7PEqylOoezmn1H+ousl6JYGgGomkkO8NtGzs3u77jsVnoczaGG2pTxk8XjXP4rqLzp0iU9ISyLz8wwLWmzWn5z8ceoXSvy5nzWVRIdJybCcGRXYLdZ6R8e5bdIVRqT3bL9otaBWZVAsAJwABgAOVqbADhZMZKrQacaz/wCj28umqtjgWv5v9fwqOlb4rqO2H/ERKMzezlya+lp4qh8ReyKNjhKy9nNYAcXC20HFSelb4rqO2H/ERJCrJOzHpQ1wt9x7SZoZLqwTE2M8XQSAWJ+ibdyreVtEe00k5+hKBt6nttbvae1K+GVzHBzHFrhsc0lrh2EYq55B0l1cFmy2nZ87CQdjx+YKy6Y+ipHxZAZczaqaQ/0iJwbueOdGftDAHqNlErQ2bmddNXttGRr250L7a3hscMNoVU0iZjU7YJKqAGJ8Y1nNbbk3Dfzdxx2g26ljj6NjW3tJCkQhCUuC4IXKEAPLRbnF5VS8nIby09mEk3JYQdRx4nAgniFc5GAgg4gixHUVnzMDLfklZG8mzJPNv4aryMT2Gxv2rQirF3OCtDTIQ1XGck5WBbcMjeHAcYZNo8C4drepPeF4c0ObiCLg9R2JcaZ8j60UdS0YxnUd9F5wv1B38RUzoqyry9AxpN3QExn6IxZ+EgdyFs7DVPmipFxQi6FpC4ptNuULvp4BsaHSuHWeY32B/iFe8xcn8hQwMtY6gc76T7uPtclTny41OWDEN8kMA37S0X8Xkp5saALDADYOpKssvU2hFEdnHlAU9NNMfQY4jt2AdtyFmouJxO04ntKdOmWu1KNkY/rpG362xgv/AIg1JZLPJXp18twQhXjRrmf5Y/l5v2ETravrvGNvojC/HYsSuWlJRV2ejMHR+6oLZ6tpbBtYw4Okx3jaGe09icdPTtjaGRtDWNFg1osAOAC7GNsLDcglVSscE5ub3OueVrGlziAGgkk7ABjcpNZ86Qn1BMVG5zINjn9F7/za32nFfWk7PAzyOpqd3mWG0jh6bxuv6g9puurRpmpT1zZzUa55NzA3VcW9IOJvx2BK23si0IKC1SKIhOXK2iym5F/k3KCWxLC5926w3EW2G1u9JySMtJa4EFpIIO0EXuD4JGmjohUU8DQ0Gbazsg/101kqdBm2s7IP9dNZUhg5Oo/yP9fwqOlb4rqO2H/ERJCp9aVviuo7Yf8AERJDAY4YncOtLMv0/izhCcmRdF9KYIzUCQyloL7PsA4i9rAbtnclnnRk5kFbLBHfUY8NFzc2IadvelcWh41IybS4IqCVzHBzCWuabhwJBG7AhX34fGpyfPTVX7bk+ZJgA+1jZ24Pw7+pW6PRfQEA2lxAP7Q8Oxff81tBwl/eH9E2lolKtTlkRyE8f5rqDhL+8P6LzVeiikcPNvmYfpB3vCzQxviICXQrdnTo+qKMGRtpoRtcwEOA+cz8wT3KopWrFk1JXRwQtHZnZT8po4Zb3JYA76TOa6/XcFZyTg0KV+tBNCf6qQOH0ZG7B9pjj9pNDJHqFeNy452ZP8oo54rYvjdq39ZvOafvAJaaFso6tRNA7ZIzXAOHOjNj3kPH3U4CEi8hjyXLYbubUSMxw5smsPc66d7O5CnvGSHnfqQvpCaxERmbg5bLgJxHlMzu5nKavuanmkboo5+Uw4+pK7vJH+5PJLEtX8rCj02z+dp2X2Me4jrLgAfYlor1pld/T2jhAz2vk/RUVTlk6qKtBHtyLk11TPHDHtkcBfgN7j2AErR+Scnsp4mQxCzGCwH5nrJx70stC2SrumqXDo2iYesjWeR3Fo7ymwnirHNXnd2BVDSXnCaSkIYfOzEsZxAtzn9ww7XBW9IbSjlbl657Qbsg82OGsOmfvG32VsnZC0YapFRTY0H9Cq+lF7npTpsaD+hVfSi9z0kcnTX8BnpOaXc3OTlFXGOZKdWSw2Ptg7scB4hONePK+TmVEL4ZBzXtIP5EdYOPcqNXOSnPTK4ttBm2s7IP9ZNZLbRJk19NPXwy9KMwDtHn7OHURj/+JkrIYHru83+v4VHSt8V1HbD/AIiJLzRRkDyiq5Z483T44jAyHojuxd4cUx9JlO6TJszI2lz3OgAaMST5TEvfmfkQUdLHDhrga0hG95xPcNg6gENXYRnpptE0As+Z9fGlR9a3+Fq0Is959fGlR9a3+FqyY3TZf4NAQ9Edg9yiM9JXMoKlzHFrmxPIc0kOBA2gjEFS8HRHYPcoXPz4uq/qX+5NwQWRG0mdNbG7WbVTk/PkdIPB5ITV0f59+Wkw1AaycC7SOi8DbYbnDgkkvfm/UOjqqd7L6zZoyLbTzwC3vBI71OLsd1SmpI0uWpJ6U81xSzCeIWinOLQLBslrkDqdibcbp2qm6W4wcmyE7WviLe0yNafwucnkro5KUmpIRSYOhep1auVnrxe1jgfc5L5XXRD8Yj6qT3tSRydlXwY8ki9ILORyw5+4ugk7g2Np9sZT0SP00f8AH/8Abs/jlTzwctDyt9h0eVBCj7oTCWQpdE/NykAdvJyt7wW/7U8ki81zyWXA3YPKJ2dx5TV/yp6XSxwPX8riS0yN/p7euBnsfJ+qoqZWm2C01O+21jmk9jgR7ylqpyydVJ/Ih/aMaUR5Ogt6Yc89r3Eq1KAzEH/x9N9UFPqqwcM/Jnw91gSdgxKzDlCcySyPJuXve4n6TifzWl8qfsZfoP8A4SswNSzOjpllnKbGg/oVX0ovc9KdNjQf0Kr6UXueljkpX8Bnrldckob0iBcgC9hidg7V9gqpwlN0k0tQ2Dl6KR8b4rmQR4F8fXvJbtHUXJS/C+u+Vz/fWi3tvgcRvBSCzwzTfT1wgibdtQ4GG2znOtq/ZJ7hZJJHRRlF7NFv0Vy1dVI+eoqJXwx81rXOJa55G8bw0Y9pHBM9RebeRm0dPHCz0BieLibud3klSMUzXX1SDY2NiDYjaD1plsiU2nK6OxZ7z6+NKj61v8LVoRZ7z6+NKj61v8LUsyvTZf4NAQdEdg9yhc/Pi6r+pf7lNQdEdg9y66+jZNG6KUazHgtc25FwdouMU5BbMy+rxowzXfUVDKiRpEMLg8Eiwc9pu0DiAQCT2JlU2YWT2HWFMwkeuXvH3Xkg+CsUbAAA0AAbABYdyRQOide6sj6KU+mPOFryykjN9RwfLbcbHVYfG5HYmPnHFUPp3ijexkxHNc8G3WMNhO42NuBWdMqU8scr21AcJQefrYuucbk773vfrRNmUIJu7PKrrog+MR9VJ72qlJgaF6fWq5H+pFh9twH5JY5Omr4Mc6R+mj/j/wDt2fxyp4JGaQ3ctlgs4Ogi7nNY4/3hTzwclDyv9htIUj5MELbiXQks9B5NlkycJYZuGF2Ej8JT0ab48UpdNuT7SU84GDmujcetp1m+Ic/7oV/zJyh5RQwSEgksDXW9ZnNPtaUqy0UqbwiytaaKPWpI5B/VSi/ZIC2/jqjvSZWks6cmippZoT6bDbfzhzmntuAs22tgcClnkt07+WxoHRtUB+Tqe2Oq0tPa1xBVnSv0KZUuyamceiRIzsdg4DsIaftJnqiwctRWkz4qI9Zrm+sCPEWWX6mLUe5p9Fzm/dNlqNZ80iZMMFfOLHVlcZWk7+UOs7HqdrDwSzwW6Z7tFbTY0H9Cq+lF7npTpsaD+hVfSi9z0scla/gyf0ruIyc8jAiSEg7wRK0gjvC92YmcHltKx5/aN5so+eAMewjFR+lr4tk+nF/eNSx0e5xmiqgXm0Mtmy32DHmv7r+BKZuzIxhqpuxoBdMtKxzmuc1pcw3YSAS0kEEtO42NsF2grlOc5B54ZcFHSySm2tbVjHF7tg/PsCh9EkhdQ6zjdzpZSSdpJcCSqBpSzg8pqjFGbxQc0W2GT0j3dH7J4q/aIPi8fWSe8JU7svKnpp3ZdlnvPr40qPrW/wALVoRZ7z6+NKj61v8AC1ZM3psv8GgIOiOwe5QefriMn1JBIIjdiDY+IU5D0R2D3KCz/wDi6q+qcmeCMcoQENfKw3ZLI08Wve0+IKv2ZekeRj2xVzuUjcQBKemwnAF3rN4naEuVwVJNo75QjJbo1ODdULSzm62amNSwASwYk+tHvB6xe47CN6tubhcaWAv6RiZft1QurOx7W0dQXdERPv8AdKrlHDB6ZbGbk3dCVFaGeY+m9rB2RtuSDwu+32UoSbBaMzLyX5NRQR2sdQOd9J/ON+8qccnV1ErRsThSLySfK8ua20OqHvx9WO59zE4M6K/yeknl3sjcR9IizR4kJYaF8nl9TLO6/m49UE+tIcceIDfxp3lEKW0ZMcN0IshbsQ3KtpMyX5RQSWF3Q+dbx5nSt9nWVa0K5WuyamccWnlWDqdg4DvAP2kz3tuCDvCQpH8k5W3iON98N8El/GwPi0JZZudFP5ouI+kgNI2RPJa2Sw83MTKz7RJc3udfuIT9gkDmhzTcEXB4g43VR0m5vGrpdaMXlhJe3iW25zfDHtAWyV0LRnpluJ7NfLBo6qOYXs02eOLDg4eGPcFo2lqGyNa9hDmuAII2EHEFZcTM0VZ3iO1JUOIa53mXHYCf6s8ATiOskcEkXuXr07q6G4qBpcyCZqcTsHPp73643bfDA/eV/C+ZGAggi4OBHUdyo1c5Yy0u5lpNjQf0Kr6UXueqhn/moaGclg/o8hPJnbY/2Z7N3EKf0SZbp6ZtQKiZkRe6Mt1yBewde3iPFTjszrqvVTui26Wvi2T6cX941IpODSVnJSz0EkcNRE95dGQ1rgTYPBJt2JPonkKCaj+x3aK85fKYDDKfOwBo33dHsa7HaRax7uKkdIWX/I6VzmHzsnMj4gkG7gN9hj22SUzay0+jqGTM2NNnt9Zh6Tf/AHeApHP7OTy6pLmE8iwasYOGG0utxJ9gC3VsK6N6n2K1finjog+Lx9bJ7wkcm7oxzipYKIMnqIo38o86rnAGxIxRDI9dPSMtZ7z6+NKj61v8LU5vhnQfK4PvhJPPCqZLlCaSNwcx0gIcDdpFmi4PctmyXTppv8GhoOiOwe5QWkA//HVX1TlxDnlQAD+lwYAemOC+pM78nuFnVUBB2gvaR4JuCCTTwZ3bibDEncMT3K75l5gTVL2yVLHRQNINnYOfv1WjaBxPXgmXHnLkxvRnpR2FgXVWaQsnx/14f1Rtc+/eBb2pNK5OiVWbVkiztAAsMANg7EtdLedLWxmjhN3usZT6rcHBt+Jw7u1RmculN8rSyiYYgcOUdqmS3zWi4HbiexLqSQuJc4kk4kk3JPEkolL0FKi07yJ3MbInldZHGReNvPk4ajTsPabDvK0OqNooyAaemM0gtJUWdiMRH6A7Te9utXlxAFzuTRVkSrT1SFzpmyvqQR0wOMrtdw+ZGb+11vBSmijJRhoWvcLOnJkI+bsb4tAP2kucrTHKuVdVlyx7xG3qijvd3ULa7u8J7U8QY1rWizWgADqGAQt3cap8sFE+roXNkLdiIEJeaXs3+VgFUwc+DB/ExE/5Sb9QumIuuaMOaWuFwQQRxBFiENXNjLS7lC0R5w8rTmme68kHRvtMV8LcdUnV7NVX+yQ+XqGXI+UA+Hog68ROAcw4Ojd2dHwKdWRMqx1ULJojdrxe28He08CDgsi+ClWP1LDE1pLzXNLOZY2+YmJcCNjXk3LTwBvcd/BUwFaZy1kyOphfDKLteLdYO5w6wcVn3OjN+ShnMUgJG1j7WDm8R18Ru8LpKNi9GpqVnkYej/SEHhtPWuAeMGTOODuDX8Hde9MwG6yyrvmfpDlpA2KccrAMB/aNHzTsI6itjP2LVoX3iOPK+S46mJ0UzQ5jh3jrB3EcUiM8M0JaB9zd8JPNlAw6mv4O9hTyyLlyCrZr08jXjeL85p4ObtBXunha9pY9oc1wsQRcEHcQmaTIwqSpuxlxCamc+isHWkoXW38i/o/Ydu7D4hLbKWTJqdxZURvjd84EA9h2EdhU2mjsjOMsHkQhCwcEIQgAQi6l8h5s1NWQIInFu+RwLYx9o4HsFyixjaWSIJVsydmVKaOerqAY2Mic6NhuHOcBg4g7G+0pg5p6OIaUiSc8vKNlxaNvWGnaes+C7NJOcUEdLNByjTNIwtEbbOcNb1gOiLcU2m2SDranaIjkIQlOgFa9HebBrai7x5iKznnc43u1nfgT1DrUNm9kSSsnbDEMTi5x6LW73H9N+xaDzeyPHRwMgivqsGJNtZzjiXHrJTRjcjWqaVZZJBjcMFSdKmcPk9MYWHztQC3DaI9jndW21+tW3KmUGU8T5ZTqsYLk/kOspH0UU2WsoXfcNJBda5EcTdjQeO6/Ekp2+DnpRu7vCLhodze1Y31cgs6S7I7ix1ARd3e4fh60y7LqpYGxtaxgDWtAa0DYAMAF3LUrInOWp3BCELRQQhCAILPDN1ldTmN2Dxzo372vH5HYUp8zc4ZMl1L4aoObETqystfUcNkjRvFuG0diehCpekPM0VrOUhAFQwYHYHj1HdfApWuStOS8ZYLhBM17Q5hDmuAIcDcEHeDwUbnLkCKthMUw62vHSa7c5p/LelZmFno+ik8mrNYQh2rzhzonX2Hfq37bdicsEwe0OaQWkXBBuCDvBWp3MlFwZnLOXN6ailMczcD0JB0XjiOB4g7OyxUStMZZyPDVRmOoYHtPiDxadoPWkznhmDNSFz4gZYL4EYvaNtngbvnD2Kco2OmnWUtnkqVLUvicHxOcxw2OabHxG5XzIOlSeOzapgmaPTbzJO/0XeAS9BXKxOxSUIyyPrJekagmsDLyTuEoLR9/o+JVg1oahtrxysOPovFvasyr7hmcw3Y4tPFpIPiCm1kX064Y9cpaOKCY3EZiPGJxaPum7fYoOXRDFjqVMgG4FjT4nBLqDOmtZYMqpwBsGu4jwN17mZ/ZRGAqnd7IT7SxF4m9uosSLc3RBjjVYfQx969tNoipx+0nmcPmhjfbZyoMufOUHbap+PBsbf4WhR9Vl+qk/aVEzu2R/wCqy8fRuio/qHJT5u5KoBrPETSPTmfruuOGsbA9QAXkyhpPoogRAHykDANaWM7Lut7Akq43NzieJxK4Rq9AqCfk7luy/pEq6m7WuEEZ9GPpH6Tzj4WVSJJJJxJ2k4knrXCEty0YpYQKSyBkKaslEcDbnDWccGNB3uP5bSpnNLMWetIe4GKDAmRwxcP+W3f2nBOrIOQ4aOPk6dmqNpO1zjxcTiSmUbkqlZR2WTy5p5sxUMWpHi84vkPScf06lNSPDQS42AFyTsAG8okkDQXOIAAuScAAN5Sf0hZ8uqnGloi7kidVz27ZT6jd+rfx7Nr7RRypObPFn7nO/KM7aelDnRNdZrRgZH3trW4DdfrOCZmZGbDaCANwMr7Olftu7gPmjd471D6OcyRSN5eoANQ4YDaI2ncPnHee7je92QlyNUmraY4OUIQmIghCEACEIQAL5IX0hAFJz8zHZWgyw2ZUNG3c8DY13Xwd+SoOa2ds+S5HU9QxxjDufGTz2X2mO+44G2w9pJTzKgc6c1YK5lpRZ46Eotrt/VvUUrXotCptplgkck5ViqYxJA8PYd42gjcRuPUV7CEhq3JVdkablWmzTgJWgmN4vg143HbgeOBV9zY0mU84ayqtBLsJJ8yT1OPR7HeJQpewlSeY7o9Gc+jmmqiXxeYlNyXMA1CTvczDE8RYpYZezJq6S5fHrsH9ZHdze0i1x3jvWgmPBFwQQdhGIXKHG5kK0omWAVytG5XzVpKm/LQMJPpAar/vNsbqo5R0RwuN4J5I+p4EjewdE+JKTQzoXURYoEJhVWiWpb+zlif26zfyK8X811fwh/eH/as0sfuw9lKQrr/NdX8If3h/2r10uiaqd05YWdXOd7gt0sO7D2L9cEpvUGiKIG89RI/5rGtYOwk6xt2WVuyTmjSU1jFAzWHpOGu7xddCgxH1EVgSeQMzqursYoy1h/rH3ay3EYXd3BM7NrRrT05D5z5RIPWFowepmN+0kq8oc4DbgnUbHPOtKQNC8uUsox08ZkmeGMbtJ9w4nqVSzn0kU9PdkFp5Rcc0+bB+c/f2C6XkFLXZam1zdzWm2uebDGDa4aN5tuGOAuhv0EKTe8tkevO7PWbKLxT0zXNic6zWD9pIR61tgwvq952K65g5htpAJqizqgjAbWx33A73W2nw4qYzRzQhoG8wa8pHOlcBrG+4eq3qHDerGEJezZ1FbTHALlCExEEIQgAQhCABCEIAEIQgAQhCAOqeBrwWvAc04FpAII6wl7nNosiku+idyTzjyZuYz2b29mI6kx0FY1caM3HAg4qrKeSTqkPYwbnDlID2HZbsIPYrjkPSxE6wq4nRn12Xezdu2j2pjyRBwIcAQdoIBHgqjlnRvRT3LGGFx3xGzb9bDzfCyyzWCvchLyRN5MzmpKj9hURuJx1dbVf911nDwUsCk9lPRLO03ppmSAY2fdju4i4J8FFjI+WaXoCpA2+bfrtw7HFF3yHbi8SHrdCRkee+Vof2jnkcJIGgYdbWN96+/wCdmt/6b7jv/IjWjOxLgeCEj/52a3/pvuO/8i63585Vm/ZOcB/yoGuHiWOPtRrQdiX2HpdReU84qWn/AG88bN9i4F2HBoxPgk9/JmWavpCpcDjz38m32kDuUlk3RNUON6maOMXuQ28jvHAA+KzUze1FZkTmW9K8LLikjdK71n8xnh0j4DuVNnynlPKp1Wh72E9GMakI6nO2W+kUxcjaNKKEgyNdO4f2h5v3G2B77q4wwtYA1jQ1o2AAADsAW2byHchHxQt82dFTG2fXP5R2HmmXDLj1nbXdmA7UxqambG0NjaGtGxrRYDuXaAuVqViUpuWQQhC0UEIQgAQhCABCEIAEIQgAQhCABCEIAEIQgDhcFCFgMAhCFqBHRWbFHFCEFFg5XvpNiELGDO8oQhaiLycrkIQgY5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56" name="AutoShape 4" descr="data:image/jpeg;base64,/9j/4AAQSkZJRgABAQAAAQABAAD/2wCEAAkGBxQSEhUUEBQVFRQUGBgYFxUXGBYXFRwXFRYXGBwXFxgaHSggHBolHRQXITEhJSkrLi4uFx8zODMsNygtLiwBCgoKDg0OGhAQGywkHyQsLCwsLCwsLCwsLCwsLCwsLCwsLCwsLCwsLCwsLCwsLCwsLCwsLCwsLCwsLCwsLDcsLP/AABEIAOEA4QMBIgACEQEDEQH/xAAcAAACAwADAQAAAAAAAAAAAAAABwUGCAEDBAL/xABPEAABAwIBBwcGCwMKBgMAAAABAAIDBBEhBQYHEjFBURMiMmFxgZEUI0JSobEWNVRicnOCkqLB0TOTshUXJENTs7TCw9I0Y2SE0/Alg/H/xAAYAQADAQEAAAAAAAAAAAAAAAAAAgMBBP/EACsRAAIBAwMEAAcAAwEAAAAAAAABAgMRMRIhQQQTMlEUIkJhcYGxM1KRI//aAAwDAQACEQMRAD8AeKEIQAIQhAAhCEAC4JXzJKGglxsBtJwCoecuk6nhuyl8/ILi+IiBHztrvs4daxuw0YuWC+l3FVfLOf1FTm3KiVw9GKzzfgSOaPFK91VlTKpIbyj2E2IZ5uAX3Ek2I7ST2qzZE0SCwNZMb+pFYDsL3D8ll28FO3GPk/8Ah0ZT0uuNxTU7QPWldc/cbgPvFQjs8cq1J8yZT1QQk7eNmnDrTYybmdRQW5OnjuPScNd3i66m2MAFgLAbhgFln7N7kFiIjRkDLM2LhVWPrzao+7r4eC+v5tcovxcI/tS4+4p5IRpM78uBG/zZ5Qbi0R3+bKQfcF8nN3LMPR8psPUnuPu6+PgnogrdKDvy5EU3OzK1MfOmYbrTQm2HAlov4qayZpdkGFTTtcN7o3Fp+664PiE2nNvtUJlPNGjqP2tPHf1mjUd4tsVlnwze5B5iR+RtINFPYcqInH0ZbMx4a3R9qtbHgi4II4hLDLWiRpuaOYtPqS84dgcMfG6qrXZUySdkkcYOF/OU58CQPwlGp8mduMvFj6XKXmbWlGGWzKwCF+zXFzET27W9+HWr/FKHAFpBB2EEEdxCZO5OUHF7nYhCFooIQhAAhCEACEIQAIQhAAhC4KAOVDZyZyQUUevM7E9Fgxe48APzOCic989WULdRtn1DhzWbm32OfwHAbSltkDNyqyvMZ5nnky6z5XY7PQiGzC9uA60rforCn9UsBlbOKtytLyMTTqE4QswFuMrt+zfh1K5ZsaL4owH1pEr/AOzBPJDqOwu9gPBXPIeQ4aSMRwMDR6R9Jx9ZztpKkkKPs2VXiOyPiGFrAGsaGtGAAFgB1AL6VTzmz+pqMllzLL6jCLA4dJ2wbes9SWGX9INZU3DX8hGfRiJabdb+kfYhySMjRlIdWU8v09OLzzMZbcTzvujH2Kp5Q0r0jMIWSy9erqNP3ud7El3G5ucTxO1cJNbLrp48jLqdL0uPJ0zBwLnuJ7wAo52lau3Npx9h5/zqioWamUVKC4L03StXb205+w8f51IU+l6UW5SnjPEtc4HwsUtUI1MHSg+Bz0OlmldhNHLF12D2/hN/AFWvJecdNUjzEzH9V7Ox4tNiD3LNqAbG42jet1sm+njwamXzLE1wIcAQdoIuPBILN/PuspLASGWMehKS7D5ridYe7qTOzY0h01WQx94ZT6LyNU/RfsPYbFOpXISoyjueDOfRhBNrPpDyEm3Ux5Ins9Huw6lR8n5Zrsjy8lI0hu0wvxjI9aNw2do7wnwF4Ms5HhqozHOwPadl9oPFp2g9YQ4+jY1eJbo8WbGdUFczWhNnjpRuwe3u3jrU6CkXnNmpUZLkFRA9xia7mytwcy+FpB13tfYb7rpgZiZ8srQIpbMqAMRsa+3pM67bWoT9mTp7ao4LqhfIK+kxIEIQgAQhCABCEIAFUc/s8G0MerHZ1RJ0G7Q0eu4DdwG8qVzqy+yhp3SyYnYxm9zzsaPf2BKDNbIkuV6t8tQ53J31pXjrOETDu/IDsSt8FacF5PB35kZoSZRkNRVlxhLrucelK7e1p9XCxIw3DqddLTtjY1jGhrWgBrQLAAbgimpmxtayNoa1oAa0CwAG4LxZey1FSRGWd1mjYPSc47GtG8lalYyc3NnflPKUVPG6Sd4Yxu0nr2AcSeCTmeGkSWpLo6YmKG5GsMJHjrPojqHeoHOnOeauk1pTZgN2RDot3d7uJPsUIkcr4OmlRUd2AHBT3wKr/ksv4f1UHHtHaPetSLIq5taq4WsZ4+BVf8ll/D+qPgVX/JZfw/qtEITaEQ+IkZ2+Bdf8ll/D+qPgXX/JZfw/qtEoRoRvxEjO3wLr/ksv4f1R8C6/5LL+H9Vohco0IPiZGd/gVX/JZfw/quPgXX/JZfw/qtEoRoQfESMv11G+F5jmaWPba7TtFxf3FdBCs2kn4yqO1n92xVlTZ1xd1cuWZ+f81IWxzXmgwFieewfMJ2jqPsTnyRlaGpjEkDw9p4bQeDhtB7VmZS+bWcU1DKJITgba7D0XAbjwO2x3eILRlYjVoqW6yaMnha9pa8BzXAgtOIIOBBCTefuZb6J/lVHrCEEHmk60TuIO3Vvv3X4JpZtZfirYRLCepzT0mu9Uj/26kp4WvaWvALSCCDiCDtBCo1c5oScGU3R9noK1nJzWbUMGI2B4HpNHHiPyV2ukZnpm5JkuoZNSucIi68b9uo7+zJ3jhfaMDcpq5nZxsroBI2we3myM9V1vcdoKxPgapBeUcE+hCExEEIQgAXxK8AEk2AxJPBfRVB0t5wcjTeTsPnKjbbaIx0vvdHsusbsNGOp2RRs58pyZWr2xwXLAdSEbrelKe21+wDrTlzfyNHSQMhiGDQLu3udvcesm5VM0Q5u8nCaqRvPmuI77RFfaPpEeACYqyK5Hqy+lYR5MrZQjp4nyyu1WMFyfyA3k7gs/Z3ZxyV05kfcMGEbNzW9dvSO8qe0n50mpmNPE48jCSHWOD5AbE9YGwdYJVGSSd9joo0tKuwQhCUuCkvhBVfKJv3jv1UahAWJL4QVXyib77v1R/L9V8om/eO/VRqLouZZDb0MZQlmNXy0j5NXkLa7i61+Wva/Gw8EzUqdBm2s7IP8AXTWVY4OLqF/6P9fwq2kyofFk2d8TnMcDFZzSQReeMGx7CR3pJfy/VfKJv3jv1To0rfFdR2w/4iJIQOHEJZlunXysk/hBVfKJvvu/VHwgqvlE37x36qNQkuXsjsqKh0ji6Rxc47XONybC2JK60IQaCEIQBLZs5flop2yxG42PYei9vA9e8HiOFwtBZDyrHVQsmhN2vHeDvaRuIOCzOrjo2zpNJOI5CeQlNiNzXm1ni+wbj3cE0ZWIVqepXWR05YyZHUxPhmF2PFjxHAg7iDiklkarlyNXlswu3oyBux0Z2PaD4jvCfQKoWljN0T03lDG+dgBJI2mLa4d3S8eKeS5OelKz0vDL1TzB7Q5pBa4AgjYQdhXYlxoezg5SF1LIefDzmXJxjJ2Y+qT4EJjXWp3EnHS7HKEIWiny44JD1bjlXK1gSWPfqAjdDHc3HVYE9rutNDSPlbyeglINnSjkm8efgSOxt1VdCuSMJalwxvyTOwAOcR4tHcllu7F6fyxcv0M+CEMa1rRZrQAANgAFgFVtJOcJo6U6n7WY6jOIwu53cPaQrakJpMy35TWvDT5uC8TeFweee8i32USdkLRjqkVMIQhSO8EIVhzVzPqK43jGpENsrhzexvrHs2cUGNpZK8rNkHMWsqrObGY2H05btHaG2ufBNvNjMmmowC1vKS75X2Lr/NGxo7PEqylOoezmn1H+ousl6JYGgGomkkO8NtGzs3u77jsVnoczaGG2pTxk8XjXP4rqLzp0iU9ISyLz8wwLWmzWn5z8ceoXSvy5nzWVRIdJybCcGRXYLdZ6R8e5bdIVRqT3bL9otaBWZVAsAJwABgAOVqbADhZMZKrQacaz/wCj28umqtjgWv5v9fwqOlb4rqO2H/ERKMzezlya+lp4qh8ReyKNjhKy9nNYAcXC20HFSelb4rqO2H/ERJCrJOzHpQ1wt9x7SZoZLqwTE2M8XQSAWJ+ibdyreVtEe00k5+hKBt6nttbvae1K+GVzHBzHFrhsc0lrh2EYq55B0l1cFmy2nZ87CQdjx+YKy6Y+ipHxZAZczaqaQ/0iJwbueOdGftDAHqNlErQ2bmddNXttGRr250L7a3hscMNoVU0iZjU7YJKqAGJ8Y1nNbbk3Dfzdxx2g26ljj6NjW3tJCkQhCUuC4IXKEAPLRbnF5VS8nIby09mEk3JYQdRx4nAgniFc5GAgg4gixHUVnzMDLfklZG8mzJPNv4aryMT2Gxv2rQirF3OCtDTIQ1XGck5WBbcMjeHAcYZNo8C4drepPeF4c0ObiCLg9R2JcaZ8j60UdS0YxnUd9F5wv1B38RUzoqyry9AxpN3QExn6IxZ+EgdyFs7DVPmipFxQi6FpC4ptNuULvp4BsaHSuHWeY32B/iFe8xcn8hQwMtY6gc76T7uPtclTny41OWDEN8kMA37S0X8Xkp5saALDADYOpKssvU2hFEdnHlAU9NNMfQY4jt2AdtyFmouJxO04ntKdOmWu1KNkY/rpG362xgv/AIg1JZLPJXp18twQhXjRrmf5Y/l5v2ETravrvGNvojC/HYsSuWlJRV2ejMHR+6oLZ6tpbBtYw4Okx3jaGe09icdPTtjaGRtDWNFg1osAOAC7GNsLDcglVSscE5ub3OueVrGlziAGgkk7ABjcpNZ86Qn1BMVG5zINjn9F7/za32nFfWk7PAzyOpqd3mWG0jh6bxuv6g9puurRpmpT1zZzUa55NzA3VcW9IOJvx2BK23si0IKC1SKIhOXK2iym5F/k3KCWxLC5926w3EW2G1u9JySMtJa4EFpIIO0EXuD4JGmjohUU8DQ0Gbazsg/101kqdBm2s7IP9dNZUhg5Oo/yP9fwqOlb4rqO2H/ERJCp9aVviuo7Yf8AERJDAY4YncOtLMv0/izhCcmRdF9KYIzUCQyloL7PsA4i9rAbtnclnnRk5kFbLBHfUY8NFzc2IadvelcWh41IybS4IqCVzHBzCWuabhwJBG7AhX34fGpyfPTVX7bk+ZJgA+1jZ24Pw7+pW6PRfQEA2lxAP7Q8Oxff81tBwl/eH9E2lolKtTlkRyE8f5rqDhL+8P6LzVeiikcPNvmYfpB3vCzQxviICXQrdnTo+qKMGRtpoRtcwEOA+cz8wT3KopWrFk1JXRwQtHZnZT8po4Zb3JYA76TOa6/XcFZyTg0KV+tBNCf6qQOH0ZG7B9pjj9pNDJHqFeNy452ZP8oo54rYvjdq39ZvOafvAJaaFso6tRNA7ZIzXAOHOjNj3kPH3U4CEi8hjyXLYbubUSMxw5smsPc66d7O5CnvGSHnfqQvpCaxERmbg5bLgJxHlMzu5nKavuanmkboo5+Uw4+pK7vJH+5PJLEtX8rCj02z+dp2X2Me4jrLgAfYlor1pld/T2jhAz2vk/RUVTlk6qKtBHtyLk11TPHDHtkcBfgN7j2AErR+Scnsp4mQxCzGCwH5nrJx70stC2SrumqXDo2iYesjWeR3Fo7ymwnirHNXnd2BVDSXnCaSkIYfOzEsZxAtzn9ww7XBW9IbSjlbl657Qbsg82OGsOmfvG32VsnZC0YapFRTY0H9Cq+lF7npTpsaD+hVfSi9z0kcnTX8BnpOaXc3OTlFXGOZKdWSw2Ptg7scB4hONePK+TmVEL4ZBzXtIP5EdYOPcqNXOSnPTK4ttBm2s7IP9ZNZLbRJk19NPXwy9KMwDtHn7OHURj/+JkrIYHru83+v4VHSt8V1HbD/AIiJLzRRkDyiq5Z483T44jAyHojuxd4cUx9JlO6TJszI2lz3OgAaMST5TEvfmfkQUdLHDhrga0hG95xPcNg6gENXYRnpptE0As+Z9fGlR9a3+Fq0Is959fGlR9a3+FqyY3TZf4NAQ9Edg9yiM9JXMoKlzHFrmxPIc0kOBA2gjEFS8HRHYPcoXPz4uq/qX+5NwQWRG0mdNbG7WbVTk/PkdIPB5ITV0f59+Wkw1AaycC7SOi8DbYbnDgkkvfm/UOjqqd7L6zZoyLbTzwC3vBI71OLsd1SmpI0uWpJ6U81xSzCeIWinOLQLBslrkDqdibcbp2qm6W4wcmyE7WviLe0yNafwucnkro5KUmpIRSYOhep1auVnrxe1jgfc5L5XXRD8Yj6qT3tSRydlXwY8ki9ILORyw5+4ugk7g2Np9sZT0SP00f8AH/8Abs/jlTzwctDyt9h0eVBCj7oTCWQpdE/NykAdvJyt7wW/7U8ki81zyWXA3YPKJ2dx5TV/yp6XSxwPX8riS0yN/p7euBnsfJ+qoqZWm2C01O+21jmk9jgR7ylqpyydVJ/Ih/aMaUR5Ogt6Yc89r3Eq1KAzEH/x9N9UFPqqwcM/Jnw91gSdgxKzDlCcySyPJuXve4n6TifzWl8qfsZfoP8A4SswNSzOjpllnKbGg/oVX0ovc9KdNjQf0Kr6UXueljkpX8Bnrldckob0iBcgC9hidg7V9gqpwlN0k0tQ2Dl6KR8b4rmQR4F8fXvJbtHUXJS/C+u+Vz/fWi3tvgcRvBSCzwzTfT1wgibdtQ4GG2znOtq/ZJ7hZJJHRRlF7NFv0Vy1dVI+eoqJXwx81rXOJa55G8bw0Y9pHBM9RebeRm0dPHCz0BieLibud3klSMUzXX1SDY2NiDYjaD1plsiU2nK6OxZ7z6+NKj61v8LVoRZ7z6+NKj61v8LUsyvTZf4NAQdEdg9yhc/Pi6r+pf7lNQdEdg9y66+jZNG6KUazHgtc25FwdouMU5BbMy+rxowzXfUVDKiRpEMLg8Eiwc9pu0DiAQCT2JlU2YWT2HWFMwkeuXvH3Xkg+CsUbAAA0AAbABYdyRQOide6sj6KU+mPOFryykjN9RwfLbcbHVYfG5HYmPnHFUPp3ijexkxHNc8G3WMNhO42NuBWdMqU8scr21AcJQefrYuucbk773vfrRNmUIJu7PKrrog+MR9VJ72qlJgaF6fWq5H+pFh9twH5JY5Omr4Mc6R+mj/j/wDt2fxyp4JGaQ3ctlgs4Ogi7nNY4/3hTzwclDyv9htIUj5MELbiXQks9B5NlkycJYZuGF2Ej8JT0ab48UpdNuT7SU84GDmujcetp1m+Ic/7oV/zJyh5RQwSEgksDXW9ZnNPtaUqy0UqbwiytaaKPWpI5B/VSi/ZIC2/jqjvSZWks6cmippZoT6bDbfzhzmntuAs22tgcClnkt07+WxoHRtUB+Tqe2Oq0tPa1xBVnSv0KZUuyamceiRIzsdg4DsIaftJnqiwctRWkz4qI9Zrm+sCPEWWX6mLUe5p9Fzm/dNlqNZ80iZMMFfOLHVlcZWk7+UOs7HqdrDwSzwW6Z7tFbTY0H9Cq+lF7npTpsaD+hVfSi9z0scla/gyf0ruIyc8jAiSEg7wRK0gjvC92YmcHltKx5/aN5so+eAMewjFR+lr4tk+nF/eNSx0e5xmiqgXm0Mtmy32DHmv7r+BKZuzIxhqpuxoBdMtKxzmuc1pcw3YSAS0kEEtO42NsF2grlOc5B54ZcFHSySm2tbVjHF7tg/PsCh9EkhdQ6zjdzpZSSdpJcCSqBpSzg8pqjFGbxQc0W2GT0j3dH7J4q/aIPi8fWSe8JU7svKnpp3ZdlnvPr40qPrW/wALVoRZ7z6+NKj61v8AC1ZM3psv8GgIOiOwe5QefriMn1JBIIjdiDY+IU5D0R2D3KCz/wDi6q+qcmeCMcoQENfKw3ZLI08Wve0+IKv2ZekeRj2xVzuUjcQBKemwnAF3rN4naEuVwVJNo75QjJbo1ODdULSzm62amNSwASwYk+tHvB6xe47CN6tubhcaWAv6RiZft1QurOx7W0dQXdERPv8AdKrlHDB6ZbGbk3dCVFaGeY+m9rB2RtuSDwu+32UoSbBaMzLyX5NRQR2sdQOd9J/ON+8qccnV1ErRsThSLySfK8ua20OqHvx9WO59zE4M6K/yeknl3sjcR9IizR4kJYaF8nl9TLO6/m49UE+tIcceIDfxp3lEKW0ZMcN0IshbsQ3KtpMyX5RQSWF3Q+dbx5nSt9nWVa0K5WuyamccWnlWDqdg4DvAP2kz3tuCDvCQpH8k5W3iON98N8El/GwPi0JZZudFP5ouI+kgNI2RPJa2Sw83MTKz7RJc3udfuIT9gkDmhzTcEXB4g43VR0m5vGrpdaMXlhJe3iW25zfDHtAWyV0LRnpluJ7NfLBo6qOYXs02eOLDg4eGPcFo2lqGyNa9hDmuAII2EHEFZcTM0VZ3iO1JUOIa53mXHYCf6s8ATiOskcEkXuXr07q6G4qBpcyCZqcTsHPp73643bfDA/eV/C+ZGAggi4OBHUdyo1c5Yy0u5lpNjQf0Kr6UXueqhn/moaGclg/o8hPJnbY/2Z7N3EKf0SZbp6ZtQKiZkRe6Mt1yBewde3iPFTjszrqvVTui26Wvi2T6cX941IpODSVnJSz0EkcNRE95dGQ1rgTYPBJt2JPonkKCaj+x3aK85fKYDDKfOwBo33dHsa7HaRax7uKkdIWX/I6VzmHzsnMj4gkG7gN9hj22SUzay0+jqGTM2NNnt9Zh6Tf/AHeApHP7OTy6pLmE8iwasYOGG0utxJ9gC3VsK6N6n2K1finjog+Lx9bJ7wkcm7oxzipYKIMnqIo38o86rnAGxIxRDI9dPSMtZ7z6+NKj61v8LU5vhnQfK4PvhJPPCqZLlCaSNwcx0gIcDdpFmi4PctmyXTppv8GhoOiOwe5QWkA//HVX1TlxDnlQAD+lwYAemOC+pM78nuFnVUBB2gvaR4JuCCTTwZ3bibDEncMT3K75l5gTVL2yVLHRQNINnYOfv1WjaBxPXgmXHnLkxvRnpR2FgXVWaQsnx/14f1Rtc+/eBb2pNK5OiVWbVkiztAAsMANg7EtdLedLWxmjhN3usZT6rcHBt+Jw7u1RmculN8rSyiYYgcOUdqmS3zWi4HbiexLqSQuJc4kk4kk3JPEkolL0FKi07yJ3MbInldZHGReNvPk4ajTsPabDvK0OqNooyAaemM0gtJUWdiMRH6A7Te9utXlxAFzuTRVkSrT1SFzpmyvqQR0wOMrtdw+ZGb+11vBSmijJRhoWvcLOnJkI+bsb4tAP2kucrTHKuVdVlyx7xG3qijvd3ULa7u8J7U8QY1rWizWgADqGAQt3cap8sFE+roXNkLdiIEJeaXs3+VgFUwc+DB/ExE/5Sb9QumIuuaMOaWuFwQQRxBFiENXNjLS7lC0R5w8rTmme68kHRvtMV8LcdUnV7NVX+yQ+XqGXI+UA+Hog68ROAcw4Ojd2dHwKdWRMqx1ULJojdrxe28He08CDgsi+ClWP1LDE1pLzXNLOZY2+YmJcCNjXk3LTwBvcd/BUwFaZy1kyOphfDKLteLdYO5w6wcVn3OjN+ShnMUgJG1j7WDm8R18Ru8LpKNi9GpqVnkYej/SEHhtPWuAeMGTOODuDX8Hde9MwG6yyrvmfpDlpA2KccrAMB/aNHzTsI6itjP2LVoX3iOPK+S46mJ0UzQ5jh3jrB3EcUiM8M0JaB9zd8JPNlAw6mv4O9hTyyLlyCrZr08jXjeL85p4ObtBXunha9pY9oc1wsQRcEHcQmaTIwqSpuxlxCamc+isHWkoXW38i/o/Ydu7D4hLbKWTJqdxZURvjd84EA9h2EdhU2mjsjOMsHkQhCwcEIQgAQi6l8h5s1NWQIInFu+RwLYx9o4HsFyixjaWSIJVsydmVKaOerqAY2Mic6NhuHOcBg4g7G+0pg5p6OIaUiSc8vKNlxaNvWGnaes+C7NJOcUEdLNByjTNIwtEbbOcNb1gOiLcU2m2SDranaIjkIQlOgFa9HebBrai7x5iKznnc43u1nfgT1DrUNm9kSSsnbDEMTi5x6LW73H9N+xaDzeyPHRwMgivqsGJNtZzjiXHrJTRjcjWqaVZZJBjcMFSdKmcPk9MYWHztQC3DaI9jndW21+tW3KmUGU8T5ZTqsYLk/kOspH0UU2WsoXfcNJBda5EcTdjQeO6/Ekp2+DnpRu7vCLhodze1Y31cgs6S7I7ix1ARd3e4fh60y7LqpYGxtaxgDWtAa0DYAMAF3LUrInOWp3BCELRQQhCAILPDN1ldTmN2Dxzo372vH5HYUp8zc4ZMl1L4aoObETqystfUcNkjRvFuG0diehCpekPM0VrOUhAFQwYHYHj1HdfApWuStOS8ZYLhBM17Q5hDmuAIcDcEHeDwUbnLkCKthMUw62vHSa7c5p/LelZmFno+ik8mrNYQh2rzhzonX2Hfq37bdicsEwe0OaQWkXBBuCDvBWp3MlFwZnLOXN6ailMczcD0JB0XjiOB4g7OyxUStMZZyPDVRmOoYHtPiDxadoPWkznhmDNSFz4gZYL4EYvaNtngbvnD2Kco2OmnWUtnkqVLUvicHxOcxw2OabHxG5XzIOlSeOzapgmaPTbzJO/0XeAS9BXKxOxSUIyyPrJekagmsDLyTuEoLR9/o+JVg1oahtrxysOPovFvasyr7hmcw3Y4tPFpIPiCm1kX064Y9cpaOKCY3EZiPGJxaPum7fYoOXRDFjqVMgG4FjT4nBLqDOmtZYMqpwBsGu4jwN17mZ/ZRGAqnd7IT7SxF4m9uosSLc3RBjjVYfQx969tNoipx+0nmcPmhjfbZyoMufOUHbap+PBsbf4WhR9Vl+qk/aVEzu2R/wCqy8fRuio/qHJT5u5KoBrPETSPTmfruuOGsbA9QAXkyhpPoogRAHykDANaWM7Lut7Akq43NzieJxK4Rq9AqCfk7luy/pEq6m7WuEEZ9GPpH6Tzj4WVSJJJJxJ2k4knrXCEty0YpYQKSyBkKaslEcDbnDWccGNB3uP5bSpnNLMWetIe4GKDAmRwxcP+W3f2nBOrIOQ4aOPk6dmqNpO1zjxcTiSmUbkqlZR2WTy5p5sxUMWpHi84vkPScf06lNSPDQS42AFyTsAG8okkDQXOIAAuScAAN5Sf0hZ8uqnGloi7kidVz27ZT6jd+rfx7Nr7RRypObPFn7nO/KM7aelDnRNdZrRgZH3trW4DdfrOCZmZGbDaCANwMr7Olftu7gPmjd471D6OcyRSN5eoANQ4YDaI2ncPnHee7je92QlyNUmraY4OUIQmIghCEACEIQAL5IX0hAFJz8zHZWgyw2ZUNG3c8DY13Xwd+SoOa2ds+S5HU9QxxjDufGTz2X2mO+44G2w9pJTzKgc6c1YK5lpRZ46Eotrt/VvUUrXotCptplgkck5ViqYxJA8PYd42gjcRuPUV7CEhq3JVdkablWmzTgJWgmN4vg143HbgeOBV9zY0mU84ayqtBLsJJ8yT1OPR7HeJQpewlSeY7o9Gc+jmmqiXxeYlNyXMA1CTvczDE8RYpYZezJq6S5fHrsH9ZHdze0i1x3jvWgmPBFwQQdhGIXKHG5kK0omWAVytG5XzVpKm/LQMJPpAar/vNsbqo5R0RwuN4J5I+p4EjewdE+JKTQzoXURYoEJhVWiWpb+zlif26zfyK8X811fwh/eH/as0sfuw9lKQrr/NdX8If3h/2r10uiaqd05YWdXOd7gt0sO7D2L9cEpvUGiKIG89RI/5rGtYOwk6xt2WVuyTmjSU1jFAzWHpOGu7xddCgxH1EVgSeQMzqursYoy1h/rH3ay3EYXd3BM7NrRrT05D5z5RIPWFowepmN+0kq8oc4DbgnUbHPOtKQNC8uUsox08ZkmeGMbtJ9w4nqVSzn0kU9PdkFp5Rcc0+bB+c/f2C6XkFLXZam1zdzWm2uebDGDa4aN5tuGOAuhv0EKTe8tkevO7PWbKLxT0zXNic6zWD9pIR61tgwvq952K65g5htpAJqizqgjAbWx33A73W2nw4qYzRzQhoG8wa8pHOlcBrG+4eq3qHDerGEJezZ1FbTHALlCExEEIQgAQhCABCEIAEIQgAQhCAOqeBrwWvAc04FpAII6wl7nNosiku+idyTzjyZuYz2b29mI6kx0FY1caM3HAg4qrKeSTqkPYwbnDlID2HZbsIPYrjkPSxE6wq4nRn12Xezdu2j2pjyRBwIcAQdoIBHgqjlnRvRT3LGGFx3xGzb9bDzfCyyzWCvchLyRN5MzmpKj9hURuJx1dbVf911nDwUsCk9lPRLO03ppmSAY2fdju4i4J8FFjI+WaXoCpA2+bfrtw7HFF3yHbi8SHrdCRkee+Vof2jnkcJIGgYdbWN96+/wCdmt/6b7jv/IjWjOxLgeCEj/52a3/pvuO/8i63585Vm/ZOcB/yoGuHiWOPtRrQdiX2HpdReU84qWn/AG88bN9i4F2HBoxPgk9/JmWavpCpcDjz38m32kDuUlk3RNUON6maOMXuQ28jvHAA+KzUze1FZkTmW9K8LLikjdK71n8xnh0j4DuVNnynlPKp1Wh72E9GMakI6nO2W+kUxcjaNKKEgyNdO4f2h5v3G2B77q4wwtYA1jQ1o2AAADsAW2byHchHxQt82dFTG2fXP5R2HmmXDLj1nbXdmA7UxqambG0NjaGtGxrRYDuXaAuVqViUpuWQQhC0UEIQgAQhCABCEIAEIQgAQhCABCEIAEIQgDhcFCFgMAhCFqBHRWbFHFCEFFg5XvpNiELGDO8oQhaiLycrkIQgY5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sp>
        <p:nvSpPr>
          <p:cNvPr id="23558" name="Slide Number Placeholder 3"/>
          <p:cNvSpPr txBox="1">
            <a:spLocks noGrp="1"/>
          </p:cNvSpPr>
          <p:nvPr/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421BBB7-3B69-4BD6-89C7-CE319BCB200A}" type="slidenum">
              <a:rPr lang="tr-TR" altLang="tr-TR" sz="1600" b="1" smtClean="0">
                <a:solidFill>
                  <a:srgbClr val="E46C0A"/>
                </a:solidFill>
                <a:latin typeface="Cambr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 altLang="tr-TR" sz="1600" b="1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620" y="908051"/>
            <a:ext cx="7921625" cy="41703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1" indent="-342900"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alt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SDIF Management </a:t>
            </a:r>
            <a:r>
              <a:rPr lang="tr-TR" alt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(</a:t>
            </a:r>
            <a:r>
              <a:rPr lang="tr-TR" alt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including Fund Board</a:t>
            </a:r>
            <a:r>
              <a:rPr lang="tr-TR" alt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) deeply analyzed all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findings and r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ecommended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c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orrective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a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ctions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of the assessment  team.</a:t>
            </a:r>
          </a:p>
          <a:p>
            <a:pPr marL="514350" lvl="1" indent="-342900"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alt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Assessment results were put on the agenda of the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Coordinati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on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Committee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and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Financial Stability Committee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to discuss with all relevant FSN players. </a:t>
            </a:r>
          </a:p>
          <a:p>
            <a:pPr marL="514350" lvl="1" indent="-342900"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SDIF drafted the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Banking Law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amendment and forwarded it to the Government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. </a:t>
            </a:r>
          </a:p>
          <a:p>
            <a:pPr marL="514350" lvl="1" indent="-342900" algn="just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In order to implement 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key corrective actions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,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SDIF started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necessary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projects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on its side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such as “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Insured Deposits Monitoring System (Single Customer View)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charset="0"/>
              </a:rPr>
              <a:t>”</a:t>
            </a:r>
            <a:endParaRPr lang="tr-TR" altLang="tr-TR" sz="20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Challenges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FDB081-B2FA-4831-9B10-1838C9B85379}" type="slidenum">
              <a:rPr lang="tr-TR" altLang="tr-TR" sz="1600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 altLang="tr-TR" sz="1600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4513" y="1049338"/>
            <a:ext cx="79883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2925" indent="-180975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42925" indent="-180975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</a:rPr>
              <a:t>Necessity of having very well-defined coordination &amp; cooperation and information sharing platform with supervisory authority to perform Loss Minimizer mandate with compliant to the CPs</a:t>
            </a: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 smtClean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</a:rPr>
              <a:t>Implementation of the recommended corrective actions for other FSN Players </a:t>
            </a: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 smtClean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</a:rPr>
              <a:t>Need for repeating the assessment study with regard to the Revised IADI CPs</a:t>
            </a: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 smtClean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  <a:p>
            <a:pPr marL="342900" indent="-342900" algn="just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</a:rPr>
              <a:t>Requirements for significant amendments in definition of resolution process, roles &amp; responsibilities of SDIF &amp; BRSA refer to the new international standards</a:t>
            </a:r>
            <a:endParaRPr lang="tr-TR" sz="20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Complaint to All CP’s?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75603C4-2B5C-4650-AD73-8F63899A0FE1}" type="slidenum">
              <a:rPr lang="tr-TR" altLang="tr-TR" sz="1600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r-TR" altLang="tr-TR" sz="1600" smtClean="0">
              <a:solidFill>
                <a:srgbClr val="E46C0A"/>
              </a:solidFill>
              <a:latin typeface="Cambria" pitchFamily="18" charset="0"/>
            </a:endParaRPr>
          </a:p>
        </p:txBody>
      </p:sp>
      <p:pic>
        <p:nvPicPr>
          <p:cNvPr id="25604" name="Picture 2" descr="https://encrypted-tbn0.gstatic.com/images?q=tbn:ANd9GcTTn0OxcnJU_2fJKDfIUfHPedg2JCCWgI3XXM2aiKnDpzFB-ls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5" y="1484313"/>
            <a:ext cx="59039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1.gstatic.com/images?q=tbn:ANd9GcQSKoH-8cKU_p7vp8phbEmEBovTDyKOOFRleTQOlnikGA0f5a0v-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40" y="4508500"/>
            <a:ext cx="18732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484313"/>
            <a:ext cx="7943850" cy="41846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tr-TR" sz="25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5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tr-TR" sz="25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  <a:endParaRPr lang="tr-TR" sz="25000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3349D4-7096-4983-83CF-F2EAA7C9C8FF}" type="slidenum">
              <a:rPr lang="tr-TR" altLang="tr-TR" sz="1600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tr-TR" altLang="tr-TR" sz="1600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26629" name="Title 4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Why Not?</a:t>
            </a: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yt Numarası Yer Tutucusu 5"/>
          <p:cNvSpPr txBox="1">
            <a:spLocks/>
          </p:cNvSpPr>
          <p:nvPr/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E08E03F-AA57-4C45-AF2E-55F1C926B587}" type="slidenum">
              <a:rPr lang="tr-TR" altLang="tr-TR" sz="1600" b="1" smtClean="0">
                <a:solidFill>
                  <a:srgbClr val="E46C0A"/>
                </a:solidFill>
                <a:latin typeface="Cambr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tr-TR" altLang="tr-TR" sz="1600" b="1" smtClean="0">
              <a:solidFill>
                <a:srgbClr val="E46C0A"/>
              </a:solidFill>
              <a:latin typeface="Cambria" pitchFamily="18" charset="0"/>
            </a:endParaRPr>
          </a:p>
        </p:txBody>
      </p:sp>
      <p:pic>
        <p:nvPicPr>
          <p:cNvPr id="2765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4788"/>
            <a:ext cx="36004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58889" y="2565400"/>
            <a:ext cx="338455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3600" b="1" dirty="0">
              <a:solidFill>
                <a:srgbClr val="F79646"/>
              </a:solidFill>
              <a:latin typeface="Cambria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itchFamily="18" charset="0"/>
                <a:cs typeface="Arial" charset="0"/>
              </a:rPr>
              <a:t>Thank You..!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sz="3600" b="1" dirty="0">
              <a:solidFill>
                <a:prstClr val="black">
                  <a:lumMod val="65000"/>
                  <a:lumOff val="35000"/>
                </a:prstClr>
              </a:solidFill>
              <a:latin typeface="Cambria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3600" b="1" dirty="0">
              <a:solidFill>
                <a:prstClr val="black">
                  <a:lumMod val="65000"/>
                  <a:lumOff val="35000"/>
                </a:prstClr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214688"/>
            <a:ext cx="9144000" cy="3643312"/>
          </a:xfrm>
          <a:prstGeom prst="rect">
            <a:avLst/>
          </a:prstGeom>
          <a:solidFill>
            <a:srgbClr val="193B65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ctrTitle"/>
          </p:nvPr>
        </p:nvSpPr>
        <p:spPr>
          <a:xfrm>
            <a:off x="0" y="3213100"/>
            <a:ext cx="9144000" cy="1824038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altLang="tr-TR" sz="3200" i="1" dirty="0" smtClean="0">
                <a:solidFill>
                  <a:schemeClr val="accent6"/>
                </a:solidFill>
              </a:rPr>
              <a:t>13th </a:t>
            </a:r>
            <a:r>
              <a:rPr lang="tr-TR" altLang="tr-TR" sz="3200" i="1" dirty="0">
                <a:solidFill>
                  <a:schemeClr val="accent6"/>
                </a:solidFill>
              </a:rPr>
              <a:t>IADI ANNUAL </a:t>
            </a:r>
            <a:r>
              <a:rPr lang="tr-TR" altLang="tr-TR" sz="3200" i="1" dirty="0" smtClean="0">
                <a:solidFill>
                  <a:schemeClr val="accent6"/>
                </a:solidFill>
              </a:rPr>
              <a:t>CONFERENCE</a:t>
            </a:r>
            <a:r>
              <a:rPr lang="tr-TR" altLang="tr-TR" sz="3200" i="1" dirty="0">
                <a:solidFill>
                  <a:schemeClr val="accent6"/>
                </a:solidFill>
              </a:rPr>
              <a:t/>
            </a:r>
            <a:br>
              <a:rPr lang="tr-TR" altLang="tr-TR" sz="3200" i="1" dirty="0">
                <a:solidFill>
                  <a:schemeClr val="accent6"/>
                </a:solidFill>
              </a:rPr>
            </a:br>
            <a:r>
              <a:rPr lang="tr-TR" altLang="tr-TR" sz="3200" dirty="0" smtClean="0"/>
              <a:t>Applying the Core Principles </a:t>
            </a:r>
            <a:br>
              <a:rPr lang="tr-TR" altLang="tr-TR" sz="3200" dirty="0" smtClean="0"/>
            </a:br>
            <a:r>
              <a:rPr lang="tr-TR" altLang="tr-TR" sz="3200" dirty="0" smtClean="0"/>
              <a:t>«TURKEY Case» </a:t>
            </a:r>
            <a:br>
              <a:rPr lang="tr-TR" altLang="tr-TR" sz="3200" dirty="0" smtClean="0"/>
            </a:br>
            <a:endParaRPr lang="tr-TR" altLang="tr-TR" dirty="0" smtClean="0"/>
          </a:p>
        </p:txBody>
      </p:sp>
      <p:pic>
        <p:nvPicPr>
          <p:cNvPr id="14340" name="Picture 2" descr="C:\Documents and Settings\halacabag.TMSF\My Documents\My Pictures\TMSF\TMSF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45" y="692150"/>
            <a:ext cx="2157413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Subtitle 2"/>
          <p:cNvSpPr txBox="1">
            <a:spLocks/>
          </p:cNvSpPr>
          <p:nvPr/>
        </p:nvSpPr>
        <p:spPr bwMode="auto">
          <a:xfrm>
            <a:off x="2124077" y="5300663"/>
            <a:ext cx="54006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595959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ambria" pitchFamily="18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Tx/>
              <a:buNone/>
              <a:defRPr/>
            </a:pPr>
            <a:r>
              <a:rPr lang="tr-TR" altLang="tr-TR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Ayla KUCUKOGLU KELES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  <a:defRPr/>
            </a:pPr>
            <a:r>
              <a:rPr lang="tr-TR" altLang="tr-TR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SAVINGS  DEPOSIT INSURANCE  FUND  (SDIF) - TURKEY</a:t>
            </a:r>
          </a:p>
          <a:p>
            <a:pPr algn="ctr" eaLnBrk="1" fontAlgn="base" hangingPunct="1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tr-TR" altLang="tr-TR" sz="1600" b="1" i="1" dirty="0">
                <a:solidFill>
                  <a:srgbClr val="F79646"/>
                </a:solidFill>
                <a:cs typeface="Arial" charset="0"/>
              </a:rPr>
              <a:t>Port of Spain, </a:t>
            </a:r>
            <a:r>
              <a:rPr lang="tr-TR" altLang="tr-TR" sz="1600" b="1" i="1" dirty="0" smtClean="0">
                <a:solidFill>
                  <a:srgbClr val="F79646"/>
                </a:solidFill>
                <a:cs typeface="Arial" charset="0"/>
              </a:rPr>
              <a:t>Trinidad and Tobago</a:t>
            </a:r>
          </a:p>
          <a:p>
            <a:pPr algn="ctr" eaLnBrk="1" fontAlgn="base" hangingPunct="1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tr-TR" altLang="tr-TR" sz="1600" b="1" i="1" dirty="0" smtClean="0">
                <a:solidFill>
                  <a:srgbClr val="F79646"/>
                </a:solidFill>
                <a:cs typeface="Arial" charset="0"/>
              </a:rPr>
              <a:t>October 23, 2014</a:t>
            </a:r>
            <a:endParaRPr lang="tr-TR" altLang="tr-TR" sz="1600" b="1" dirty="0" smtClean="0">
              <a:solidFill>
                <a:srgbClr val="F7964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Background  of 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3" y="1412965"/>
            <a:ext cx="5089525" cy="1655763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1800" b="1" dirty="0">
                <a:solidFill>
                  <a:schemeClr val="tx1"/>
                </a:solidFill>
                <a:cs typeface="Arial" charset="0"/>
              </a:rPr>
              <a:t>S</a:t>
            </a:r>
            <a:r>
              <a:rPr lang="en-GB" sz="1800" b="1" dirty="0">
                <a:solidFill>
                  <a:schemeClr val="tx1"/>
                </a:solidFill>
                <a:cs typeface="Arial" charset="0"/>
              </a:rPr>
              <a:t>elf-assessment 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of </a:t>
            </a: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compliance 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with the </a:t>
            </a:r>
            <a:r>
              <a:rPr lang="tr-TR" sz="1800" dirty="0">
                <a:solidFill>
                  <a:schemeClr val="tx1"/>
                </a:solidFill>
                <a:cs typeface="Arial" charset="0"/>
              </a:rPr>
              <a:t>CP’s </a:t>
            </a:r>
            <a:r>
              <a:rPr lang="tr-TR" sz="1800" b="1" dirty="0" smtClean="0">
                <a:solidFill>
                  <a:schemeClr val="tx1"/>
                </a:solidFill>
                <a:cs typeface="Arial" charset="0"/>
              </a:rPr>
              <a:t>in </a:t>
            </a:r>
            <a:r>
              <a:rPr lang="tr-TR" sz="1800" b="1" dirty="0">
                <a:solidFill>
                  <a:schemeClr val="tx1"/>
                </a:solidFill>
                <a:cs typeface="Arial" charset="0"/>
              </a:rPr>
              <a:t>2011.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1800" dirty="0">
              <a:solidFill>
                <a:schemeClr val="tx1"/>
              </a:solidFill>
              <a:cs typeface="Arial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1800" b="1" dirty="0">
                <a:solidFill>
                  <a:schemeClr val="tx1"/>
                </a:solidFill>
                <a:cs typeface="Arial" charset="0"/>
              </a:rPr>
              <a:t>Workshop on Assessment of Compliance 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with the </a:t>
            </a:r>
            <a:r>
              <a:rPr lang="tr-TR" sz="1800" dirty="0">
                <a:solidFill>
                  <a:schemeClr val="tx1"/>
                </a:solidFill>
                <a:cs typeface="Arial" charset="0"/>
              </a:rPr>
              <a:t>CP’s </a:t>
            </a:r>
            <a:r>
              <a:rPr lang="en-US" sz="1800" b="1" dirty="0">
                <a:solidFill>
                  <a:schemeClr val="tx1"/>
                </a:solidFill>
                <a:cs typeface="Arial" charset="0"/>
              </a:rPr>
              <a:t>on 6-10 May 2013</a:t>
            </a:r>
            <a:r>
              <a:rPr lang="tr-TR" sz="1800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tr-TR" sz="1800" dirty="0">
                <a:solidFill>
                  <a:schemeClr val="tx1"/>
                </a:solidFill>
                <a:cs typeface="Arial" charset="0"/>
              </a:rPr>
              <a:t>in </a:t>
            </a:r>
            <a:r>
              <a:rPr lang="tr-TR" sz="1800" dirty="0" smtClean="0">
                <a:solidFill>
                  <a:schemeClr val="tx1"/>
                </a:solidFill>
                <a:cs typeface="Arial" charset="0"/>
              </a:rPr>
              <a:t>Turkey</a:t>
            </a:r>
            <a:endParaRPr lang="tr-TR" sz="18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43877" y="6448515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BB55F9-5E62-4E6B-B759-9F09A13A4FE9}" type="slidenum">
              <a:rPr lang="tr-TR" altLang="tr-TR" sz="1600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r-TR" altLang="tr-TR" sz="1600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595220" y="1196842"/>
          <a:ext cx="3096344" cy="2447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468315" y="3340146"/>
            <a:ext cx="822325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This assessment;</a:t>
            </a: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altLang="tr-TR" sz="8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  <a:p>
            <a:pPr marL="647700" lvl="3" indent="-2857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446088" algn="l"/>
              </a:tabLst>
              <a:defRPr/>
            </a:pP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explicitly showed that deposit insurance framework and </a:t>
            </a:r>
            <a:r>
              <a:rPr lang="en-US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design features of the SDIF </a:t>
            </a: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in Turkey </a:t>
            </a:r>
            <a:r>
              <a:rPr lang="tr-TR" altLang="tr-TR" b="1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broadly conforms to IADI Core Principles.</a:t>
            </a:r>
          </a:p>
          <a:p>
            <a:pPr marL="542925" lvl="3" indent="-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endParaRPr lang="tr-TR" altLang="tr-TR" sz="8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  <a:p>
            <a:pPr marL="647700" lvl="3" indent="-2857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446088" algn="l"/>
              </a:tabLst>
              <a:defRPr/>
            </a:pP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emphasized </a:t>
            </a:r>
            <a:r>
              <a:rPr lang="tr-TR" altLang="tr-TR" b="1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the role and significance of SDIF </a:t>
            </a: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as a Deposit Insurer and Resolution authority  in  Turkish FSN,</a:t>
            </a:r>
          </a:p>
          <a:p>
            <a:pPr marL="542925" lvl="2" indent="-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altLang="tr-TR" sz="8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  <a:p>
            <a:pPr marL="647700" lvl="3" indent="-2857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determined</a:t>
            </a:r>
            <a:r>
              <a:rPr lang="tr-TR" altLang="tr-TR" b="1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 </a:t>
            </a: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 a list of </a:t>
            </a:r>
            <a:r>
              <a:rPr lang="tr-TR" altLang="tr-TR" b="1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recommended actions </a:t>
            </a:r>
            <a:r>
              <a:rPr lang="tr-TR" altLang="tr-TR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for the improvement of current  DIS in Turkey</a:t>
            </a:r>
          </a:p>
          <a:p>
            <a:pPr marL="542925" lvl="3" indent="-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altLang="tr-TR" sz="8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  <a:p>
            <a:pPr marL="361950"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tr-TR" sz="2400" dirty="0">
              <a:solidFill>
                <a:prstClr val="black">
                  <a:lumMod val="65000"/>
                  <a:lumOff val="35000"/>
                </a:prstClr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z="2800" smtClean="0"/>
              <a:t>Benefits</a:t>
            </a:r>
          </a:p>
        </p:txBody>
      </p:sp>
      <p:sp>
        <p:nvSpPr>
          <p:cNvPr id="16387" name="AutoShape 2" descr="data:image/jpeg;base64,/9j/4AAQSkZJRgABAQAAAQABAAD/2wCEAAkGBxQSEhUUEBQVFRQUGBgYFxUXGBYXFRwXFRYXGBwXFxgaHSggHBolHRQXITEhJSkrLi4uFx8zODMsNygtLiwBCgoKDg0OGhAQGywkHyQsLCwsLCwsLCwsLCwsLCwsLCwsLCwsLCwsLCwsLCwsLCwsLCwsLCwsLCwsLCwsLDcsLP/AABEIAOEA4QMBIgACEQEDEQH/xAAcAAACAwADAQAAAAAAAAAAAAAABwUGCAEDBAL/xABPEAABAwIBBwcGCwMKBgMAAAABAAIDBBEhBQYHEjFBURMiMmFxgZEUI0JSobEWNVRicnOCkqLB0TOTshUXJENTs7TCw9I0Y2SE0/Alg/H/xAAYAQADAQEAAAAAAAAAAAAAAAAAAgMBBP/EACsRAAIBAwMEAAcAAwEAAAAAAAABAgMRMRIhQQQTMlEUIkJhcYGxM1KRI//aAAwDAQACEQMRAD8AeKEIQAIQhAAhCEAC4JXzJKGglxsBtJwCoecuk6nhuyl8/ILi+IiBHztrvs4daxuw0YuWC+l3FVfLOf1FTm3KiVw9GKzzfgSOaPFK91VlTKpIbyj2E2IZ5uAX3Ek2I7ST2qzZE0SCwNZMb+pFYDsL3D8ll28FO3GPk/8Ah0ZT0uuNxTU7QPWldc/cbgPvFQjs8cq1J8yZT1QQk7eNmnDrTYybmdRQW5OnjuPScNd3i66m2MAFgLAbhgFln7N7kFiIjRkDLM2LhVWPrzao+7r4eC+v5tcovxcI/tS4+4p5IRpM78uBG/zZ5Qbi0R3+bKQfcF8nN3LMPR8psPUnuPu6+PgnogrdKDvy5EU3OzK1MfOmYbrTQm2HAlov4qayZpdkGFTTtcN7o3Fp+664PiE2nNvtUJlPNGjqP2tPHf1mjUd4tsVlnwze5B5iR+RtINFPYcqInH0ZbMx4a3R9qtbHgi4II4hLDLWiRpuaOYtPqS84dgcMfG6qrXZUySdkkcYOF/OU58CQPwlGp8mduMvFj6XKXmbWlGGWzKwCF+zXFzET27W9+HWr/FKHAFpBB2EEEdxCZO5OUHF7nYhCFooIQhAAhCEACEIQAIQhAAhC4KAOVDZyZyQUUevM7E9Fgxe48APzOCic989WULdRtn1DhzWbm32OfwHAbSltkDNyqyvMZ5nnky6z5XY7PQiGzC9uA60rforCn9UsBlbOKtytLyMTTqE4QswFuMrt+zfh1K5ZsaL4owH1pEr/AOzBPJDqOwu9gPBXPIeQ4aSMRwMDR6R9Jx9ZztpKkkKPs2VXiOyPiGFrAGsaGtGAAFgB1AL6VTzmz+pqMllzLL6jCLA4dJ2wbes9SWGX9INZU3DX8hGfRiJabdb+kfYhySMjRlIdWU8v09OLzzMZbcTzvujH2Kp5Q0r0jMIWSy9erqNP3ud7El3G5ucTxO1cJNbLrp48jLqdL0uPJ0zBwLnuJ7wAo52lau3Npx9h5/zqioWamUVKC4L03StXb205+w8f51IU+l6UW5SnjPEtc4HwsUtUI1MHSg+Bz0OlmldhNHLF12D2/hN/AFWvJecdNUjzEzH9V7Ox4tNiD3LNqAbG42jet1sm+njwamXzLE1wIcAQdoIuPBILN/PuspLASGWMehKS7D5ridYe7qTOzY0h01WQx94ZT6LyNU/RfsPYbFOpXISoyjueDOfRhBNrPpDyEm3Ux5Ins9Huw6lR8n5Zrsjy8lI0hu0wvxjI9aNw2do7wnwF4Ms5HhqozHOwPadl9oPFp2g9YQ4+jY1eJbo8WbGdUFczWhNnjpRuwe3u3jrU6CkXnNmpUZLkFRA9xia7mytwcy+FpB13tfYb7rpgZiZ8srQIpbMqAMRsa+3pM67bWoT9mTp7ao4LqhfIK+kxIEIQgAQhCABCEIAFUc/s8G0MerHZ1RJ0G7Q0eu4DdwG8qVzqy+yhp3SyYnYxm9zzsaPf2BKDNbIkuV6t8tQ53J31pXjrOETDu/IDsSt8FacF5PB35kZoSZRkNRVlxhLrucelK7e1p9XCxIw3DqddLTtjY1jGhrWgBrQLAAbgimpmxtayNoa1oAa0CwAG4LxZey1FSRGWd1mjYPSc47GtG8lalYyc3NnflPKUVPG6Sd4Yxu0nr2AcSeCTmeGkSWpLo6YmKG5GsMJHjrPojqHeoHOnOeauk1pTZgN2RDot3d7uJPsUIkcr4OmlRUd2AHBT3wKr/ksv4f1UHHtHaPetSLIq5taq4WsZ4+BVf8ll/D+qPgVX/JZfw/qtEITaEQ+IkZ2+Bdf8ll/D+qPgXX/JZfw/qtEoRoRvxEjO3wLr/ksv4f1R8C6/5LL+H9Vohco0IPiZGd/gVX/JZfw/quPgXX/JZfw/qtEoRoQfESMv11G+F5jmaWPba7TtFxf3FdBCs2kn4yqO1n92xVlTZ1xd1cuWZ+f81IWxzXmgwFieewfMJ2jqPsTnyRlaGpjEkDw9p4bQeDhtB7VmZS+bWcU1DKJITgba7D0XAbjwO2x3eILRlYjVoqW6yaMnha9pa8BzXAgtOIIOBBCTefuZb6J/lVHrCEEHmk60TuIO3Vvv3X4JpZtZfirYRLCepzT0mu9Uj/26kp4WvaWvALSCCDiCDtBCo1c5oScGU3R9noK1nJzWbUMGI2B4HpNHHiPyV2ukZnpm5JkuoZNSucIi68b9uo7+zJ3jhfaMDcpq5nZxsroBI2we3myM9V1vcdoKxPgapBeUcE+hCExEEIQgAXxK8AEk2AxJPBfRVB0t5wcjTeTsPnKjbbaIx0vvdHsusbsNGOp2RRs58pyZWr2xwXLAdSEbrelKe21+wDrTlzfyNHSQMhiGDQLu3udvcesm5VM0Q5u8nCaqRvPmuI77RFfaPpEeACYqyK5Hqy+lYR5MrZQjp4nyyu1WMFyfyA3k7gs/Z3ZxyV05kfcMGEbNzW9dvSO8qe0n50mpmNPE48jCSHWOD5AbE9YGwdYJVGSSd9joo0tKuwQhCUuCkvhBVfKJv3jv1UahAWJL4QVXyib77v1R/L9V8om/eO/VRqLouZZDb0MZQlmNXy0j5NXkLa7i61+Wva/Gw8EzUqdBm2s7IP8AXTWVY4OLqF/6P9fwq2kyofFk2d8TnMcDFZzSQReeMGx7CR3pJfy/VfKJv3jv1To0rfFdR2w/4iJIQOHEJZlunXysk/hBVfKJvvu/VHwgqvlE37x36qNQkuXsjsqKh0ji6Rxc47XONybC2JK60IQaCEIQBLZs5flop2yxG42PYei9vA9e8HiOFwtBZDyrHVQsmhN2vHeDvaRuIOCzOrjo2zpNJOI5CeQlNiNzXm1ni+wbj3cE0ZWIVqepXWR05YyZHUxPhmF2PFjxHAg7iDiklkarlyNXlswu3oyBux0Z2PaD4jvCfQKoWljN0T03lDG+dgBJI2mLa4d3S8eKeS5OelKz0vDL1TzB7Q5pBa4AgjYQdhXYlxoezg5SF1LIefDzmXJxjJ2Y+qT4EJjXWp3EnHS7HKEIWiny44JD1bjlXK1gSWPfqAjdDHc3HVYE9rutNDSPlbyeglINnSjkm8efgSOxt1VdCuSMJalwxvyTOwAOcR4tHcllu7F6fyxcv0M+CEMa1rRZrQAANgAFgFVtJOcJo6U6n7WY6jOIwu53cPaQrakJpMy35TWvDT5uC8TeFweee8i32USdkLRjqkVMIQhSO8EIVhzVzPqK43jGpENsrhzexvrHs2cUGNpZK8rNkHMWsqrObGY2H05btHaG2ufBNvNjMmmowC1vKS75X2Lr/NGxo7PEqylOoezmn1H+ousl6JYGgGomkkO8NtGzs3u77jsVnoczaGG2pTxk8XjXP4rqLzp0iU9ISyLz8wwLWmzWn5z8ceoXSvy5nzWVRIdJybCcGRXYLdZ6R8e5bdIVRqT3bL9otaBWZVAsAJwABgAOVqbADhZMZKrQacaz/wCj28umqtjgWv5v9fwqOlb4rqO2H/ERKMzezlya+lp4qh8ReyKNjhKy9nNYAcXC20HFSelb4rqO2H/ERJCrJOzHpQ1wt9x7SZoZLqwTE2M8XQSAWJ+ibdyreVtEe00k5+hKBt6nttbvae1K+GVzHBzHFrhsc0lrh2EYq55B0l1cFmy2nZ87CQdjx+YKy6Y+ipHxZAZczaqaQ/0iJwbueOdGftDAHqNlErQ2bmddNXttGRr250L7a3hscMNoVU0iZjU7YJKqAGJ8Y1nNbbk3Dfzdxx2g26ljj6NjW3tJCkQhCUuC4IXKEAPLRbnF5VS8nIby09mEk3JYQdRx4nAgniFc5GAgg4gixHUVnzMDLfklZG8mzJPNv4aryMT2Gxv2rQirF3OCtDTIQ1XGck5WBbcMjeHAcYZNo8C4drepPeF4c0ObiCLg9R2JcaZ8j60UdS0YxnUd9F5wv1B38RUzoqyry9AxpN3QExn6IxZ+EgdyFs7DVPmipFxQi6FpC4ptNuULvp4BsaHSuHWeY32B/iFe8xcn8hQwMtY6gc76T7uPtclTny41OWDEN8kMA37S0X8Xkp5saALDADYOpKssvU2hFEdnHlAU9NNMfQY4jt2AdtyFmouJxO04ntKdOmWu1KNkY/rpG362xgv/AIg1JZLPJXp18twQhXjRrmf5Y/l5v2ETravrvGNvojC/HYsSuWlJRV2ejMHR+6oLZ6tpbBtYw4Okx3jaGe09icdPTtjaGRtDWNFg1osAOAC7GNsLDcglVSscE5ub3OueVrGlziAGgkk7ABjcpNZ86Qn1BMVG5zINjn9F7/za32nFfWk7PAzyOpqd3mWG0jh6bxuv6g9puurRpmpT1zZzUa55NzA3VcW9IOJvx2BK23si0IKC1SKIhOXK2iym5F/k3KCWxLC5926w3EW2G1u9JySMtJa4EFpIIO0EXuD4JGmjohUU8DQ0Gbazsg/101kqdBm2s7IP9dNZUhg5Oo/yP9fwqOlb4rqO2H/ERJCp9aVviuo7Yf8AERJDAY4YncOtLMv0/izhCcmRdF9KYIzUCQyloL7PsA4i9rAbtnclnnRk5kFbLBHfUY8NFzc2IadvelcWh41IybS4IqCVzHBzCWuabhwJBG7AhX34fGpyfPTVX7bk+ZJgA+1jZ24Pw7+pW6PRfQEA2lxAP7Q8Oxff81tBwl/eH9E2lolKtTlkRyE8f5rqDhL+8P6LzVeiikcPNvmYfpB3vCzQxviICXQrdnTo+qKMGRtpoRtcwEOA+cz8wT3KopWrFk1JXRwQtHZnZT8po4Zb3JYA76TOa6/XcFZyTg0KV+tBNCf6qQOH0ZG7B9pjj9pNDJHqFeNy452ZP8oo54rYvjdq39ZvOafvAJaaFso6tRNA7ZIzXAOHOjNj3kPH3U4CEi8hjyXLYbubUSMxw5smsPc66d7O5CnvGSHnfqQvpCaxERmbg5bLgJxHlMzu5nKavuanmkboo5+Uw4+pK7vJH+5PJLEtX8rCj02z+dp2X2Me4jrLgAfYlor1pld/T2jhAz2vk/RUVTlk6qKtBHtyLk11TPHDHtkcBfgN7j2AErR+Scnsp4mQxCzGCwH5nrJx70stC2SrumqXDo2iYesjWeR3Fo7ymwnirHNXnd2BVDSXnCaSkIYfOzEsZxAtzn9ww7XBW9IbSjlbl657Qbsg82OGsOmfvG32VsnZC0YapFRTY0H9Cq+lF7npTpsaD+hVfSi9z0kcnTX8BnpOaXc3OTlFXGOZKdWSw2Ptg7scB4hONePK+TmVEL4ZBzXtIP5EdYOPcqNXOSnPTK4ttBm2s7IP9ZNZLbRJk19NPXwy9KMwDtHn7OHURj/+JkrIYHru83+v4VHSt8V1HbD/AIiJLzRRkDyiq5Z483T44jAyHojuxd4cUx9JlO6TJszI2lz3OgAaMST5TEvfmfkQUdLHDhrga0hG95xPcNg6gENXYRnpptE0As+Z9fGlR9a3+Fq0Is959fGlR9a3+FqyY3TZf4NAQ9Edg9yiM9JXMoKlzHFrmxPIc0kOBA2gjEFS8HRHYPcoXPz4uq/qX+5NwQWRG0mdNbG7WbVTk/PkdIPB5ITV0f59+Wkw1AaycC7SOi8DbYbnDgkkvfm/UOjqqd7L6zZoyLbTzwC3vBI71OLsd1SmpI0uWpJ6U81xSzCeIWinOLQLBslrkDqdibcbp2qm6W4wcmyE7WviLe0yNafwucnkro5KUmpIRSYOhep1auVnrxe1jgfc5L5XXRD8Yj6qT3tSRydlXwY8ki9ILORyw5+4ugk7g2Np9sZT0SP00f8AH/8Abs/jlTzwctDyt9h0eVBCj7oTCWQpdE/NykAdvJyt7wW/7U8ki81zyWXA3YPKJ2dx5TV/yp6XSxwPX8riS0yN/p7euBnsfJ+qoqZWm2C01O+21jmk9jgR7ylqpyydVJ/Ih/aMaUR5Ogt6Yc89r3Eq1KAzEH/x9N9UFPqqwcM/Jnw91gSdgxKzDlCcySyPJuXve4n6TifzWl8qfsZfoP8A4SswNSzOjpllnKbGg/oVX0ovc9KdNjQf0Kr6UXueljkpX8Bnrldckob0iBcgC9hidg7V9gqpwlN0k0tQ2Dl6KR8b4rmQR4F8fXvJbtHUXJS/C+u+Vz/fWi3tvgcRvBSCzwzTfT1wgibdtQ4GG2znOtq/ZJ7hZJJHRRlF7NFv0Vy1dVI+eoqJXwx81rXOJa55G8bw0Y9pHBM9RebeRm0dPHCz0BieLibud3klSMUzXX1SDY2NiDYjaD1plsiU2nK6OxZ7z6+NKj61v8LVoRZ7z6+NKj61v8LUsyvTZf4NAQdEdg9yhc/Pi6r+pf7lNQdEdg9y66+jZNG6KUazHgtc25FwdouMU5BbMy+rxowzXfUVDKiRpEMLg8Eiwc9pu0DiAQCT2JlU2YWT2HWFMwkeuXvH3Xkg+CsUbAAA0AAbABYdyRQOide6sj6KU+mPOFryykjN9RwfLbcbHVYfG5HYmPnHFUPp3ijexkxHNc8G3WMNhO42NuBWdMqU8scr21AcJQefrYuucbk773vfrRNmUIJu7PKrrog+MR9VJ72qlJgaF6fWq5H+pFh9twH5JY5Omr4Mc6R+mj/j/wDt2fxyp4JGaQ3ctlgs4Ogi7nNY4/3hTzwclDyv9htIUj5MELbiXQks9B5NlkycJYZuGF2Ej8JT0ab48UpdNuT7SU84GDmujcetp1m+Ic/7oV/zJyh5RQwSEgksDXW9ZnNPtaUqy0UqbwiytaaKPWpI5B/VSi/ZIC2/jqjvSZWks6cmippZoT6bDbfzhzmntuAs22tgcClnkt07+WxoHRtUB+Tqe2Oq0tPa1xBVnSv0KZUuyamceiRIzsdg4DsIaftJnqiwctRWkz4qI9Zrm+sCPEWWX6mLUe5p9Fzm/dNlqNZ80iZMMFfOLHVlcZWk7+UOs7HqdrDwSzwW6Z7tFbTY0H9Cq+lF7npTpsaD+hVfSi9z0scla/gyf0ruIyc8jAiSEg7wRK0gjvC92YmcHltKx5/aN5so+eAMewjFR+lr4tk+nF/eNSx0e5xmiqgXm0Mtmy32DHmv7r+BKZuzIxhqpuxoBdMtKxzmuc1pcw3YSAS0kEEtO42NsF2grlOc5B54ZcFHSySm2tbVjHF7tg/PsCh9EkhdQ6zjdzpZSSdpJcCSqBpSzg8pqjFGbxQc0W2GT0j3dH7J4q/aIPi8fWSe8JU7svKnpp3ZdlnvPr40qPrW/wALVoRZ7z6+NKj61v8AC1ZM3psv8GgIOiOwe5QefriMn1JBIIjdiDY+IU5D0R2D3KCz/wDi6q+qcmeCMcoQENfKw3ZLI08Wve0+IKv2ZekeRj2xVzuUjcQBKemwnAF3rN4naEuVwVJNo75QjJbo1ODdULSzm62amNSwASwYk+tHvB6xe47CN6tubhcaWAv6RiZft1QurOx7W0dQXdERPv8AdKrlHDB6ZbGbk3dCVFaGeY+m9rB2RtuSDwu+32UoSbBaMzLyX5NRQR2sdQOd9J/ON+8qccnV1ErRsThSLySfK8ua20OqHvx9WO59zE4M6K/yeknl3sjcR9IizR4kJYaF8nl9TLO6/m49UE+tIcceIDfxp3lEKW0ZMcN0IshbsQ3KtpMyX5RQSWF3Q+dbx5nSt9nWVa0K5WuyamccWnlWDqdg4DvAP2kz3tuCDvCQpH8k5W3iON98N8El/GwPi0JZZudFP5ouI+kgNI2RPJa2Sw83MTKz7RJc3udfuIT9gkDmhzTcEXB4g43VR0m5vGrpdaMXlhJe3iW25zfDHtAWyV0LRnpluJ7NfLBo6qOYXs02eOLDg4eGPcFo2lqGyNa9hDmuAII2EHEFZcTM0VZ3iO1JUOIa53mXHYCf6s8ATiOskcEkXuXr07q6G4qBpcyCZqcTsHPp73643bfDA/eV/C+ZGAggi4OBHUdyo1c5Yy0u5lpNjQf0Kr6UXueqhn/moaGclg/o8hPJnbY/2Z7N3EKf0SZbp6ZtQKiZkRe6Mt1yBewde3iPFTjszrqvVTui26Wvi2T6cX941IpODSVnJSz0EkcNRE95dGQ1rgTYPBJt2JPonkKCaj+x3aK85fKYDDKfOwBo33dHsa7HaRax7uKkdIWX/I6VzmHzsnMj4gkG7gN9hj22SUzay0+jqGTM2NNnt9Zh6Tf/AHeApHP7OTy6pLmE8iwasYOGG0utxJ9gC3VsK6N6n2K1finjog+Lx9bJ7wkcm7oxzipYKIMnqIo38o86rnAGxIxRDI9dPSMtZ7z6+NKj61v8LU5vhnQfK4PvhJPPCqZLlCaSNwcx0gIcDdpFmi4PctmyXTppv8GhoOiOwe5QWkA//HVX1TlxDnlQAD+lwYAemOC+pM78nuFnVUBB2gvaR4JuCCTTwZ3bibDEncMT3K75l5gTVL2yVLHRQNINnYOfv1WjaBxPXgmXHnLkxvRnpR2FgXVWaQsnx/14f1Rtc+/eBb2pNK5OiVWbVkiztAAsMANg7EtdLedLWxmjhN3usZT6rcHBt+Jw7u1RmculN8rSyiYYgcOUdqmS3zWi4HbiexLqSQuJc4kk4kk3JPEkolL0FKi07yJ3MbInldZHGReNvPk4ajTsPabDvK0OqNooyAaemM0gtJUWdiMRH6A7Te9utXlxAFzuTRVkSrT1SFzpmyvqQR0wOMrtdw+ZGb+11vBSmijJRhoWvcLOnJkI+bsb4tAP2kucrTHKuVdVlyx7xG3qijvd3ULa7u8J7U8QY1rWizWgADqGAQt3cap8sFE+roXNkLdiIEJeaXs3+VgFUwc+DB/ExE/5Sb9QumIuuaMOaWuFwQQRxBFiENXNjLS7lC0R5w8rTmme68kHRvtMV8LcdUnV7NVX+yQ+XqGXI+UA+Hog68ROAcw4Ojd2dHwKdWRMqx1ULJojdrxe28He08CDgsi+ClWP1LDE1pLzXNLOZY2+YmJcCNjXk3LTwBvcd/BUwFaZy1kyOphfDKLteLdYO5w6wcVn3OjN+ShnMUgJG1j7WDm8R18Ru8LpKNi9GpqVnkYej/SEHhtPWuAeMGTOODuDX8Hde9MwG6yyrvmfpDlpA2KccrAMB/aNHzTsI6itjP2LVoX3iOPK+S46mJ0UzQ5jh3jrB3EcUiM8M0JaB9zd8JPNlAw6mv4O9hTyyLlyCrZr08jXjeL85p4ObtBXunha9pY9oc1wsQRcEHcQmaTIwqSpuxlxCamc+isHWkoXW38i/o/Ydu7D4hLbKWTJqdxZURvjd84EA9h2EdhU2mjsjOMsHkQhCwcEIQgAQi6l8h5s1NWQIInFu+RwLYx9o4HsFyixjaWSIJVsydmVKaOerqAY2Mic6NhuHOcBg4g7G+0pg5p6OIaUiSc8vKNlxaNvWGnaes+C7NJOcUEdLNByjTNIwtEbbOcNb1gOiLcU2m2SDranaIjkIQlOgFa9HebBrai7x5iKznnc43u1nfgT1DrUNm9kSSsnbDEMTi5x6LW73H9N+xaDzeyPHRwMgivqsGJNtZzjiXHrJTRjcjWqaVZZJBjcMFSdKmcPk9MYWHztQC3DaI9jndW21+tW3KmUGU8T5ZTqsYLk/kOspH0UU2WsoXfcNJBda5EcTdjQeO6/Ekp2+DnpRu7vCLhodze1Y31cgs6S7I7ix1ARd3e4fh60y7LqpYGxtaxgDWtAa0DYAMAF3LUrInOWp3BCELRQQhCAILPDN1ldTmN2Dxzo372vH5HYUp8zc4ZMl1L4aoObETqystfUcNkjRvFuG0diehCpekPM0VrOUhAFQwYHYHj1HdfApWuStOS8ZYLhBM17Q5hDmuAIcDcEHeDwUbnLkCKthMUw62vHSa7c5p/LelZmFno+ik8mrNYQh2rzhzonX2Hfq37bdicsEwe0OaQWkXBBuCDvBWp3MlFwZnLOXN6ailMczcD0JB0XjiOB4g7OyxUStMZZyPDVRmOoYHtPiDxadoPWkznhmDNSFz4gZYL4EYvaNtngbvnD2Kco2OmnWUtnkqVLUvicHxOcxw2OabHxG5XzIOlSeOzapgmaPTbzJO/0XeAS9BXKxOxSUIyyPrJekagmsDLyTuEoLR9/o+JVg1oahtrxysOPovFvasyr7hmcw3Y4tPFpIPiCm1kX064Y9cpaOKCY3EZiPGJxaPum7fYoOXRDFjqVMgG4FjT4nBLqDOmtZYMqpwBsGu4jwN17mZ/ZRGAqnd7IT7SxF4m9uosSLc3RBjjVYfQx969tNoipx+0nmcPmhjfbZyoMufOUHbap+PBsbf4WhR9Vl+qk/aVEzu2R/wCqy8fRuio/qHJT5u5KoBrPETSPTmfruuOGsbA9QAXkyhpPoogRAHykDANaWM7Lut7Akq43NzieJxK4Rq9AqCfk7luy/pEq6m7WuEEZ9GPpH6Tzj4WVSJJJJxJ2k4knrXCEty0YpYQKSyBkKaslEcDbnDWccGNB3uP5bSpnNLMWetIe4GKDAmRwxcP+W3f2nBOrIOQ4aOPk6dmqNpO1zjxcTiSmUbkqlZR2WTy5p5sxUMWpHi84vkPScf06lNSPDQS42AFyTsAG8okkDQXOIAAuScAAN5Sf0hZ8uqnGloi7kidVz27ZT6jd+rfx7Nr7RRypObPFn7nO/KM7aelDnRNdZrRgZH3trW4DdfrOCZmZGbDaCANwMr7Olftu7gPmjd471D6OcyRSN5eoANQ4YDaI2ncPnHee7je92QlyNUmraY4OUIQmIghCEACEIQAL5IX0hAFJz8zHZWgyw2ZUNG3c8DY13Xwd+SoOa2ds+S5HU9QxxjDufGTz2X2mO+44G2w9pJTzKgc6c1YK5lpRZ46Eotrt/VvUUrXotCptplgkck5ViqYxJA8PYd42gjcRuPUV7CEhq3JVdkablWmzTgJWgmN4vg143HbgeOBV9zY0mU84ayqtBLsJJ8yT1OPR7HeJQpewlSeY7o9Gc+jmmqiXxeYlNyXMA1CTvczDE8RYpYZezJq6S5fHrsH9ZHdze0i1x3jvWgmPBFwQQdhGIXKHG5kK0omWAVytG5XzVpKm/LQMJPpAar/vNsbqo5R0RwuN4J5I+p4EjewdE+JKTQzoXURYoEJhVWiWpb+zlif26zfyK8X811fwh/eH/as0sfuw9lKQrr/NdX8If3h/2r10uiaqd05YWdXOd7gt0sO7D2L9cEpvUGiKIG89RI/5rGtYOwk6xt2WVuyTmjSU1jFAzWHpOGu7xddCgxH1EVgSeQMzqursYoy1h/rH3ay3EYXd3BM7NrRrT05D5z5RIPWFowepmN+0kq8oc4DbgnUbHPOtKQNC8uUsox08ZkmeGMbtJ9w4nqVSzn0kU9PdkFp5Rcc0+bB+c/f2C6XkFLXZam1zdzWm2uebDGDa4aN5tuGOAuhv0EKTe8tkevO7PWbKLxT0zXNic6zWD9pIR61tgwvq952K65g5htpAJqizqgjAbWx33A73W2nw4qYzRzQhoG8wa8pHOlcBrG+4eq3qHDerGEJezZ1FbTHALlCExEEIQgAQhCABCEIAEIQgAQhCAOqeBrwWvAc04FpAII6wl7nNosiku+idyTzjyZuYz2b29mI6kx0FY1caM3HAg4qrKeSTqkPYwbnDlID2HZbsIPYrjkPSxE6wq4nRn12Xezdu2j2pjyRBwIcAQdoIBHgqjlnRvRT3LGGFx3xGzb9bDzfCyyzWCvchLyRN5MzmpKj9hURuJx1dbVf911nDwUsCk9lPRLO03ppmSAY2fdju4i4J8FFjI+WaXoCpA2+bfrtw7HFF3yHbi8SHrdCRkee+Vof2jnkcJIGgYdbWN96+/wCdmt/6b7jv/IjWjOxLgeCEj/52a3/pvuO/8i63585Vm/ZOcB/yoGuHiWOPtRrQdiX2HpdReU84qWn/AG88bN9i4F2HBoxPgk9/JmWavpCpcDjz38m32kDuUlk3RNUON6maOMXuQ28jvHAA+KzUze1FZkTmW9K8LLikjdK71n8xnh0j4DuVNnynlPKp1Wh72E9GMakI6nO2W+kUxcjaNKKEgyNdO4f2h5v3G2B77q4wwtYA1jQ1o2AAADsAW2byHchHxQt82dFTG2fXP5R2HmmXDLj1nbXdmA7UxqambG0NjaGtGxrRYDuXaAuVqViUpuWQQhC0UEIQgAQhCABCEIAEIQgAQhCABCEIAEIQgDhcFCFgMAhCFqBHRWbFHFCEFFg5XvpNiELGDO8oQhaiLycrkIQgY5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8" name="AutoShape 4" descr="data:image/jpeg;base64,/9j/4AAQSkZJRgABAQAAAQABAAD/2wCEAAkGBxQSEhUUEBQVFRQUGBgYFxUXGBYXFRwXFRYXGBwXFxgaHSggHBolHRQXITEhJSkrLi4uFx8zODMsNygtLiwBCgoKDg0OGhAQGywkHyQsLCwsLCwsLCwsLCwsLCwsLCwsLCwsLCwsLCwsLCwsLCwsLCwsLCwsLCwsLCwsLDcsLP/AABEIAOEA4QMBIgACEQEDEQH/xAAcAAACAwADAQAAAAAAAAAAAAAABwUGCAEDBAL/xABPEAABAwIBBwcGCwMKBgMAAAABAAIDBBEhBQYHEjFBURMiMmFxgZEUI0JSobEWNVRicnOCkqLB0TOTshUXJENTs7TCw9I0Y2SE0/Alg/H/xAAYAQADAQEAAAAAAAAAAAAAAAAAAgMBBP/EACsRAAIBAwMEAAcAAwEAAAAAAAABAgMRMRIhQQQTMlEUIkJhcYGxM1KRI//aAAwDAQACEQMRAD8AeKEIQAIQhAAhCEAC4JXzJKGglxsBtJwCoecuk6nhuyl8/ILi+IiBHztrvs4daxuw0YuWC+l3FVfLOf1FTm3KiVw9GKzzfgSOaPFK91VlTKpIbyj2E2IZ5uAX3Ek2I7ST2qzZE0SCwNZMb+pFYDsL3D8ll28FO3GPk/8Ah0ZT0uuNxTU7QPWldc/cbgPvFQjs8cq1J8yZT1QQk7eNmnDrTYybmdRQW5OnjuPScNd3i66m2MAFgLAbhgFln7N7kFiIjRkDLM2LhVWPrzao+7r4eC+v5tcovxcI/tS4+4p5IRpM78uBG/zZ5Qbi0R3+bKQfcF8nN3LMPR8psPUnuPu6+PgnogrdKDvy5EU3OzK1MfOmYbrTQm2HAlov4qayZpdkGFTTtcN7o3Fp+664PiE2nNvtUJlPNGjqP2tPHf1mjUd4tsVlnwze5B5iR+RtINFPYcqInH0ZbMx4a3R9qtbHgi4II4hLDLWiRpuaOYtPqS84dgcMfG6qrXZUySdkkcYOF/OU58CQPwlGp8mduMvFj6XKXmbWlGGWzKwCF+zXFzET27W9+HWr/FKHAFpBB2EEEdxCZO5OUHF7nYhCFooIQhAAhCEACEIQAIQhAAhC4KAOVDZyZyQUUevM7E9Fgxe48APzOCic989WULdRtn1DhzWbm32OfwHAbSltkDNyqyvMZ5nnky6z5XY7PQiGzC9uA60rforCn9UsBlbOKtytLyMTTqE4QswFuMrt+zfh1K5ZsaL4owH1pEr/AOzBPJDqOwu9gPBXPIeQ4aSMRwMDR6R9Jx9ZztpKkkKPs2VXiOyPiGFrAGsaGtGAAFgB1AL6VTzmz+pqMllzLL6jCLA4dJ2wbes9SWGX9INZU3DX8hGfRiJabdb+kfYhySMjRlIdWU8v09OLzzMZbcTzvujH2Kp5Q0r0jMIWSy9erqNP3ud7El3G5ucTxO1cJNbLrp48jLqdL0uPJ0zBwLnuJ7wAo52lau3Npx9h5/zqioWamUVKC4L03StXb205+w8f51IU+l6UW5SnjPEtc4HwsUtUI1MHSg+Bz0OlmldhNHLF12D2/hN/AFWvJecdNUjzEzH9V7Ox4tNiD3LNqAbG42jet1sm+njwamXzLE1wIcAQdoIuPBILN/PuspLASGWMehKS7D5ridYe7qTOzY0h01WQx94ZT6LyNU/RfsPYbFOpXISoyjueDOfRhBNrPpDyEm3Ux5Ins9Huw6lR8n5Zrsjy8lI0hu0wvxjI9aNw2do7wnwF4Ms5HhqozHOwPadl9oPFp2g9YQ4+jY1eJbo8WbGdUFczWhNnjpRuwe3u3jrU6CkXnNmpUZLkFRA9xia7mytwcy+FpB13tfYb7rpgZiZ8srQIpbMqAMRsa+3pM67bWoT9mTp7ao4LqhfIK+kxIEIQgAQhCABCEIAFUc/s8G0MerHZ1RJ0G7Q0eu4DdwG8qVzqy+yhp3SyYnYxm9zzsaPf2BKDNbIkuV6t8tQ53J31pXjrOETDu/IDsSt8FacF5PB35kZoSZRkNRVlxhLrucelK7e1p9XCxIw3DqddLTtjY1jGhrWgBrQLAAbgimpmxtayNoa1oAa0CwAG4LxZey1FSRGWd1mjYPSc47GtG8lalYyc3NnflPKUVPG6Sd4Yxu0nr2AcSeCTmeGkSWpLo6YmKG5GsMJHjrPojqHeoHOnOeauk1pTZgN2RDot3d7uJPsUIkcr4OmlRUd2AHBT3wKr/ksv4f1UHHtHaPetSLIq5taq4WsZ4+BVf8ll/D+qPgVX/JZfw/qtEITaEQ+IkZ2+Bdf8ll/D+qPgXX/JZfw/qtEoRoRvxEjO3wLr/ksv4f1R8C6/5LL+H9Vohco0IPiZGd/gVX/JZfw/quPgXX/JZfw/qtEoRoQfESMv11G+F5jmaWPba7TtFxf3FdBCs2kn4yqO1n92xVlTZ1xd1cuWZ+f81IWxzXmgwFieewfMJ2jqPsTnyRlaGpjEkDw9p4bQeDhtB7VmZS+bWcU1DKJITgba7D0XAbjwO2x3eILRlYjVoqW6yaMnha9pa8BzXAgtOIIOBBCTefuZb6J/lVHrCEEHmk60TuIO3Vvv3X4JpZtZfirYRLCepzT0mu9Uj/26kp4WvaWvALSCCDiCDtBCo1c5oScGU3R9noK1nJzWbUMGI2B4HpNHHiPyV2ukZnpm5JkuoZNSucIi68b9uo7+zJ3jhfaMDcpq5nZxsroBI2we3myM9V1vcdoKxPgapBeUcE+hCExEEIQgAXxK8AEk2AxJPBfRVB0t5wcjTeTsPnKjbbaIx0vvdHsusbsNGOp2RRs58pyZWr2xwXLAdSEbrelKe21+wDrTlzfyNHSQMhiGDQLu3udvcesm5VM0Q5u8nCaqRvPmuI77RFfaPpEeACYqyK5Hqy+lYR5MrZQjp4nyyu1WMFyfyA3k7gs/Z3ZxyV05kfcMGEbNzW9dvSO8qe0n50mpmNPE48jCSHWOD5AbE9YGwdYJVGSSd9joo0tKuwQhCUuCkvhBVfKJv3jv1UahAWJL4QVXyib77v1R/L9V8om/eO/VRqLouZZDb0MZQlmNXy0j5NXkLa7i61+Wva/Gw8EzUqdBm2s7IP8AXTWVY4OLqF/6P9fwq2kyofFk2d8TnMcDFZzSQReeMGx7CR3pJfy/VfKJv3jv1To0rfFdR2w/4iJIQOHEJZlunXysk/hBVfKJvvu/VHwgqvlE37x36qNQkuXsjsqKh0ji6Rxc47XONybC2JK60IQaCEIQBLZs5flop2yxG42PYei9vA9e8HiOFwtBZDyrHVQsmhN2vHeDvaRuIOCzOrjo2zpNJOI5CeQlNiNzXm1ni+wbj3cE0ZWIVqepXWR05YyZHUxPhmF2PFjxHAg7iDiklkarlyNXlswu3oyBux0Z2PaD4jvCfQKoWljN0T03lDG+dgBJI2mLa4d3S8eKeS5OelKz0vDL1TzB7Q5pBa4AgjYQdhXYlxoezg5SF1LIefDzmXJxjJ2Y+qT4EJjXWp3EnHS7HKEIWiny44JD1bjlXK1gSWPfqAjdDHc3HVYE9rutNDSPlbyeglINnSjkm8efgSOxt1VdCuSMJalwxvyTOwAOcR4tHcllu7F6fyxcv0M+CEMa1rRZrQAANgAFgFVtJOcJo6U6n7WY6jOIwu53cPaQrakJpMy35TWvDT5uC8TeFweee8i32USdkLRjqkVMIQhSO8EIVhzVzPqK43jGpENsrhzexvrHs2cUGNpZK8rNkHMWsqrObGY2H05btHaG2ufBNvNjMmmowC1vKS75X2Lr/NGxo7PEqylOoezmn1H+ousl6JYGgGomkkO8NtGzs3u77jsVnoczaGG2pTxk8XjXP4rqLzp0iU9ISyLz8wwLWmzWn5z8ceoXSvy5nzWVRIdJybCcGRXYLdZ6R8e5bdIVRqT3bL9otaBWZVAsAJwABgAOVqbADhZMZKrQacaz/wCj28umqtjgWv5v9fwqOlb4rqO2H/ERKMzezlya+lp4qh8ReyKNjhKy9nNYAcXC20HFSelb4rqO2H/ERJCrJOzHpQ1wt9x7SZoZLqwTE2M8XQSAWJ+ibdyreVtEe00k5+hKBt6nttbvae1K+GVzHBzHFrhsc0lrh2EYq55B0l1cFmy2nZ87CQdjx+YKy6Y+ipHxZAZczaqaQ/0iJwbueOdGftDAHqNlErQ2bmddNXttGRr250L7a3hscMNoVU0iZjU7YJKqAGJ8Y1nNbbk3Dfzdxx2g26ljj6NjW3tJCkQhCUuC4IXKEAPLRbnF5VS8nIby09mEk3JYQdRx4nAgniFc5GAgg4gixHUVnzMDLfklZG8mzJPNv4aryMT2Gxv2rQirF3OCtDTIQ1XGck5WBbcMjeHAcYZNo8C4drepPeF4c0ObiCLg9R2JcaZ8j60UdS0YxnUd9F5wv1B38RUzoqyry9AxpN3QExn6IxZ+EgdyFs7DVPmipFxQi6FpC4ptNuULvp4BsaHSuHWeY32B/iFe8xcn8hQwMtY6gc76T7uPtclTny41OWDEN8kMA37S0X8Xkp5saALDADYOpKssvU2hFEdnHlAU9NNMfQY4jt2AdtyFmouJxO04ntKdOmWu1KNkY/rpG362xgv/AIg1JZLPJXp18twQhXjRrmf5Y/l5v2ETravrvGNvojC/HYsSuWlJRV2ejMHR+6oLZ6tpbBtYw4Okx3jaGe09icdPTtjaGRtDWNFg1osAOAC7GNsLDcglVSscE5ub3OueVrGlziAGgkk7ABjcpNZ86Qn1BMVG5zINjn9F7/za32nFfWk7PAzyOpqd3mWG0jh6bxuv6g9puurRpmpT1zZzUa55NzA3VcW9IOJvx2BK23si0IKC1SKIhOXK2iym5F/k3KCWxLC5926w3EW2G1u9JySMtJa4EFpIIO0EXuD4JGmjohUU8DQ0Gbazsg/101kqdBm2s7IP9dNZUhg5Oo/yP9fwqOlb4rqO2H/ERJCp9aVviuo7Yf8AERJDAY4YncOtLMv0/izhCcmRdF9KYIzUCQyloL7PsA4i9rAbtnclnnRk5kFbLBHfUY8NFzc2IadvelcWh41IybS4IqCVzHBzCWuabhwJBG7AhX34fGpyfPTVX7bk+ZJgA+1jZ24Pw7+pW6PRfQEA2lxAP7Q8Oxff81tBwl/eH9E2lolKtTlkRyE8f5rqDhL+8P6LzVeiikcPNvmYfpB3vCzQxviICXQrdnTo+qKMGRtpoRtcwEOA+cz8wT3KopWrFk1JXRwQtHZnZT8po4Zb3JYA76TOa6/XcFZyTg0KV+tBNCf6qQOH0ZG7B9pjj9pNDJHqFeNy452ZP8oo54rYvjdq39ZvOafvAJaaFso6tRNA7ZIzXAOHOjNj3kPH3U4CEi8hjyXLYbubUSMxw5smsPc66d7O5CnvGSHnfqQvpCaxERmbg5bLgJxHlMzu5nKavuanmkboo5+Uw4+pK7vJH+5PJLEtX8rCj02z+dp2X2Me4jrLgAfYlor1pld/T2jhAz2vk/RUVTlk6qKtBHtyLk11TPHDHtkcBfgN7j2AErR+Scnsp4mQxCzGCwH5nrJx70stC2SrumqXDo2iYesjWeR3Fo7ymwnirHNXnd2BVDSXnCaSkIYfOzEsZxAtzn9ww7XBW9IbSjlbl657Qbsg82OGsOmfvG32VsnZC0YapFRTY0H9Cq+lF7npTpsaD+hVfSi9z0kcnTX8BnpOaXc3OTlFXGOZKdWSw2Ptg7scB4hONePK+TmVEL4ZBzXtIP5EdYOPcqNXOSnPTK4ttBm2s7IP9ZNZLbRJk19NPXwy9KMwDtHn7OHURj/+JkrIYHru83+v4VHSt8V1HbD/AIiJLzRRkDyiq5Z483T44jAyHojuxd4cUx9JlO6TJszI2lz3OgAaMST5TEvfmfkQUdLHDhrga0hG95xPcNg6gENXYRnpptE0As+Z9fGlR9a3+Fq0Is959fGlR9a3+FqyY3TZf4NAQ9Edg9yiM9JXMoKlzHFrmxPIc0kOBA2gjEFS8HRHYPcoXPz4uq/qX+5NwQWRG0mdNbG7WbVTk/PkdIPB5ITV0f59+Wkw1AaycC7SOi8DbYbnDgkkvfm/UOjqqd7L6zZoyLbTzwC3vBI71OLsd1SmpI0uWpJ6U81xSzCeIWinOLQLBslrkDqdibcbp2qm6W4wcmyE7WviLe0yNafwucnkro5KUmpIRSYOhep1auVnrxe1jgfc5L5XXRD8Yj6qT3tSRydlXwY8ki9ILORyw5+4ugk7g2Np9sZT0SP00f8AH/8Abs/jlTzwctDyt9h0eVBCj7oTCWQpdE/NykAdvJyt7wW/7U8ki81zyWXA3YPKJ2dx5TV/yp6XSxwPX8riS0yN/p7euBnsfJ+qoqZWm2C01O+21jmk9jgR7ylqpyydVJ/Ih/aMaUR5Ogt6Yc89r3Eq1KAzEH/x9N9UFPqqwcM/Jnw91gSdgxKzDlCcySyPJuXve4n6TifzWl8qfsZfoP8A4SswNSzOjpllnKbGg/oVX0ovc9KdNjQf0Kr6UXueljkpX8Bnrldckob0iBcgC9hidg7V9gqpwlN0k0tQ2Dl6KR8b4rmQR4F8fXvJbtHUXJS/C+u+Vz/fWi3tvgcRvBSCzwzTfT1wgibdtQ4GG2znOtq/ZJ7hZJJHRRlF7NFv0Vy1dVI+eoqJXwx81rXOJa55G8bw0Y9pHBM9RebeRm0dPHCz0BieLibud3klSMUzXX1SDY2NiDYjaD1plsiU2nK6OxZ7z6+NKj61v8LVoRZ7z6+NKj61v8LUsyvTZf4NAQdEdg9yhc/Pi6r+pf7lNQdEdg9y66+jZNG6KUazHgtc25FwdouMU5BbMy+rxowzXfUVDKiRpEMLg8Eiwc9pu0DiAQCT2JlU2YWT2HWFMwkeuXvH3Xkg+CsUbAAA0AAbABYdyRQOide6sj6KU+mPOFryykjN9RwfLbcbHVYfG5HYmPnHFUPp3ijexkxHNc8G3WMNhO42NuBWdMqU8scr21AcJQefrYuucbk773vfrRNmUIJu7PKrrog+MR9VJ72qlJgaF6fWq5H+pFh9twH5JY5Omr4Mc6R+mj/j/wDt2fxyp4JGaQ3ctlgs4Ogi7nNY4/3hTzwclDyv9htIUj5MELbiXQks9B5NlkycJYZuGF2Ej8JT0ab48UpdNuT7SU84GDmujcetp1m+Ic/7oV/zJyh5RQwSEgksDXW9ZnNPtaUqy0UqbwiytaaKPWpI5B/VSi/ZIC2/jqjvSZWks6cmippZoT6bDbfzhzmntuAs22tgcClnkt07+WxoHRtUB+Tqe2Oq0tPa1xBVnSv0KZUuyamceiRIzsdg4DsIaftJnqiwctRWkz4qI9Zrm+sCPEWWX6mLUe5p9Fzm/dNlqNZ80iZMMFfOLHVlcZWk7+UOs7HqdrDwSzwW6Z7tFbTY0H9Cq+lF7npTpsaD+hVfSi9z0scla/gyf0ruIyc8jAiSEg7wRK0gjvC92YmcHltKx5/aN5so+eAMewjFR+lr4tk+nF/eNSx0e5xmiqgXm0Mtmy32DHmv7r+BKZuzIxhqpuxoBdMtKxzmuc1pcw3YSAS0kEEtO42NsF2grlOc5B54ZcFHSySm2tbVjHF7tg/PsCh9EkhdQ6zjdzpZSSdpJcCSqBpSzg8pqjFGbxQc0W2GT0j3dH7J4q/aIPi8fWSe8JU7svKnpp3ZdlnvPr40qPrW/wALVoRZ7z6+NKj61v8AC1ZM3psv8GgIOiOwe5QefriMn1JBIIjdiDY+IU5D0R2D3KCz/wDi6q+qcmeCMcoQENfKw3ZLI08Wve0+IKv2ZekeRj2xVzuUjcQBKemwnAF3rN4naEuVwVJNo75QjJbo1ODdULSzm62amNSwASwYk+tHvB6xe47CN6tubhcaWAv6RiZft1QurOx7W0dQXdERPv8AdKrlHDB6ZbGbk3dCVFaGeY+m9rB2RtuSDwu+32UoSbBaMzLyX5NRQR2sdQOd9J/ON+8qccnV1ErRsThSLySfK8ua20OqHvx9WO59zE4M6K/yeknl3sjcR9IizR4kJYaF8nl9TLO6/m49UE+tIcceIDfxp3lEKW0ZMcN0IshbsQ3KtpMyX5RQSWF3Q+dbx5nSt9nWVa0K5WuyamccWnlWDqdg4DvAP2kz3tuCDvCQpH8k5W3iON98N8El/GwPi0JZZudFP5ouI+kgNI2RPJa2Sw83MTKz7RJc3udfuIT9gkDmhzTcEXB4g43VR0m5vGrpdaMXlhJe3iW25zfDHtAWyV0LRnpluJ7NfLBo6qOYXs02eOLDg4eGPcFo2lqGyNa9hDmuAII2EHEFZcTM0VZ3iO1JUOIa53mXHYCf6s8ATiOskcEkXuXr07q6G4qBpcyCZqcTsHPp73643bfDA/eV/C+ZGAggi4OBHUdyo1c5Yy0u5lpNjQf0Kr6UXueqhn/moaGclg/o8hPJnbY/2Z7N3EKf0SZbp6ZtQKiZkRe6Mt1yBewde3iPFTjszrqvVTui26Wvi2T6cX941IpODSVnJSz0EkcNRE95dGQ1rgTYPBJt2JPonkKCaj+x3aK85fKYDDKfOwBo33dHsa7HaRax7uKkdIWX/I6VzmHzsnMj4gkG7gN9hj22SUzay0+jqGTM2NNnt9Zh6Tf/AHeApHP7OTy6pLmE8iwasYOGG0utxJ9gC3VsK6N6n2K1finjog+Lx9bJ7wkcm7oxzipYKIMnqIo38o86rnAGxIxRDI9dPSMtZ7z6+NKj61v8LU5vhnQfK4PvhJPPCqZLlCaSNwcx0gIcDdpFmi4PctmyXTppv8GhoOiOwe5QWkA//HVX1TlxDnlQAD+lwYAemOC+pM78nuFnVUBB2gvaR4JuCCTTwZ3bibDEncMT3K75l5gTVL2yVLHRQNINnYOfv1WjaBxPXgmXHnLkxvRnpR2FgXVWaQsnx/14f1Rtc+/eBb2pNK5OiVWbVkiztAAsMANg7EtdLedLWxmjhN3usZT6rcHBt+Jw7u1RmculN8rSyiYYgcOUdqmS3zWi4HbiexLqSQuJc4kk4kk3JPEkolL0FKi07yJ3MbInldZHGReNvPk4ajTsPabDvK0OqNooyAaemM0gtJUWdiMRH6A7Te9utXlxAFzuTRVkSrT1SFzpmyvqQR0wOMrtdw+ZGb+11vBSmijJRhoWvcLOnJkI+bsb4tAP2kucrTHKuVdVlyx7xG3qijvd3ULa7u8J7U8QY1rWizWgADqGAQt3cap8sFE+roXNkLdiIEJeaXs3+VgFUwc+DB/ExE/5Sb9QumIuuaMOaWuFwQQRxBFiENXNjLS7lC0R5w8rTmme68kHRvtMV8LcdUnV7NVX+yQ+XqGXI+UA+Hog68ROAcw4Ojd2dHwKdWRMqx1ULJojdrxe28He08CDgsi+ClWP1LDE1pLzXNLOZY2+YmJcCNjXk3LTwBvcd/BUwFaZy1kyOphfDKLteLdYO5w6wcVn3OjN+ShnMUgJG1j7WDm8R18Ru8LpKNi9GpqVnkYej/SEHhtPWuAeMGTOODuDX8Hde9MwG6yyrvmfpDlpA2KccrAMB/aNHzTsI6itjP2LVoX3iOPK+S46mJ0UzQ5jh3jrB3EcUiM8M0JaB9zd8JPNlAw6mv4O9hTyyLlyCrZr08jXjeL85p4ObtBXunha9pY9oc1wsQRcEHcQmaTIwqSpuxlxCamc+isHWkoXW38i/o/Ydu7D4hLbKWTJqdxZURvjd84EA9h2EdhU2mjsjOMsHkQhCwcEIQgAQi6l8h5s1NWQIInFu+RwLYx9o4HsFyixjaWSIJVsydmVKaOerqAY2Mic6NhuHOcBg4g7G+0pg5p6OIaUiSc8vKNlxaNvWGnaes+C7NJOcUEdLNByjTNIwtEbbOcNb1gOiLcU2m2SDranaIjkIQlOgFa9HebBrai7x5iKznnc43u1nfgT1DrUNm9kSSsnbDEMTi5x6LW73H9N+xaDzeyPHRwMgivqsGJNtZzjiXHrJTRjcjWqaVZZJBjcMFSdKmcPk9MYWHztQC3DaI9jndW21+tW3KmUGU8T5ZTqsYLk/kOspH0UU2WsoXfcNJBda5EcTdjQeO6/Ekp2+DnpRu7vCLhodze1Y31cgs6S7I7ix1ARd3e4fh60y7LqpYGxtaxgDWtAa0DYAMAF3LUrInOWp3BCELRQQhCAILPDN1ldTmN2Dxzo372vH5HYUp8zc4ZMl1L4aoObETqystfUcNkjRvFuG0diehCpekPM0VrOUhAFQwYHYHj1HdfApWuStOS8ZYLhBM17Q5hDmuAIcDcEHeDwUbnLkCKthMUw62vHSa7c5p/LelZmFno+ik8mrNYQh2rzhzonX2Hfq37bdicsEwe0OaQWkXBBuCDvBWp3MlFwZnLOXN6ailMczcD0JB0XjiOB4g7OyxUStMZZyPDVRmOoYHtPiDxadoPWkznhmDNSFz4gZYL4EYvaNtngbvnD2Kco2OmnWUtnkqVLUvicHxOcxw2OabHxG5XzIOlSeOzapgmaPTbzJO/0XeAS9BXKxOxSUIyyPrJekagmsDLyTuEoLR9/o+JVg1oahtrxysOPovFvasyr7hmcw3Y4tPFpIPiCm1kX064Y9cpaOKCY3EZiPGJxaPum7fYoOXRDFjqVMgG4FjT4nBLqDOmtZYMqpwBsGu4jwN17mZ/ZRGAqnd7IT7SxF4m9uosSLc3RBjjVYfQx969tNoipx+0nmcPmhjfbZyoMufOUHbap+PBsbf4WhR9Vl+qk/aVEzu2R/wCqy8fRuio/qHJT5u5KoBrPETSPTmfruuOGsbA9QAXkyhpPoogRAHykDANaWM7Lut7Akq43NzieJxK4Rq9AqCfk7luy/pEq6m7WuEEZ9GPpH6Tzj4WVSJJJJxJ2k4knrXCEty0YpYQKSyBkKaslEcDbnDWccGNB3uP5bSpnNLMWetIe4GKDAmRwxcP+W3f2nBOrIOQ4aOPk6dmqNpO1zjxcTiSmUbkqlZR2WTy5p5sxUMWpHi84vkPScf06lNSPDQS42AFyTsAG8okkDQXOIAAuScAAN5Sf0hZ8uqnGloi7kidVz27ZT6jd+rfx7Nr7RRypObPFn7nO/KM7aelDnRNdZrRgZH3trW4DdfrOCZmZGbDaCANwMr7Olftu7gPmjd471D6OcyRSN5eoANQ4YDaI2ncPnHee7je92QlyNUmraY4OUIQmIghCEACEIQAL5IX0hAFJz8zHZWgyw2ZUNG3c8DY13Xwd+SoOa2ds+S5HU9QxxjDufGTz2X2mO+44G2w9pJTzKgc6c1YK5lpRZ46Eotrt/VvUUrXotCptplgkck5ViqYxJA8PYd42gjcRuPUV7CEhq3JVdkablWmzTgJWgmN4vg143HbgeOBV9zY0mU84ayqtBLsJJ8yT1OPR7HeJQpewlSeY7o9Gc+jmmqiXxeYlNyXMA1CTvczDE8RYpYZezJq6S5fHrsH9ZHdze0i1x3jvWgmPBFwQQdhGIXKHG5kK0omWAVytG5XzVpKm/LQMJPpAar/vNsbqo5R0RwuN4J5I+p4EjewdE+JKTQzoXURYoEJhVWiWpb+zlif26zfyK8X811fwh/eH/as0sfuw9lKQrr/NdX8If3h/2r10uiaqd05YWdXOd7gt0sO7D2L9cEpvUGiKIG89RI/5rGtYOwk6xt2WVuyTmjSU1jFAzWHpOGu7xddCgxH1EVgSeQMzqursYoy1h/rH3ay3EYXd3BM7NrRrT05D5z5RIPWFowepmN+0kq8oc4DbgnUbHPOtKQNC8uUsox08ZkmeGMbtJ9w4nqVSzn0kU9PdkFp5Rcc0+bB+c/f2C6XkFLXZam1zdzWm2uebDGDa4aN5tuGOAuhv0EKTe8tkevO7PWbKLxT0zXNic6zWD9pIR61tgwvq952K65g5htpAJqizqgjAbWx33A73W2nw4qYzRzQhoG8wa8pHOlcBrG+4eq3qHDerGEJezZ1FbTHALlCExEEIQgAQhCABCEIAEIQgAQhCAOqeBrwWvAc04FpAII6wl7nNosiku+idyTzjyZuYz2b29mI6kx0FY1caM3HAg4qrKeSTqkPYwbnDlID2HZbsIPYrjkPSxE6wq4nRn12Xezdu2j2pjyRBwIcAQdoIBHgqjlnRvRT3LGGFx3xGzb9bDzfCyyzWCvchLyRN5MzmpKj9hURuJx1dbVf911nDwUsCk9lPRLO03ppmSAY2fdju4i4J8FFjI+WaXoCpA2+bfrtw7HFF3yHbi8SHrdCRkee+Vof2jnkcJIGgYdbWN96+/wCdmt/6b7jv/IjWjOxLgeCEj/52a3/pvuO/8i63585Vm/ZOcB/yoGuHiWOPtRrQdiX2HpdReU84qWn/AG88bN9i4F2HBoxPgk9/JmWavpCpcDjz38m32kDuUlk3RNUON6maOMXuQ28jvHAA+KzUze1FZkTmW9K8LLikjdK71n8xnh0j4DuVNnynlPKp1Wh72E9GMakI6nO2W+kUxcjaNKKEgyNdO4f2h5v3G2B77q4wwtYA1jQ1o2AAADsAW2byHchHxQt82dFTG2fXP5R2HmmXDLj1nbXdmA7UxqambG0NjaGtGxrRYDuXaAuVqViUpuWQQhC0UEIQgAQhCABCEIAEIQgAQhCABCEIAEIQgDhcFCFgMAhCFqBHRWbFHFCEFFg5XvpNiELGDO8oQhaiLycrkIQgY5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sp>
        <p:nvSpPr>
          <p:cNvPr id="16390" name="Slide Number Placeholder 3"/>
          <p:cNvSpPr txBox="1">
            <a:spLocks noGrp="1"/>
          </p:cNvSpPr>
          <p:nvPr/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4F27FB5-C1BB-4AE3-915E-DC483DBD6E9D}" type="slidenum">
              <a:rPr lang="tr-TR" altLang="tr-TR" sz="1600" b="1" smtClean="0">
                <a:solidFill>
                  <a:srgbClr val="E46C0A"/>
                </a:solidFill>
                <a:latin typeface="Cambr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 altLang="tr-TR" sz="1600" b="1" smtClean="0">
              <a:solidFill>
                <a:srgbClr val="E46C0A"/>
              </a:solidFill>
              <a:latin typeface="Cambria" pitchFamily="18" charset="0"/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457637" y="908720"/>
          <a:ext cx="819308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9750" y="-3175"/>
            <a:ext cx="8001000" cy="820738"/>
          </a:xfrm>
        </p:spPr>
        <p:txBody>
          <a:bodyPr/>
          <a:lstStyle/>
          <a:p>
            <a:r>
              <a:rPr lang="tr-TR" altLang="tr-TR" sz="2800" smtClean="0"/>
              <a:t>Assessment Results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619674" y="2132856"/>
          <a:ext cx="612068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Action Button: Help 12">
            <a:hlinkClick r:id="" action="ppaction://noaction" highlightClick="1"/>
          </p:cNvPr>
          <p:cNvSpPr/>
          <p:nvPr/>
        </p:nvSpPr>
        <p:spPr>
          <a:xfrm>
            <a:off x="7683510" y="4941168"/>
            <a:ext cx="1181092" cy="1080120"/>
          </a:xfrm>
          <a:prstGeom prst="actionButtonHel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70042" y="908720"/>
            <a:ext cx="7491412" cy="100806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lvl="1" algn="ctr">
              <a:spcBef>
                <a:spcPts val="1800"/>
              </a:spcBef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None/>
              <a:defRPr/>
            </a:pPr>
            <a:r>
              <a:rPr lang="tr-TR" altLang="tr-TR" sz="1600" b="1" i="1" dirty="0" smtClean="0">
                <a:solidFill>
                  <a:srgbClr val="E60000"/>
                </a:solidFill>
              </a:rPr>
              <a:t>“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Deposit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insurance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framework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in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Turkey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broadly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conforms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to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best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international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 </a:t>
            </a:r>
            <a:r>
              <a:rPr lang="tr-TR" sz="1600" b="1" i="1" dirty="0" err="1" smtClean="0">
                <a:solidFill>
                  <a:srgbClr val="E60000"/>
                </a:solidFill>
                <a:cs typeface="Arial" charset="0"/>
              </a:rPr>
              <a:t>practice</a:t>
            </a:r>
            <a:r>
              <a:rPr lang="tr-TR" sz="1600" b="1" i="1" dirty="0" smtClean="0">
                <a:solidFill>
                  <a:srgbClr val="E60000"/>
                </a:solidFill>
                <a:cs typeface="Arial" charset="0"/>
              </a:rPr>
              <a:t>.” </a:t>
            </a:r>
          </a:p>
          <a:p>
            <a:pPr marL="0" lvl="1" algn="ctr">
              <a:spcBef>
                <a:spcPts val="1800"/>
              </a:spcBef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None/>
              <a:defRPr/>
            </a:pPr>
            <a:r>
              <a:rPr lang="tr-TR" sz="1600" i="1" dirty="0" smtClean="0">
                <a:solidFill>
                  <a:schemeClr val="tx1"/>
                </a:solidFill>
                <a:cs typeface="Arial" charset="0"/>
              </a:rPr>
              <a:t>(Turkey Financial System Stability Assessment Report, November 2011)</a:t>
            </a:r>
          </a:p>
          <a:p>
            <a:pPr marL="361950" indent="-361950" algn="ctr">
              <a:buClr>
                <a:schemeClr val="accent2"/>
              </a:buClr>
              <a:buSzPct val="80000"/>
              <a:buFont typeface="Arial" charset="0"/>
              <a:buNone/>
              <a:tabLst>
                <a:tab pos="355600" algn="l"/>
              </a:tabLst>
              <a:defRPr/>
            </a:pPr>
            <a:endParaRPr lang="en-US" sz="1600" b="1" i="1" dirty="0" smtClean="0">
              <a:solidFill>
                <a:schemeClr val="tx1"/>
              </a:solidFill>
            </a:endParaRPr>
          </a:p>
        </p:txBody>
      </p:sp>
      <p:sp>
        <p:nvSpPr>
          <p:cNvPr id="17418" name="Slide Number Placeholder 4"/>
          <p:cNvSpPr txBox="1">
            <a:spLocks/>
          </p:cNvSpPr>
          <p:nvPr/>
        </p:nvSpPr>
        <p:spPr bwMode="auto">
          <a:xfrm>
            <a:off x="6883400" y="6473825"/>
            <a:ext cx="19812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AFDB333-8AC0-43AF-B274-752475C3CEC7}" type="slidenum">
              <a:rPr lang="tr-TR" altLang="tr-TR" b="1" smtClean="0">
                <a:solidFill>
                  <a:srgbClr val="E46C0A"/>
                </a:solidFill>
                <a:latin typeface="Cambr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r-TR" altLang="tr-TR" b="1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17419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539752" y="90"/>
            <a:ext cx="8072438" cy="714375"/>
          </a:xfrm>
        </p:spPr>
        <p:txBody>
          <a:bodyPr/>
          <a:lstStyle/>
          <a:p>
            <a:r>
              <a:rPr lang="tr-TR" altLang="tr-TR" sz="2800" smtClean="0"/>
              <a:t>Key Findings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83400" y="6410325"/>
            <a:ext cx="1981200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5161110-17D4-4EFF-AC26-D7A867A642ED}" type="slidenum">
              <a:rPr lang="tr-TR" altLang="tr-TR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 altLang="tr-TR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6738" y="915988"/>
            <a:ext cx="7534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2925" indent="-180975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42925" indent="-180975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85850" lvl="1" indent="-342900"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tr-TR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85850" lvl="1" indent="-342900"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tr-TR" altLang="tr-TR" dirty="0" smtClean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  <a:p>
            <a:pPr lvl="1" indent="0"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tr-TR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  <a:p>
            <a:pPr marL="1085850" lvl="1" indent="-342900" algn="just" eaLnBrk="1" fontAlgn="base" hangingPunct="1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tr-TR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83569" y="915988"/>
          <a:ext cx="8064896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4452700" y="5589677"/>
            <a:ext cx="37326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smtClean="0">
                <a:solidFill>
                  <a:srgbClr val="B24340"/>
                </a:solidFill>
                <a:latin typeface="Cambria" pitchFamily="18" charset="0"/>
                <a:cs typeface="Arial" charset="0"/>
              </a:rPr>
              <a:t>Any relation with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smtClean="0">
                <a:solidFill>
                  <a:srgbClr val="B24340"/>
                </a:solidFill>
                <a:latin typeface="Cambria" pitchFamily="18" charset="0"/>
                <a:cs typeface="Arial" charset="0"/>
              </a:rPr>
              <a:t>loss minimizer mandate?</a:t>
            </a:r>
          </a:p>
        </p:txBody>
      </p:sp>
      <p:cxnSp>
        <p:nvCxnSpPr>
          <p:cNvPr id="5" name="Straight Arrow Connector 4"/>
          <p:cNvCxnSpPr>
            <a:endCxn id="18439" idx="0"/>
          </p:cNvCxnSpPr>
          <p:nvPr/>
        </p:nvCxnSpPr>
        <p:spPr>
          <a:xfrm>
            <a:off x="6318251" y="5084852"/>
            <a:ext cx="794" cy="504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Mandates of SDIF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43877" y="635644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001F512-E210-4E2B-B7D4-6A89DE61AC43}" type="slidenum">
              <a:rPr lang="tr-TR" altLang="tr-TR" sz="1600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r-TR" altLang="tr-TR" sz="1600" smtClean="0">
              <a:solidFill>
                <a:srgbClr val="E46C0A"/>
              </a:solidFill>
              <a:latin typeface="Cambria" pitchFamily="18" charset="0"/>
            </a:endParaRPr>
          </a:p>
        </p:txBody>
      </p:sp>
      <p:graphicFrame>
        <p:nvGraphicFramePr>
          <p:cNvPr id="5" name="Group 113"/>
          <p:cNvGraphicFramePr>
            <a:graphicFrameLocks noGrp="1"/>
          </p:cNvGraphicFramePr>
          <p:nvPr>
            <p:ph idx="1"/>
          </p:nvPr>
        </p:nvGraphicFramePr>
        <p:xfrm>
          <a:off x="395288" y="908140"/>
          <a:ext cx="8278812" cy="4083051"/>
        </p:xfrm>
        <a:graphic>
          <a:graphicData uri="http://schemas.openxmlformats.org/drawingml/2006/table">
            <a:tbl>
              <a:tblPr/>
              <a:tblGrid>
                <a:gridCol w="3960812"/>
                <a:gridCol w="1512044"/>
                <a:gridCol w="1437531"/>
                <a:gridCol w="1368425"/>
              </a:tblGrid>
              <a:tr h="5178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72000" marR="72000" marT="45723" marB="4572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Risk -Minimizer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Loss - Minimizer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Pay-box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68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Reimbursing insured depositors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Calculating 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raising premiums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Risk assessment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Imposing differential (risk-adjusted) premiums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Risk monitoring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Role in handling bank failures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Off-site examinations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7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On-site inspection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Intervention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in the affairs of its member banks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L="72000" marR="7200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AutoShape 94"/>
          <p:cNvSpPr>
            <a:spLocks/>
          </p:cNvSpPr>
          <p:nvPr/>
        </p:nvSpPr>
        <p:spPr bwMode="auto">
          <a:xfrm>
            <a:off x="6115051" y="4292690"/>
            <a:ext cx="863600" cy="595313"/>
          </a:xfrm>
          <a:prstGeom prst="borderCallout2">
            <a:avLst>
              <a:gd name="adj1" fmla="val 503"/>
              <a:gd name="adj2" fmla="val 35495"/>
              <a:gd name="adj3" fmla="val -84527"/>
              <a:gd name="adj4" fmla="val 50280"/>
              <a:gd name="adj5" fmla="val 1612"/>
              <a:gd name="adj6" fmla="val 61481"/>
            </a:avLst>
          </a:prstGeom>
          <a:solidFill>
            <a:schemeClr val="bg1"/>
          </a:solidFill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charset="0"/>
              </a:rPr>
              <a:t>SDIF</a:t>
            </a:r>
            <a:endParaRPr 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9524" name="TextBox 7"/>
          <p:cNvSpPr txBox="1">
            <a:spLocks noChangeArrowheads="1"/>
          </p:cNvSpPr>
          <p:nvPr/>
        </p:nvSpPr>
        <p:spPr bwMode="auto">
          <a:xfrm>
            <a:off x="288970" y="5157878"/>
            <a:ext cx="87106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i="1" smtClean="0">
                <a:solidFill>
                  <a:prstClr val="black"/>
                </a:solidFill>
                <a:latin typeface="Cambria" pitchFamily="18" charset="0"/>
              </a:rPr>
              <a:t>Powers			       	</a:t>
            </a:r>
            <a:r>
              <a:rPr lang="tr-TR" altLang="tr-TR" sz="1400" i="1" smtClean="0">
                <a:solidFill>
                  <a:prstClr val="black"/>
                </a:solidFill>
                <a:latin typeface="Cambria" pitchFamily="18" charset="0"/>
              </a:rPr>
              <a:t>: Mainly reactive, some proactive features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i="1" smtClean="0">
                <a:solidFill>
                  <a:prstClr val="black"/>
                </a:solidFill>
                <a:latin typeface="Cambria" pitchFamily="18" charset="0"/>
              </a:rPr>
              <a:t>Interaction during life cycle of bank    	: </a:t>
            </a:r>
            <a:r>
              <a:rPr lang="tr-TR" altLang="tr-TR" sz="1400" i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Approaching failure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i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Inter-Relationship Issues	      	: </a:t>
            </a:r>
            <a:r>
              <a:rPr lang="tr-TR" altLang="tr-TR" sz="1400" i="1" smtClean="0">
                <a:solidFill>
                  <a:prstClr val="black"/>
                </a:solidFill>
                <a:latin typeface="Cambria" pitchFamily="18" charset="0"/>
              </a:rPr>
              <a:t>Requires well-defined roles, responsibilities, information sharing</a:t>
            </a:r>
            <a:endParaRPr lang="tr-TR" altLang="tr-TR" sz="1400" smtClean="0">
              <a:solidFill>
                <a:prstClr val="black"/>
              </a:solidFill>
            </a:endParaRPr>
          </a:p>
        </p:txBody>
      </p:sp>
      <p:sp>
        <p:nvSpPr>
          <p:cNvPr id="19525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1" y="3284544"/>
            <a:ext cx="2447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3908" y="1071653"/>
            <a:ext cx="3455987" cy="44275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tr-TR" sz="2600" b="1" dirty="0" smtClean="0">
                <a:solidFill>
                  <a:schemeClr val="tx1"/>
                </a:solidFill>
              </a:rPr>
              <a:t>Savings Deposit Insurance Fund </a:t>
            </a:r>
          </a:p>
          <a:p>
            <a:pPr algn="ctr">
              <a:buFont typeface="Arial" charset="0"/>
              <a:buNone/>
              <a:defRPr/>
            </a:pPr>
            <a:r>
              <a:rPr lang="tr-TR" sz="2600" b="1" dirty="0" smtClean="0">
                <a:solidFill>
                  <a:schemeClr val="tx1"/>
                </a:solidFill>
              </a:rPr>
              <a:t>(SDIF)</a:t>
            </a:r>
          </a:p>
          <a:p>
            <a:pPr algn="ctr">
              <a:buFont typeface="Arial" charset="0"/>
              <a:buNone/>
              <a:defRPr/>
            </a:pPr>
            <a:endParaRPr lang="tr-TR" sz="1200" b="1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sz="1900" dirty="0" smtClean="0">
                <a:solidFill>
                  <a:schemeClr val="tx1"/>
                </a:solidFill>
              </a:rPr>
              <a:t>To insure deposits by applying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1900" dirty="0" smtClean="0">
                <a:solidFill>
                  <a:schemeClr val="tx1"/>
                </a:solidFill>
              </a:rPr>
              <a:t>A risk based, ex ante premium system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sz="1900" dirty="0" smtClean="0">
                <a:solidFill>
                  <a:schemeClr val="tx1"/>
                </a:solidFill>
              </a:rPr>
              <a:t>To resolve banks by pursuing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1900" dirty="0" smtClean="0">
                <a:solidFill>
                  <a:schemeClr val="tx1"/>
                </a:solidFill>
              </a:rPr>
              <a:t>Strategic resolution plans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1900" dirty="0" smtClean="0">
                <a:solidFill>
                  <a:schemeClr val="tx1"/>
                </a:solidFill>
              </a:rPr>
              <a:t>The cost efficiency method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tr-TR" sz="1900" dirty="0">
                <a:solidFill>
                  <a:schemeClr val="tx1"/>
                </a:solidFill>
              </a:rPr>
              <a:t>To </a:t>
            </a:r>
            <a:r>
              <a:rPr lang="en-US" sz="1900" dirty="0" smtClean="0">
                <a:solidFill>
                  <a:schemeClr val="tx1"/>
                </a:solidFill>
              </a:rPr>
              <a:t>execute </a:t>
            </a:r>
            <a:r>
              <a:rPr lang="en-US" sz="1900" dirty="0">
                <a:solidFill>
                  <a:schemeClr val="tx1"/>
                </a:solidFill>
              </a:rPr>
              <a:t>the follow-up and collection transactions</a:t>
            </a:r>
            <a:endParaRPr lang="tr-TR" sz="19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20484" name="Title 2"/>
          <p:cNvSpPr>
            <a:spLocks noGrp="1"/>
          </p:cNvSpPr>
          <p:nvPr>
            <p:ph type="title"/>
          </p:nvPr>
        </p:nvSpPr>
        <p:spPr>
          <a:xfrm>
            <a:off x="611190" y="90"/>
            <a:ext cx="7632700" cy="785813"/>
          </a:xfrm>
        </p:spPr>
        <p:txBody>
          <a:bodyPr/>
          <a:lstStyle/>
          <a:p>
            <a:r>
              <a:rPr lang="tr-TR" altLang="tr-TR" smtClean="0"/>
              <a:t>Mandates of BRSA versus SDIF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86751" y="6400890"/>
            <a:ext cx="357188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AB8909A-FD52-4F83-8536-BFFD9C2861C8}" type="slidenum">
              <a:rPr lang="tr-TR" altLang="tr-TR" sz="1200" smtClean="0">
                <a:solidFill>
                  <a:srgbClr val="E46C0A"/>
                </a:solidFill>
                <a:latin typeface="Garamond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 altLang="tr-TR" sz="1200" smtClean="0">
              <a:solidFill>
                <a:srgbClr val="E46C0A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1035095"/>
            <a:ext cx="3600450" cy="30315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Banking Regulation and Supervision Agency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(BRSA 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100" b="1" dirty="0">
              <a:solidFill>
                <a:prstClr val="black"/>
              </a:solidFill>
              <a:latin typeface="Cambria" panose="02040503050406030204" pitchFamily="18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To regulate, enforce and ensure the sound implementation of banking practices via:</a:t>
            </a:r>
          </a:p>
          <a:p>
            <a:pPr marL="444500" lvl="1" indent="-1793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Prudential regulation</a:t>
            </a:r>
          </a:p>
          <a:p>
            <a:pPr marL="444500" lvl="1" indent="-1793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Risk focused supervision</a:t>
            </a:r>
          </a:p>
          <a:p>
            <a:pPr marL="444500" lvl="1" indent="-1793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cs typeface="Arial" charset="0"/>
              </a:rPr>
              <a:t>Initiate resolution process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975" y="4549865"/>
            <a:ext cx="41036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i="1" dirty="0">
                <a:solidFill>
                  <a:srgbClr val="CC3300"/>
                </a:solidFill>
                <a:latin typeface="Cambria" panose="02040503050406030204" pitchFamily="18" charset="0"/>
                <a:cs typeface="Arial" charset="0"/>
              </a:rPr>
              <a:t>Information Sharing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i="1" dirty="0">
                <a:solidFill>
                  <a:srgbClr val="CC3300"/>
                </a:solidFill>
                <a:latin typeface="Cambria" panose="02040503050406030204" pitchFamily="18" charset="0"/>
                <a:cs typeface="Arial" charset="0"/>
              </a:rPr>
              <a:t>Coordination&amp;Cooperation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  <a:cs typeface="Arial" charset="0"/>
              </a:rPr>
              <a:t>MOU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  <a:cs typeface="Arial" charset="0"/>
              </a:rPr>
              <a:t>S</a:t>
            </a:r>
            <a:r>
              <a:rPr lang="en-US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itchFamily="18" charset="0"/>
                <a:cs typeface="Arial" charset="0"/>
              </a:rPr>
              <a:t>hare database and information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itchFamily="18" charset="0"/>
                <a:cs typeface="Arial" charset="0"/>
              </a:rPr>
              <a:t>Have regular meetings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itchFamily="18" charset="0"/>
                <a:cs typeface="Arial" charset="0"/>
              </a:rPr>
              <a:t>Standing Committees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r-TR" sz="2000" b="1" dirty="0">
              <a:solidFill>
                <a:srgbClr val="CC3300"/>
              </a:solidFill>
              <a:latin typeface="Cambria" panose="02040503050406030204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b="1" dirty="0">
              <a:solidFill>
                <a:srgbClr val="CC3300"/>
              </a:solidFill>
              <a:latin typeface="Cambria" panose="02040503050406030204" pitchFamily="18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539752" y="90"/>
            <a:ext cx="8072438" cy="714375"/>
          </a:xfrm>
        </p:spPr>
        <p:txBody>
          <a:bodyPr/>
          <a:lstStyle/>
          <a:p>
            <a:r>
              <a:rPr lang="tr-TR" altLang="tr-TR" sz="2800" smtClean="0"/>
              <a:t>Key Recommended Actions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83400" y="6410325"/>
            <a:ext cx="1981200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5C479F8-7960-436F-99ED-4BDB6896D223}" type="slidenum">
              <a:rPr lang="tr-TR" altLang="tr-TR" smtClean="0">
                <a:solidFill>
                  <a:srgbClr val="E46C0A"/>
                </a:solidFill>
                <a:latin typeface="Cambria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r-TR" altLang="tr-TR" smtClean="0">
              <a:solidFill>
                <a:srgbClr val="E46C0A"/>
              </a:solidFill>
              <a:latin typeface="Cambria" pitchFamily="18" charset="0"/>
            </a:endParaRPr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107951" y="6510428"/>
            <a:ext cx="5400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1200" b="1" i="1" smtClean="0">
                <a:solidFill>
                  <a:prstClr val="black"/>
                </a:solidFill>
                <a:latin typeface="Cambria" pitchFamily="18" charset="0"/>
              </a:rPr>
              <a:t>Savings Deposit Insurance Fund (SDIF)– Turkey,  October 23, 2014</a:t>
            </a:r>
          </a:p>
        </p:txBody>
      </p:sp>
      <p:sp>
        <p:nvSpPr>
          <p:cNvPr id="2" name="Rectangle 1"/>
          <p:cNvSpPr/>
          <p:nvPr/>
        </p:nvSpPr>
        <p:spPr>
          <a:xfrm>
            <a:off x="481013" y="1052559"/>
            <a:ext cx="78486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Require the supervisor to involve 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SDIF earlier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 the problem bank resolution process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tr-TR" sz="8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ccess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necessary deposit data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onsite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and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establish </a:t>
            </a:r>
            <a:r>
              <a:rPr 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Single Customer View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b="1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Shorten the payout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process to fulfill public policy objectives</a:t>
            </a:r>
            <a:endParaRPr lang="tr-TR" sz="20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Conduct periodic </a:t>
            </a:r>
            <a:r>
              <a:rPr lang="tr-TR" altLang="tr-TR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simulation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exercises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for bank closure</a:t>
            </a:r>
            <a:r>
              <a:rPr lang="tr-TR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8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Engage foreign supervisors to clarify the legal status of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foreign branches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operating in Turkey and their treatment during a potential failure</a:t>
            </a:r>
            <a:endParaRPr lang="tr-TR" sz="20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altLang="tr-TR" sz="8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Set up formal agreements covering 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back-up funding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arrangements</a:t>
            </a:r>
            <a:endParaRPr lang="tr-TR" sz="2000" dirty="0">
              <a:solidFill>
                <a:prstClr val="black">
                  <a:lumMod val="85000"/>
                  <a:lumOff val="15000"/>
                </a:prst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964</Words>
  <Application>Microsoft Office PowerPoint</Application>
  <PresentationFormat>On-screen Show (4:3)</PresentationFormat>
  <Paragraphs>220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PowerPoint Presentation</vt:lpstr>
      <vt:lpstr>13th IADI ANNUAL CONFERENCE Applying the Core Principles  «TURKEY Case»  </vt:lpstr>
      <vt:lpstr>Background  of  Assessment</vt:lpstr>
      <vt:lpstr>Benefits</vt:lpstr>
      <vt:lpstr>Assessment Results</vt:lpstr>
      <vt:lpstr>Key Findings</vt:lpstr>
      <vt:lpstr>Mandates of SDIF</vt:lpstr>
      <vt:lpstr>Mandates of BRSA versus SDIF</vt:lpstr>
      <vt:lpstr>Key Recommended Actions</vt:lpstr>
      <vt:lpstr>New Approach for Resolution</vt:lpstr>
      <vt:lpstr>What has been done, so far !</vt:lpstr>
      <vt:lpstr>Challenges</vt:lpstr>
      <vt:lpstr>Complaint to All CP’s? </vt:lpstr>
      <vt:lpstr>Why Not?</vt:lpstr>
      <vt:lpstr>PowerPoint Presentation</vt:lpstr>
    </vt:vector>
  </TitlesOfParts>
  <Company>Bank for International Settlements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Lasconia, Delia</dc:creator>
  <cp:lastModifiedBy>Noel Nunes</cp:lastModifiedBy>
  <cp:revision>17</cp:revision>
  <dcterms:created xsi:type="dcterms:W3CDTF">2014-10-14T07:40:48Z</dcterms:created>
  <dcterms:modified xsi:type="dcterms:W3CDTF">2014-10-29T17:10:07Z</dcterms:modified>
</cp:coreProperties>
</file>