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56" r:id="rId2"/>
    <p:sldId id="257" r:id="rId3"/>
    <p:sldId id="259" r:id="rId4"/>
    <p:sldId id="307" r:id="rId5"/>
    <p:sldId id="260" r:id="rId6"/>
    <p:sldId id="300" r:id="rId7"/>
    <p:sldId id="313" r:id="rId8"/>
    <p:sldId id="323" r:id="rId9"/>
    <p:sldId id="279" r:id="rId10"/>
    <p:sldId id="283" r:id="rId11"/>
    <p:sldId id="280" r:id="rId12"/>
    <p:sldId id="286" r:id="rId13"/>
    <p:sldId id="264" r:id="rId14"/>
    <p:sldId id="266" r:id="rId15"/>
    <p:sldId id="268" r:id="rId16"/>
    <p:sldId id="281" r:id="rId17"/>
    <p:sldId id="282" r:id="rId18"/>
    <p:sldId id="288" r:id="rId19"/>
    <p:sldId id="301" r:id="rId20"/>
    <p:sldId id="292" r:id="rId21"/>
    <p:sldId id="304" r:id="rId22"/>
    <p:sldId id="305" r:id="rId23"/>
    <p:sldId id="296" r:id="rId24"/>
    <p:sldId id="324" r:id="rId25"/>
    <p:sldId id="325"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0" d="100"/>
          <a:sy n="70" d="100"/>
        </p:scale>
        <p:origin x="-1090" y="0"/>
      </p:cViewPr>
      <p:guideLst>
        <p:guide orient="horz" pos="2160"/>
        <p:guide pos="2880"/>
      </p:guideLst>
    </p:cSldViewPr>
  </p:slideViewPr>
  <p:outlineViewPr>
    <p:cViewPr>
      <p:scale>
        <a:sx n="33" d="100"/>
        <a:sy n="33" d="100"/>
      </p:scale>
      <p:origin x="48" y="3996"/>
    </p:cViewPr>
  </p:outlineViewPr>
  <p:notesTextViewPr>
    <p:cViewPr>
      <p:scale>
        <a:sx n="1" d="1"/>
        <a:sy n="1" d="1"/>
      </p:scale>
      <p:origin x="0" y="0"/>
    </p:cViewPr>
  </p:notesTextViewPr>
  <p:sorterViewPr>
    <p:cViewPr>
      <p:scale>
        <a:sx n="100" d="100"/>
        <a:sy n="100" d="100"/>
      </p:scale>
      <p:origin x="0" y="3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TT"/>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7910E44-99BC-478B-B876-D2E67689C302}" type="datetimeFigureOut">
              <a:rPr lang="en-TT" smtClean="0"/>
              <a:pPr/>
              <a:t>16/10/2014</a:t>
            </a:fld>
            <a:endParaRPr lang="en-TT"/>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TT"/>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TT"/>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2C6C7E9-D4FE-4609-AB15-CBB7C6FDD840}" type="slidenum">
              <a:rPr lang="en-TT" smtClean="0"/>
              <a:pPr/>
              <a:t>‹#›</a:t>
            </a:fld>
            <a:endParaRPr lang="en-TT"/>
          </a:p>
        </p:txBody>
      </p:sp>
    </p:spTree>
    <p:extLst>
      <p:ext uri="{BB962C8B-B14F-4D97-AF65-F5344CB8AC3E}">
        <p14:creationId xmlns:p14="http://schemas.microsoft.com/office/powerpoint/2010/main" val="893621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A39D5E-C763-4A9A-ABF5-A01CC1C19898}"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T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TT"/>
          </a:p>
        </p:txBody>
      </p:sp>
      <p:sp>
        <p:nvSpPr>
          <p:cNvPr id="4" name="Date Placeholder 3"/>
          <p:cNvSpPr>
            <a:spLocks noGrp="1"/>
          </p:cNvSpPr>
          <p:nvPr>
            <p:ph type="dt" sz="half" idx="10"/>
          </p:nvPr>
        </p:nvSpPr>
        <p:spPr/>
        <p:txBody>
          <a:bodyPr/>
          <a:lstStyle/>
          <a:p>
            <a:fld id="{2FFDC0DD-770E-4FA4-A98B-FBEDB8079635}" type="datetime1">
              <a:rPr lang="en-TT" smtClean="0"/>
              <a:t>16/10/2014</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230DA950-52A0-47C1-BB60-30E2123BCCBF}" type="slidenum">
              <a:rPr lang="en-TT" smtClean="0"/>
              <a:pPr/>
              <a:t>‹#›</a:t>
            </a:fld>
            <a:endParaRPr lang="en-TT"/>
          </a:p>
        </p:txBody>
      </p:sp>
    </p:spTree>
    <p:extLst>
      <p:ext uri="{BB962C8B-B14F-4D97-AF65-F5344CB8AC3E}">
        <p14:creationId xmlns:p14="http://schemas.microsoft.com/office/powerpoint/2010/main" val="933730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225627E0-8850-41A9-8930-6DB626F2C88E}" type="datetime1">
              <a:rPr lang="en-TT" smtClean="0"/>
              <a:t>16/10/2014</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230DA950-52A0-47C1-BB60-30E2123BCCBF}" type="slidenum">
              <a:rPr lang="en-TT" smtClean="0"/>
              <a:pPr/>
              <a:t>‹#›</a:t>
            </a:fld>
            <a:endParaRPr lang="en-TT"/>
          </a:p>
        </p:txBody>
      </p:sp>
    </p:spTree>
    <p:extLst>
      <p:ext uri="{BB962C8B-B14F-4D97-AF65-F5344CB8AC3E}">
        <p14:creationId xmlns:p14="http://schemas.microsoft.com/office/powerpoint/2010/main" val="95131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T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265ADDCD-CB03-4500-B9E7-3DC3C9CB9ADD}" type="datetime1">
              <a:rPr lang="en-TT" smtClean="0"/>
              <a:t>16/10/2014</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230DA950-52A0-47C1-BB60-30E2123BCCBF}" type="slidenum">
              <a:rPr lang="en-TT" smtClean="0"/>
              <a:pPr/>
              <a:t>‹#›</a:t>
            </a:fld>
            <a:endParaRPr lang="en-TT"/>
          </a:p>
        </p:txBody>
      </p:sp>
    </p:spTree>
    <p:extLst>
      <p:ext uri="{BB962C8B-B14F-4D97-AF65-F5344CB8AC3E}">
        <p14:creationId xmlns:p14="http://schemas.microsoft.com/office/powerpoint/2010/main" val="163833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2F686B9A-1A79-4D0D-916E-1DDC5854A095}" type="datetime1">
              <a:rPr lang="en-TT" smtClean="0"/>
              <a:t>16/10/2014</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230DA950-52A0-47C1-BB60-30E2123BCCBF}" type="slidenum">
              <a:rPr lang="en-TT" smtClean="0"/>
              <a:pPr/>
              <a:t>‹#›</a:t>
            </a:fld>
            <a:endParaRPr lang="en-TT"/>
          </a:p>
        </p:txBody>
      </p:sp>
    </p:spTree>
    <p:extLst>
      <p:ext uri="{BB962C8B-B14F-4D97-AF65-F5344CB8AC3E}">
        <p14:creationId xmlns:p14="http://schemas.microsoft.com/office/powerpoint/2010/main" val="4149331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T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15468A-7238-43DE-B05B-145199105711}" type="datetime1">
              <a:rPr lang="en-TT" smtClean="0"/>
              <a:t>16/10/2014</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230DA950-52A0-47C1-BB60-30E2123BCCBF}" type="slidenum">
              <a:rPr lang="en-TT" smtClean="0"/>
              <a:pPr/>
              <a:t>‹#›</a:t>
            </a:fld>
            <a:endParaRPr lang="en-TT"/>
          </a:p>
        </p:txBody>
      </p:sp>
    </p:spTree>
    <p:extLst>
      <p:ext uri="{BB962C8B-B14F-4D97-AF65-F5344CB8AC3E}">
        <p14:creationId xmlns:p14="http://schemas.microsoft.com/office/powerpoint/2010/main" val="1152017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Date Placeholder 4"/>
          <p:cNvSpPr>
            <a:spLocks noGrp="1"/>
          </p:cNvSpPr>
          <p:nvPr>
            <p:ph type="dt" sz="half" idx="10"/>
          </p:nvPr>
        </p:nvSpPr>
        <p:spPr/>
        <p:txBody>
          <a:bodyPr/>
          <a:lstStyle/>
          <a:p>
            <a:fld id="{9EDE5079-A7CA-4429-B706-6A8BE860A3FB}" type="datetime1">
              <a:rPr lang="en-TT" smtClean="0"/>
              <a:t>16/10/2014</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230DA950-52A0-47C1-BB60-30E2123BCCBF}" type="slidenum">
              <a:rPr lang="en-TT" smtClean="0"/>
              <a:pPr/>
              <a:t>‹#›</a:t>
            </a:fld>
            <a:endParaRPr lang="en-TT"/>
          </a:p>
        </p:txBody>
      </p:sp>
    </p:spTree>
    <p:extLst>
      <p:ext uri="{BB962C8B-B14F-4D97-AF65-F5344CB8AC3E}">
        <p14:creationId xmlns:p14="http://schemas.microsoft.com/office/powerpoint/2010/main" val="317750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T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7" name="Date Placeholder 6"/>
          <p:cNvSpPr>
            <a:spLocks noGrp="1"/>
          </p:cNvSpPr>
          <p:nvPr>
            <p:ph type="dt" sz="half" idx="10"/>
          </p:nvPr>
        </p:nvSpPr>
        <p:spPr/>
        <p:txBody>
          <a:bodyPr/>
          <a:lstStyle/>
          <a:p>
            <a:fld id="{8747BE85-4CD1-4FD4-8DCC-5133F8CA5315}" type="datetime1">
              <a:rPr lang="en-TT" smtClean="0"/>
              <a:t>16/10/2014</a:t>
            </a:fld>
            <a:endParaRPr lang="en-TT"/>
          </a:p>
        </p:txBody>
      </p:sp>
      <p:sp>
        <p:nvSpPr>
          <p:cNvPr id="8" name="Footer Placeholder 7"/>
          <p:cNvSpPr>
            <a:spLocks noGrp="1"/>
          </p:cNvSpPr>
          <p:nvPr>
            <p:ph type="ftr" sz="quarter" idx="11"/>
          </p:nvPr>
        </p:nvSpPr>
        <p:spPr/>
        <p:txBody>
          <a:bodyPr/>
          <a:lstStyle/>
          <a:p>
            <a:endParaRPr lang="en-TT"/>
          </a:p>
        </p:txBody>
      </p:sp>
      <p:sp>
        <p:nvSpPr>
          <p:cNvPr id="9" name="Slide Number Placeholder 8"/>
          <p:cNvSpPr>
            <a:spLocks noGrp="1"/>
          </p:cNvSpPr>
          <p:nvPr>
            <p:ph type="sldNum" sz="quarter" idx="12"/>
          </p:nvPr>
        </p:nvSpPr>
        <p:spPr/>
        <p:txBody>
          <a:bodyPr/>
          <a:lstStyle/>
          <a:p>
            <a:fld id="{230DA950-52A0-47C1-BB60-30E2123BCCBF}" type="slidenum">
              <a:rPr lang="en-TT" smtClean="0"/>
              <a:pPr/>
              <a:t>‹#›</a:t>
            </a:fld>
            <a:endParaRPr lang="en-TT"/>
          </a:p>
        </p:txBody>
      </p:sp>
    </p:spTree>
    <p:extLst>
      <p:ext uri="{BB962C8B-B14F-4D97-AF65-F5344CB8AC3E}">
        <p14:creationId xmlns:p14="http://schemas.microsoft.com/office/powerpoint/2010/main" val="73195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Date Placeholder 2"/>
          <p:cNvSpPr>
            <a:spLocks noGrp="1"/>
          </p:cNvSpPr>
          <p:nvPr>
            <p:ph type="dt" sz="half" idx="10"/>
          </p:nvPr>
        </p:nvSpPr>
        <p:spPr/>
        <p:txBody>
          <a:bodyPr/>
          <a:lstStyle/>
          <a:p>
            <a:fld id="{FEA23D24-6853-4F77-8904-B8D4187AB294}" type="datetime1">
              <a:rPr lang="en-TT" smtClean="0"/>
              <a:t>16/10/2014</a:t>
            </a:fld>
            <a:endParaRPr lang="en-TT"/>
          </a:p>
        </p:txBody>
      </p:sp>
      <p:sp>
        <p:nvSpPr>
          <p:cNvPr id="4" name="Footer Placeholder 3"/>
          <p:cNvSpPr>
            <a:spLocks noGrp="1"/>
          </p:cNvSpPr>
          <p:nvPr>
            <p:ph type="ftr" sz="quarter" idx="11"/>
          </p:nvPr>
        </p:nvSpPr>
        <p:spPr/>
        <p:txBody>
          <a:bodyPr/>
          <a:lstStyle/>
          <a:p>
            <a:endParaRPr lang="en-TT"/>
          </a:p>
        </p:txBody>
      </p:sp>
      <p:sp>
        <p:nvSpPr>
          <p:cNvPr id="5" name="Slide Number Placeholder 4"/>
          <p:cNvSpPr>
            <a:spLocks noGrp="1"/>
          </p:cNvSpPr>
          <p:nvPr>
            <p:ph type="sldNum" sz="quarter" idx="12"/>
          </p:nvPr>
        </p:nvSpPr>
        <p:spPr/>
        <p:txBody>
          <a:bodyPr/>
          <a:lstStyle/>
          <a:p>
            <a:fld id="{230DA950-52A0-47C1-BB60-30E2123BCCBF}" type="slidenum">
              <a:rPr lang="en-TT" smtClean="0"/>
              <a:pPr/>
              <a:t>‹#›</a:t>
            </a:fld>
            <a:endParaRPr lang="en-TT"/>
          </a:p>
        </p:txBody>
      </p:sp>
    </p:spTree>
    <p:extLst>
      <p:ext uri="{BB962C8B-B14F-4D97-AF65-F5344CB8AC3E}">
        <p14:creationId xmlns:p14="http://schemas.microsoft.com/office/powerpoint/2010/main" val="3101614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77296-1BAB-46F5-A32E-100DC9C4437A}" type="datetime1">
              <a:rPr lang="en-TT" smtClean="0"/>
              <a:t>16/10/2014</a:t>
            </a:fld>
            <a:endParaRPr lang="en-TT"/>
          </a:p>
        </p:txBody>
      </p:sp>
      <p:sp>
        <p:nvSpPr>
          <p:cNvPr id="3" name="Footer Placeholder 2"/>
          <p:cNvSpPr>
            <a:spLocks noGrp="1"/>
          </p:cNvSpPr>
          <p:nvPr>
            <p:ph type="ftr" sz="quarter" idx="11"/>
          </p:nvPr>
        </p:nvSpPr>
        <p:spPr/>
        <p:txBody>
          <a:bodyPr/>
          <a:lstStyle/>
          <a:p>
            <a:endParaRPr lang="en-TT"/>
          </a:p>
        </p:txBody>
      </p:sp>
      <p:sp>
        <p:nvSpPr>
          <p:cNvPr id="4" name="Slide Number Placeholder 3"/>
          <p:cNvSpPr>
            <a:spLocks noGrp="1"/>
          </p:cNvSpPr>
          <p:nvPr>
            <p:ph type="sldNum" sz="quarter" idx="12"/>
          </p:nvPr>
        </p:nvSpPr>
        <p:spPr/>
        <p:txBody>
          <a:bodyPr/>
          <a:lstStyle/>
          <a:p>
            <a:fld id="{230DA950-52A0-47C1-BB60-30E2123BCCBF}" type="slidenum">
              <a:rPr lang="en-TT" smtClean="0"/>
              <a:pPr/>
              <a:t>‹#›</a:t>
            </a:fld>
            <a:endParaRPr lang="en-TT"/>
          </a:p>
        </p:txBody>
      </p:sp>
    </p:spTree>
    <p:extLst>
      <p:ext uri="{BB962C8B-B14F-4D97-AF65-F5344CB8AC3E}">
        <p14:creationId xmlns:p14="http://schemas.microsoft.com/office/powerpoint/2010/main" val="409575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T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00298-A575-4166-AF17-C707FF830676}" type="datetime1">
              <a:rPr lang="en-TT" smtClean="0"/>
              <a:t>16/10/2014</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230DA950-52A0-47C1-BB60-30E2123BCCBF}" type="slidenum">
              <a:rPr lang="en-TT" smtClean="0"/>
              <a:pPr/>
              <a:t>‹#›</a:t>
            </a:fld>
            <a:endParaRPr lang="en-TT"/>
          </a:p>
        </p:txBody>
      </p:sp>
    </p:spTree>
    <p:extLst>
      <p:ext uri="{BB962C8B-B14F-4D97-AF65-F5344CB8AC3E}">
        <p14:creationId xmlns:p14="http://schemas.microsoft.com/office/powerpoint/2010/main" val="245376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T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7C27D-D9C7-4CBC-BDDB-2A7588E88967}" type="datetime1">
              <a:rPr lang="en-TT" smtClean="0"/>
              <a:t>16/10/2014</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230DA950-52A0-47C1-BB60-30E2123BCCBF}" type="slidenum">
              <a:rPr lang="en-TT" smtClean="0"/>
              <a:pPr/>
              <a:t>‹#›</a:t>
            </a:fld>
            <a:endParaRPr lang="en-TT"/>
          </a:p>
        </p:txBody>
      </p:sp>
    </p:spTree>
    <p:extLst>
      <p:ext uri="{BB962C8B-B14F-4D97-AF65-F5344CB8AC3E}">
        <p14:creationId xmlns:p14="http://schemas.microsoft.com/office/powerpoint/2010/main" val="213200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31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T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84160-BB81-47B7-8B13-2C6487DD79CC}" type="datetime1">
              <a:rPr lang="en-TT" smtClean="0"/>
              <a:t>16/10/2014</a:t>
            </a:fld>
            <a:endParaRPr lang="en-T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DA950-52A0-47C1-BB60-30E2123BCCBF}" type="slidenum">
              <a:rPr lang="en-TT" smtClean="0"/>
              <a:pPr/>
              <a:t>‹#›</a:t>
            </a:fld>
            <a:endParaRPr lang="en-TT"/>
          </a:p>
        </p:txBody>
      </p:sp>
    </p:spTree>
    <p:extLst>
      <p:ext uri="{BB962C8B-B14F-4D97-AF65-F5344CB8AC3E}">
        <p14:creationId xmlns:p14="http://schemas.microsoft.com/office/powerpoint/2010/main" val="15079844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2736304"/>
          </a:xfrm>
        </p:spPr>
        <p:txBody>
          <a:bodyPr>
            <a:normAutofit/>
          </a:bodyPr>
          <a:lstStyle/>
          <a:p>
            <a:r>
              <a:rPr lang="en-TT" sz="3000" dirty="0"/>
              <a:t>Cross-border Issues </a:t>
            </a:r>
            <a:r>
              <a:rPr lang="en-TT" sz="3000" dirty="0" smtClean="0"/>
              <a:t>for Regional </a:t>
            </a:r>
            <a:r>
              <a:rPr lang="en-TT" sz="3000" dirty="0"/>
              <a:t>Financial Institutions: </a:t>
            </a:r>
            <a:br>
              <a:rPr lang="en-TT" sz="3000" dirty="0"/>
            </a:br>
            <a:r>
              <a:rPr lang="en-TT" sz="3000" dirty="0"/>
              <a:t>A Case Study of Resolving a Large Complex </a:t>
            </a:r>
            <a:r>
              <a:rPr lang="en-TT" sz="3000" dirty="0" smtClean="0"/>
              <a:t>Bank</a:t>
            </a:r>
            <a:endParaRPr lang="en-TT" sz="3000" dirty="0"/>
          </a:p>
        </p:txBody>
      </p:sp>
      <p:sp>
        <p:nvSpPr>
          <p:cNvPr id="3" name="Subtitle 2"/>
          <p:cNvSpPr>
            <a:spLocks noGrp="1"/>
          </p:cNvSpPr>
          <p:nvPr>
            <p:ph type="subTitle" idx="1"/>
          </p:nvPr>
        </p:nvSpPr>
        <p:spPr>
          <a:xfrm>
            <a:off x="1371600" y="4725144"/>
            <a:ext cx="6400800" cy="1201688"/>
          </a:xfrm>
        </p:spPr>
        <p:txBody>
          <a:bodyPr>
            <a:noAutofit/>
          </a:bodyPr>
          <a:lstStyle/>
          <a:p>
            <a:pPr>
              <a:spcBef>
                <a:spcPts val="0"/>
              </a:spcBef>
            </a:pPr>
            <a:r>
              <a:rPr lang="en-TT" sz="2200" dirty="0">
                <a:solidFill>
                  <a:schemeClr val="tx1"/>
                </a:solidFill>
                <a:latin typeface="+mj-lt"/>
                <a:ea typeface="+mj-ea"/>
                <a:cs typeface="+mj-cs"/>
              </a:rPr>
              <a:t>Arjoon Harripaul</a:t>
            </a:r>
          </a:p>
          <a:p>
            <a:pPr algn="ctr">
              <a:spcBef>
                <a:spcPts val="0"/>
              </a:spcBef>
            </a:pPr>
            <a:r>
              <a:rPr lang="en-TT" sz="2200" dirty="0">
                <a:solidFill>
                  <a:schemeClr val="tx1"/>
                </a:solidFill>
                <a:latin typeface="+mj-lt"/>
                <a:ea typeface="+mj-ea"/>
                <a:cs typeface="+mj-cs"/>
              </a:rPr>
              <a:t>General Manager</a:t>
            </a:r>
            <a:endParaRPr lang="en-TT" sz="2200" dirty="0">
              <a:solidFill>
                <a:schemeClr val="tx1"/>
              </a:solidFill>
              <a:latin typeface="+mj-lt"/>
              <a:ea typeface="+mj-ea"/>
              <a:cs typeface="+mj-cs"/>
            </a:endParaRPr>
          </a:p>
          <a:p>
            <a:pPr algn="ctr">
              <a:spcBef>
                <a:spcPts val="0"/>
              </a:spcBef>
            </a:pPr>
            <a:r>
              <a:rPr lang="en-TT" sz="2200" dirty="0">
                <a:solidFill>
                  <a:schemeClr val="tx1"/>
                </a:solidFill>
                <a:latin typeface="+mj-lt"/>
                <a:ea typeface="+mj-ea"/>
                <a:cs typeface="+mj-cs"/>
              </a:rPr>
              <a:t>Deposit Insurance Corporation (Trinidad and Tobago)</a:t>
            </a:r>
            <a:endParaRPr lang="en-TT" sz="2200" dirty="0">
              <a:solidFill>
                <a:schemeClr val="tx1"/>
              </a:solidFill>
              <a:latin typeface="+mj-lt"/>
              <a:ea typeface="+mj-ea"/>
              <a:cs typeface="+mj-cs"/>
            </a:endParaRPr>
          </a:p>
        </p:txBody>
      </p:sp>
      <p:pic>
        <p:nvPicPr>
          <p:cNvPr id="4" name="Picture 3" descr="C:\Users\rgomez\AppData\Local\Microsoft\Windows\Temporary Internet Files\Content.Word\Banne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332656"/>
            <a:ext cx="5943600" cy="1163955"/>
          </a:xfrm>
          <a:prstGeom prst="rect">
            <a:avLst/>
          </a:prstGeom>
          <a:noFill/>
          <a:ln>
            <a:noFill/>
          </a:ln>
        </p:spPr>
      </p:pic>
      <p:sp>
        <p:nvSpPr>
          <p:cNvPr id="5" name="Slide Number Placeholder 4"/>
          <p:cNvSpPr>
            <a:spLocks noGrp="1"/>
          </p:cNvSpPr>
          <p:nvPr>
            <p:ph type="sldNum" sz="quarter" idx="12"/>
          </p:nvPr>
        </p:nvSpPr>
        <p:spPr/>
        <p:txBody>
          <a:bodyPr/>
          <a:lstStyle/>
          <a:p>
            <a:fld id="{230DA950-52A0-47C1-BB60-30E2123BCCBF}" type="slidenum">
              <a:rPr lang="en-TT" smtClean="0"/>
              <a:pPr/>
              <a:t>1</a:t>
            </a:fld>
            <a:endParaRPr lang="en-TT"/>
          </a:p>
        </p:txBody>
      </p:sp>
    </p:spTree>
    <p:extLst>
      <p:ext uri="{BB962C8B-B14F-4D97-AF65-F5344CB8AC3E}">
        <p14:creationId xmlns:p14="http://schemas.microsoft.com/office/powerpoint/2010/main" val="189709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TT" dirty="0" smtClean="0"/>
              <a:t>CLF </a:t>
            </a:r>
            <a:r>
              <a:rPr lang="en-TT" dirty="0" smtClean="0"/>
              <a:t>Consolidated Balance Sheet</a:t>
            </a:r>
            <a:endParaRPr lang="en-TT" dirty="0"/>
          </a:p>
        </p:txBody>
      </p:sp>
      <p:sp>
        <p:nvSpPr>
          <p:cNvPr id="3" name="Content Placeholder 2"/>
          <p:cNvSpPr>
            <a:spLocks noGrp="1"/>
          </p:cNvSpPr>
          <p:nvPr>
            <p:ph idx="1"/>
          </p:nvPr>
        </p:nvSpPr>
        <p:spPr/>
        <p:txBody>
          <a:bodyPr/>
          <a:lstStyle/>
          <a:p>
            <a:pPr marL="0" indent="0">
              <a:buNone/>
            </a:pPr>
            <a:endParaRPr lang="en-TT" dirty="0"/>
          </a:p>
        </p:txBody>
      </p:sp>
      <p:graphicFrame>
        <p:nvGraphicFramePr>
          <p:cNvPr id="4" name="Table 3"/>
          <p:cNvGraphicFramePr>
            <a:graphicFrameLocks noGrp="1"/>
          </p:cNvGraphicFramePr>
          <p:nvPr>
            <p:extLst>
              <p:ext uri="{D42A27DB-BD31-4B8C-83A1-F6EECF244321}">
                <p14:modId xmlns:p14="http://schemas.microsoft.com/office/powerpoint/2010/main" val="3720294920"/>
              </p:ext>
            </p:extLst>
          </p:nvPr>
        </p:nvGraphicFramePr>
        <p:xfrm>
          <a:off x="1187624" y="1700808"/>
          <a:ext cx="6624736" cy="2021840"/>
        </p:xfrm>
        <a:graphic>
          <a:graphicData uri="http://schemas.openxmlformats.org/drawingml/2006/table">
            <a:tbl>
              <a:tblPr firstRow="1" bandRow="1">
                <a:tableStyleId>{5C22544A-7EE6-4342-B048-85BDC9FD1C3A}</a:tableStyleId>
              </a:tblPr>
              <a:tblGrid>
                <a:gridCol w="3240360"/>
                <a:gridCol w="1584176"/>
                <a:gridCol w="1800200"/>
              </a:tblGrid>
              <a:tr h="370840">
                <a:tc>
                  <a:txBody>
                    <a:bodyPr/>
                    <a:lstStyle/>
                    <a:p>
                      <a:r>
                        <a:rPr lang="en-TT" dirty="0" smtClean="0"/>
                        <a:t>Borrowings</a:t>
                      </a:r>
                      <a:endParaRPr lang="en-TT" dirty="0"/>
                    </a:p>
                  </a:txBody>
                  <a:tcPr/>
                </a:tc>
                <a:tc>
                  <a:txBody>
                    <a:bodyPr/>
                    <a:lstStyle/>
                    <a:p>
                      <a:r>
                        <a:rPr lang="en-TT" dirty="0" smtClean="0"/>
                        <a:t>2007 </a:t>
                      </a:r>
                    </a:p>
                    <a:p>
                      <a:r>
                        <a:rPr lang="en-TT" dirty="0" smtClean="0"/>
                        <a:t>$’000</a:t>
                      </a:r>
                      <a:endParaRPr lang="en-TT" dirty="0"/>
                    </a:p>
                  </a:txBody>
                  <a:tcPr/>
                </a:tc>
                <a:tc>
                  <a:txBody>
                    <a:bodyPr/>
                    <a:lstStyle/>
                    <a:p>
                      <a:r>
                        <a:rPr lang="en-TT" dirty="0" smtClean="0"/>
                        <a:t>2006</a:t>
                      </a:r>
                    </a:p>
                    <a:p>
                      <a:r>
                        <a:rPr lang="en-TT" dirty="0" smtClean="0"/>
                        <a:t> $’000</a:t>
                      </a:r>
                      <a:endParaRPr lang="en-TT" dirty="0"/>
                    </a:p>
                  </a:txBody>
                  <a:tcPr/>
                </a:tc>
              </a:tr>
              <a:tr h="370840">
                <a:tc>
                  <a:txBody>
                    <a:bodyPr/>
                    <a:lstStyle/>
                    <a:p>
                      <a:r>
                        <a:rPr lang="en-TT" dirty="0" smtClean="0"/>
                        <a:t>Long-term</a:t>
                      </a:r>
                      <a:r>
                        <a:rPr lang="en-TT" baseline="0" dirty="0" smtClean="0"/>
                        <a:t> portion of borrowings</a:t>
                      </a:r>
                      <a:endParaRPr lang="en-TT" dirty="0"/>
                    </a:p>
                  </a:txBody>
                  <a:tcPr/>
                </a:tc>
                <a:tc>
                  <a:txBody>
                    <a:bodyPr/>
                    <a:lstStyle/>
                    <a:p>
                      <a:r>
                        <a:rPr lang="en-TT" dirty="0" smtClean="0"/>
                        <a:t>14,847,125</a:t>
                      </a:r>
                      <a:endParaRPr lang="en-TT" dirty="0"/>
                    </a:p>
                  </a:txBody>
                  <a:tcPr/>
                </a:tc>
                <a:tc>
                  <a:txBody>
                    <a:bodyPr/>
                    <a:lstStyle/>
                    <a:p>
                      <a:r>
                        <a:rPr lang="en-TT" dirty="0" smtClean="0"/>
                        <a:t>8,387,894</a:t>
                      </a:r>
                      <a:endParaRPr lang="en-TT" dirty="0"/>
                    </a:p>
                  </a:txBody>
                  <a:tcPr/>
                </a:tc>
              </a:tr>
              <a:tr h="370840">
                <a:tc>
                  <a:txBody>
                    <a:bodyPr/>
                    <a:lstStyle/>
                    <a:p>
                      <a:r>
                        <a:rPr lang="en-TT" dirty="0" smtClean="0"/>
                        <a:t>Current portion of long-term</a:t>
                      </a:r>
                      <a:r>
                        <a:rPr lang="en-TT" baseline="0" dirty="0" smtClean="0"/>
                        <a:t> borrowings</a:t>
                      </a:r>
                      <a:endParaRPr lang="en-TT" dirty="0"/>
                    </a:p>
                  </a:txBody>
                  <a:tcPr/>
                </a:tc>
                <a:tc>
                  <a:txBody>
                    <a:bodyPr/>
                    <a:lstStyle/>
                    <a:p>
                      <a:r>
                        <a:rPr lang="en-TT" dirty="0" smtClean="0"/>
                        <a:t>1,842,480</a:t>
                      </a:r>
                      <a:endParaRPr lang="en-TT" dirty="0"/>
                    </a:p>
                  </a:txBody>
                  <a:tcPr/>
                </a:tc>
                <a:tc>
                  <a:txBody>
                    <a:bodyPr/>
                    <a:lstStyle/>
                    <a:p>
                      <a:r>
                        <a:rPr lang="en-TT" dirty="0" smtClean="0"/>
                        <a:t>2,642,263</a:t>
                      </a:r>
                      <a:endParaRPr lang="en-TT" dirty="0"/>
                    </a:p>
                  </a:txBody>
                  <a:tcPr/>
                </a:tc>
              </a:tr>
              <a:tr h="370840">
                <a:tc>
                  <a:txBody>
                    <a:bodyPr/>
                    <a:lstStyle/>
                    <a:p>
                      <a:endParaRPr lang="en-TT" dirty="0"/>
                    </a:p>
                  </a:txBody>
                  <a:tcPr/>
                </a:tc>
                <a:tc>
                  <a:txBody>
                    <a:bodyPr/>
                    <a:lstStyle/>
                    <a:p>
                      <a:r>
                        <a:rPr lang="en-TT" u="sng" dirty="0" smtClean="0"/>
                        <a:t>16,689,605</a:t>
                      </a:r>
                      <a:endParaRPr lang="en-TT" u="sng" dirty="0"/>
                    </a:p>
                  </a:txBody>
                  <a:tcPr/>
                </a:tc>
                <a:tc>
                  <a:txBody>
                    <a:bodyPr/>
                    <a:lstStyle/>
                    <a:p>
                      <a:r>
                        <a:rPr lang="en-TT" u="sng" dirty="0" smtClean="0"/>
                        <a:t>11,030,157</a:t>
                      </a:r>
                      <a:endParaRPr lang="en-TT" u="sng" dirty="0"/>
                    </a:p>
                  </a:txBody>
                  <a:tcP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862" y="5969818"/>
            <a:ext cx="3168000" cy="88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Users\rgomez\AppData\Local\Microsoft\Windows\Temporary Internet Files\Content.Word\600 IADI_vector_fi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69818"/>
            <a:ext cx="3168000" cy="889200"/>
          </a:xfrm>
          <a:prstGeom prst="rect">
            <a:avLst/>
          </a:prstGeom>
          <a:noFill/>
          <a:ln>
            <a:noFill/>
          </a:ln>
        </p:spPr>
      </p:pic>
      <p:sp>
        <p:nvSpPr>
          <p:cNvPr id="5" name="Slide Number Placeholder 4"/>
          <p:cNvSpPr>
            <a:spLocks noGrp="1"/>
          </p:cNvSpPr>
          <p:nvPr>
            <p:ph type="sldNum" sz="quarter" idx="12"/>
          </p:nvPr>
        </p:nvSpPr>
        <p:spPr/>
        <p:txBody>
          <a:bodyPr/>
          <a:lstStyle/>
          <a:p>
            <a:fld id="{230DA950-52A0-47C1-BB60-30E2123BCCBF}" type="slidenum">
              <a:rPr lang="en-TT" smtClean="0"/>
              <a:pPr/>
              <a:t>10</a:t>
            </a:fld>
            <a:endParaRPr lang="en-TT"/>
          </a:p>
        </p:txBody>
      </p:sp>
    </p:spTree>
    <p:extLst>
      <p:ext uri="{BB962C8B-B14F-4D97-AF65-F5344CB8AC3E}">
        <p14:creationId xmlns:p14="http://schemas.microsoft.com/office/powerpoint/2010/main" val="1271687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862" y="5969818"/>
            <a:ext cx="3168000" cy="88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Users\rgomez\AppData\Local\Microsoft\Windows\Temporary Internet Files\Content.Word\600 IADI_vector_fi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69818"/>
            <a:ext cx="3168000" cy="889200"/>
          </a:xfrm>
          <a:prstGeom prst="rect">
            <a:avLst/>
          </a:prstGeom>
          <a:noFill/>
          <a:ln>
            <a:noFill/>
          </a:ln>
        </p:spPr>
      </p:pic>
      <p:sp>
        <p:nvSpPr>
          <p:cNvPr id="2" name="Title 1"/>
          <p:cNvSpPr>
            <a:spLocks noGrp="1"/>
          </p:cNvSpPr>
          <p:nvPr>
            <p:ph type="title"/>
          </p:nvPr>
        </p:nvSpPr>
        <p:spPr>
          <a:xfrm>
            <a:off x="467544" y="188640"/>
            <a:ext cx="8229600" cy="1143000"/>
          </a:xfrm>
        </p:spPr>
        <p:txBody>
          <a:bodyPr>
            <a:normAutofit/>
          </a:bodyPr>
          <a:lstStyle/>
          <a:p>
            <a:r>
              <a:rPr lang="en-US" dirty="0" smtClean="0"/>
              <a:t>CLF </a:t>
            </a:r>
            <a:r>
              <a:rPr lang="en-US" dirty="0" smtClean="0"/>
              <a:t>Consolidated Balance Sheet</a:t>
            </a:r>
            <a:endParaRPr lang="en-US" dirty="0"/>
          </a:p>
        </p:txBody>
      </p:sp>
      <p:sp>
        <p:nvSpPr>
          <p:cNvPr id="3" name="Content Placeholder 2"/>
          <p:cNvSpPr>
            <a:spLocks noGrp="1"/>
          </p:cNvSpPr>
          <p:nvPr>
            <p:ph idx="1"/>
          </p:nvPr>
        </p:nvSpPr>
        <p:spPr>
          <a:xfrm>
            <a:off x="539552" y="1340768"/>
            <a:ext cx="8229600" cy="4525963"/>
          </a:xfrm>
        </p:spPr>
        <p:txBody>
          <a:bodyPr/>
          <a:lstStyle/>
          <a:p>
            <a:r>
              <a:rPr lang="en-TT" sz="2400" dirty="0"/>
              <a:t>Investment in Associates as at Dec 31, 2007</a:t>
            </a:r>
          </a:p>
          <a:p>
            <a:pPr marL="0" indent="0">
              <a:buNone/>
            </a:pPr>
            <a:endParaRPr lang="en-US" dirty="0">
              <a:solidFill>
                <a:srgbClr val="00B0F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285291293"/>
              </p:ext>
            </p:extLst>
          </p:nvPr>
        </p:nvGraphicFramePr>
        <p:xfrm>
          <a:off x="827584" y="2102623"/>
          <a:ext cx="7632847" cy="3895956"/>
        </p:xfrm>
        <a:graphic>
          <a:graphicData uri="http://schemas.openxmlformats.org/drawingml/2006/table">
            <a:tbl>
              <a:tblPr firstRow="1" bandRow="1">
                <a:tableStyleId>{5C22544A-7EE6-4342-B048-85BDC9FD1C3A}</a:tableStyleId>
              </a:tblPr>
              <a:tblGrid>
                <a:gridCol w="3096344"/>
                <a:gridCol w="2232248"/>
                <a:gridCol w="2304255"/>
              </a:tblGrid>
              <a:tr h="211452">
                <a:tc>
                  <a:txBody>
                    <a:bodyPr/>
                    <a:lstStyle/>
                    <a:p>
                      <a:r>
                        <a:rPr lang="en-TT" sz="1600" dirty="0" smtClean="0"/>
                        <a:t>Name</a:t>
                      </a:r>
                      <a:endParaRPr lang="en-TT" sz="1600" dirty="0"/>
                    </a:p>
                  </a:txBody>
                  <a:tcPr/>
                </a:tc>
                <a:tc>
                  <a:txBody>
                    <a:bodyPr/>
                    <a:lstStyle/>
                    <a:p>
                      <a:r>
                        <a:rPr lang="en-TT" sz="1600" dirty="0" smtClean="0"/>
                        <a:t>Country of incorporation</a:t>
                      </a:r>
                      <a:endParaRPr lang="en-TT" sz="1600" dirty="0"/>
                    </a:p>
                  </a:txBody>
                  <a:tcPr/>
                </a:tc>
                <a:tc>
                  <a:txBody>
                    <a:bodyPr/>
                    <a:lstStyle/>
                    <a:p>
                      <a:r>
                        <a:rPr lang="en-TT" sz="1600" dirty="0" smtClean="0"/>
                        <a:t>Profit/(Loss)</a:t>
                      </a:r>
                    </a:p>
                    <a:p>
                      <a:r>
                        <a:rPr lang="en-TT" sz="1600" dirty="0" smtClean="0"/>
                        <a:t>($’000)</a:t>
                      </a:r>
                      <a:endParaRPr lang="en-TT" sz="1600" dirty="0"/>
                    </a:p>
                  </a:txBody>
                  <a:tcPr/>
                </a:tc>
              </a:tr>
              <a:tr h="478689">
                <a:tc>
                  <a:txBody>
                    <a:bodyPr/>
                    <a:lstStyle/>
                    <a:p>
                      <a:r>
                        <a:rPr lang="en-TT" sz="1600" dirty="0" smtClean="0"/>
                        <a:t>One Caribbean Media Ltd</a:t>
                      </a:r>
                      <a:endParaRPr lang="en-TT" sz="1600" dirty="0"/>
                    </a:p>
                  </a:txBody>
                  <a:tcPr/>
                </a:tc>
                <a:tc>
                  <a:txBody>
                    <a:bodyPr/>
                    <a:lstStyle/>
                    <a:p>
                      <a:r>
                        <a:rPr lang="en-TT" sz="1600" dirty="0" smtClean="0"/>
                        <a:t>Trinidad and Tobago</a:t>
                      </a:r>
                      <a:endParaRPr lang="en-TT" sz="1600" dirty="0"/>
                    </a:p>
                  </a:txBody>
                  <a:tcPr/>
                </a:tc>
                <a:tc>
                  <a:txBody>
                    <a:bodyPr/>
                    <a:lstStyle/>
                    <a:p>
                      <a:r>
                        <a:rPr lang="en-TT" sz="1600" dirty="0" smtClean="0"/>
                        <a:t>88,575</a:t>
                      </a:r>
                      <a:endParaRPr lang="en-TT" sz="1600" dirty="0"/>
                    </a:p>
                  </a:txBody>
                  <a:tcPr/>
                </a:tc>
              </a:tr>
              <a:tr h="478689">
                <a:tc>
                  <a:txBody>
                    <a:bodyPr/>
                    <a:lstStyle/>
                    <a:p>
                      <a:r>
                        <a:rPr lang="en-TT" sz="1600" dirty="0" smtClean="0"/>
                        <a:t>Souther</a:t>
                      </a:r>
                      <a:r>
                        <a:rPr lang="en-TT" sz="1600" baseline="0" dirty="0" smtClean="0"/>
                        <a:t>n Chemical Corporation</a:t>
                      </a:r>
                      <a:endParaRPr lang="en-TT" sz="1600" dirty="0"/>
                    </a:p>
                  </a:txBody>
                  <a:tcPr/>
                </a:tc>
                <a:tc>
                  <a:txBody>
                    <a:bodyPr/>
                    <a:lstStyle/>
                    <a:p>
                      <a:r>
                        <a:rPr lang="en-TT" sz="1600" dirty="0" smtClean="0"/>
                        <a:t>United States of America</a:t>
                      </a:r>
                      <a:endParaRPr lang="en-TT" sz="1600" dirty="0"/>
                    </a:p>
                  </a:txBody>
                  <a:tcPr/>
                </a:tc>
                <a:tc>
                  <a:txBody>
                    <a:bodyPr/>
                    <a:lstStyle/>
                    <a:p>
                      <a:r>
                        <a:rPr lang="en-TT" sz="1600" dirty="0" smtClean="0"/>
                        <a:t>35,779</a:t>
                      </a:r>
                      <a:endParaRPr lang="en-TT" sz="1600" dirty="0"/>
                    </a:p>
                  </a:txBody>
                  <a:tcPr/>
                </a:tc>
              </a:tr>
              <a:tr h="323111">
                <a:tc>
                  <a:txBody>
                    <a:bodyPr/>
                    <a:lstStyle/>
                    <a:p>
                      <a:r>
                        <a:rPr lang="en-TT" sz="1600" dirty="0" smtClean="0"/>
                        <a:t>Bram-</a:t>
                      </a:r>
                      <a:r>
                        <a:rPr lang="en-TT" sz="1600" dirty="0" err="1" smtClean="0"/>
                        <a:t>Ber</a:t>
                      </a:r>
                      <a:r>
                        <a:rPr lang="en-TT" sz="1600" baseline="0" dirty="0" smtClean="0"/>
                        <a:t> Holdings Ltd</a:t>
                      </a:r>
                      <a:endParaRPr lang="en-TT" sz="1600" dirty="0"/>
                    </a:p>
                  </a:txBody>
                  <a:tcPr/>
                </a:tc>
                <a:tc>
                  <a:txBody>
                    <a:bodyPr/>
                    <a:lstStyle/>
                    <a:p>
                      <a:r>
                        <a:rPr lang="en-TT" sz="1600" dirty="0" smtClean="0"/>
                        <a:t>Bermuda</a:t>
                      </a:r>
                      <a:endParaRPr lang="en-TT" sz="1600" dirty="0"/>
                    </a:p>
                  </a:txBody>
                  <a:tcPr/>
                </a:tc>
                <a:tc>
                  <a:txBody>
                    <a:bodyPr/>
                    <a:lstStyle/>
                    <a:p>
                      <a:r>
                        <a:rPr lang="en-TT" sz="1600" dirty="0" smtClean="0"/>
                        <a:t>1,027</a:t>
                      </a:r>
                      <a:endParaRPr lang="en-TT" sz="1600" dirty="0"/>
                    </a:p>
                  </a:txBody>
                  <a:tcPr/>
                </a:tc>
              </a:tr>
              <a:tr h="478689">
                <a:tc>
                  <a:txBody>
                    <a:bodyPr/>
                    <a:lstStyle/>
                    <a:p>
                      <a:r>
                        <a:rPr lang="en-TT" sz="1600" dirty="0" smtClean="0"/>
                        <a:t>Caribbean Nitrogen Company Ltd</a:t>
                      </a:r>
                      <a:endParaRPr lang="en-TT" sz="1600" dirty="0"/>
                    </a:p>
                  </a:txBody>
                  <a:tcPr/>
                </a:tc>
                <a:tc>
                  <a:txBody>
                    <a:bodyPr/>
                    <a:lstStyle/>
                    <a:p>
                      <a:r>
                        <a:rPr lang="en-TT" sz="1600" dirty="0" smtClean="0"/>
                        <a:t>Trinidad and Tobago</a:t>
                      </a:r>
                      <a:endParaRPr lang="en-TT" sz="1600" dirty="0"/>
                    </a:p>
                  </a:txBody>
                  <a:tcPr/>
                </a:tc>
                <a:tc>
                  <a:txBody>
                    <a:bodyPr/>
                    <a:lstStyle/>
                    <a:p>
                      <a:r>
                        <a:rPr lang="en-TT" sz="1600" dirty="0" smtClean="0"/>
                        <a:t>428,866</a:t>
                      </a:r>
                      <a:endParaRPr lang="en-TT" sz="1600" dirty="0"/>
                    </a:p>
                  </a:txBody>
                  <a:tcPr/>
                </a:tc>
              </a:tr>
              <a:tr h="478689">
                <a:tc>
                  <a:txBody>
                    <a:bodyPr/>
                    <a:lstStyle/>
                    <a:p>
                      <a:r>
                        <a:rPr lang="en-TT" sz="1600" dirty="0" smtClean="0"/>
                        <a:t>Nitrogen (2000) Unlimited</a:t>
                      </a:r>
                      <a:endParaRPr lang="en-TT" sz="1600" dirty="0"/>
                    </a:p>
                  </a:txBody>
                  <a:tcPr/>
                </a:tc>
                <a:tc>
                  <a:txBody>
                    <a:bodyPr/>
                    <a:lstStyle/>
                    <a:p>
                      <a:r>
                        <a:rPr lang="en-TT" sz="1600" dirty="0" smtClean="0"/>
                        <a:t>Trinidad and Tobago</a:t>
                      </a:r>
                      <a:endParaRPr lang="en-TT" sz="1600" dirty="0"/>
                    </a:p>
                  </a:txBody>
                  <a:tcPr/>
                </a:tc>
                <a:tc>
                  <a:txBody>
                    <a:bodyPr/>
                    <a:lstStyle/>
                    <a:p>
                      <a:r>
                        <a:rPr lang="en-TT" sz="1600" dirty="0" smtClean="0"/>
                        <a:t>505,676</a:t>
                      </a:r>
                      <a:endParaRPr lang="en-TT" sz="1600" dirty="0"/>
                    </a:p>
                  </a:txBody>
                  <a:tcPr/>
                </a:tc>
              </a:tr>
              <a:tr h="1028082">
                <a:tc>
                  <a:txBody>
                    <a:bodyPr/>
                    <a:lstStyle/>
                    <a:p>
                      <a:r>
                        <a:rPr lang="en-TT" sz="1600" dirty="0" smtClean="0"/>
                        <a:t>G4S Holdings</a:t>
                      </a:r>
                      <a:r>
                        <a:rPr lang="en-TT" sz="1600" baseline="0" dirty="0" smtClean="0"/>
                        <a:t> (Trinidad) Limited, </a:t>
                      </a:r>
                      <a:r>
                        <a:rPr lang="en-TT" sz="1600" baseline="0" dirty="0" err="1" smtClean="0"/>
                        <a:t>Infolink</a:t>
                      </a:r>
                      <a:r>
                        <a:rPr lang="en-TT" sz="1600" baseline="0" dirty="0" smtClean="0"/>
                        <a:t> Services Ltd &amp; Eastern Caribbean Financial Holdings Ltd, The Home Mortgage Bank Ltd.</a:t>
                      </a:r>
                      <a:endParaRPr lang="en-TT" sz="1600" dirty="0"/>
                    </a:p>
                  </a:txBody>
                  <a:tcPr/>
                </a:tc>
                <a:tc>
                  <a:txBody>
                    <a:bodyPr/>
                    <a:lstStyle/>
                    <a:p>
                      <a:r>
                        <a:rPr lang="en-TT" sz="1600" dirty="0" smtClean="0"/>
                        <a:t>Trinidad and Tobago</a:t>
                      </a:r>
                      <a:r>
                        <a:rPr lang="en-TT" sz="1600" baseline="0" dirty="0" smtClean="0"/>
                        <a:t> and St. Lucia</a:t>
                      </a:r>
                      <a:endParaRPr lang="en-TT" sz="1600" dirty="0"/>
                    </a:p>
                  </a:txBody>
                  <a:tcPr/>
                </a:tc>
                <a:tc>
                  <a:txBody>
                    <a:bodyPr/>
                    <a:lstStyle/>
                    <a:p>
                      <a:r>
                        <a:rPr lang="en-TT" sz="1600" dirty="0" smtClean="0"/>
                        <a:t>161,311</a:t>
                      </a:r>
                      <a:endParaRPr lang="en-TT" sz="1600" dirty="0"/>
                    </a:p>
                  </a:txBody>
                  <a:tcPr/>
                </a:tc>
              </a:tr>
            </a:tbl>
          </a:graphicData>
        </a:graphic>
      </p:graphicFrame>
      <p:sp>
        <p:nvSpPr>
          <p:cNvPr id="5" name="Slide Number Placeholder 4"/>
          <p:cNvSpPr>
            <a:spLocks noGrp="1"/>
          </p:cNvSpPr>
          <p:nvPr>
            <p:ph type="sldNum" sz="quarter" idx="12"/>
          </p:nvPr>
        </p:nvSpPr>
        <p:spPr/>
        <p:txBody>
          <a:bodyPr/>
          <a:lstStyle/>
          <a:p>
            <a:fld id="{230DA950-52A0-47C1-BB60-30E2123BCCBF}" type="slidenum">
              <a:rPr lang="en-TT" smtClean="0"/>
              <a:pPr/>
              <a:t>11</a:t>
            </a:fld>
            <a:endParaRPr lang="en-TT"/>
          </a:p>
        </p:txBody>
      </p:sp>
    </p:spTree>
    <p:extLst>
      <p:ext uri="{BB962C8B-B14F-4D97-AF65-F5344CB8AC3E}">
        <p14:creationId xmlns:p14="http://schemas.microsoft.com/office/powerpoint/2010/main" val="4246385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rgomez\AppData\Local\Microsoft\Windows\Temporary Internet Files\Content.Word\600 IADI_vector_fi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69818"/>
            <a:ext cx="3168000" cy="889200"/>
          </a:xfrm>
          <a:prstGeom prst="rect">
            <a:avLst/>
          </a:prstGeom>
          <a:noFill/>
          <a:ln>
            <a:noFill/>
          </a:ln>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862" y="5969818"/>
            <a:ext cx="3168000" cy="88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TT" dirty="0" smtClean="0"/>
              <a:t>CLF </a:t>
            </a:r>
            <a:r>
              <a:rPr lang="en-TT" dirty="0" smtClean="0"/>
              <a:t>Consolidated Balance Sheet</a:t>
            </a:r>
            <a:endParaRPr lang="en-TT" dirty="0"/>
          </a:p>
        </p:txBody>
      </p:sp>
      <p:sp>
        <p:nvSpPr>
          <p:cNvPr id="3" name="Content Placeholder 2"/>
          <p:cNvSpPr>
            <a:spLocks noGrp="1"/>
          </p:cNvSpPr>
          <p:nvPr>
            <p:ph idx="1"/>
          </p:nvPr>
        </p:nvSpPr>
        <p:spPr/>
        <p:txBody>
          <a:bodyPr/>
          <a:lstStyle/>
          <a:p>
            <a:r>
              <a:rPr lang="en-TT" dirty="0" smtClean="0"/>
              <a:t>Investments in associates (Cont’d)</a:t>
            </a:r>
          </a:p>
          <a:p>
            <a:endParaRPr lang="en-TT" dirty="0"/>
          </a:p>
        </p:txBody>
      </p:sp>
      <p:graphicFrame>
        <p:nvGraphicFramePr>
          <p:cNvPr id="4" name="Table 3"/>
          <p:cNvGraphicFramePr>
            <a:graphicFrameLocks noGrp="1"/>
          </p:cNvGraphicFramePr>
          <p:nvPr>
            <p:extLst>
              <p:ext uri="{D42A27DB-BD31-4B8C-83A1-F6EECF244321}">
                <p14:modId xmlns:p14="http://schemas.microsoft.com/office/powerpoint/2010/main" val="1331076785"/>
              </p:ext>
            </p:extLst>
          </p:nvPr>
        </p:nvGraphicFramePr>
        <p:xfrm>
          <a:off x="971599" y="2348881"/>
          <a:ext cx="7776866" cy="3507924"/>
        </p:xfrm>
        <a:graphic>
          <a:graphicData uri="http://schemas.openxmlformats.org/drawingml/2006/table">
            <a:tbl>
              <a:tblPr firstRow="1" bandRow="1">
                <a:tableStyleId>{5C22544A-7EE6-4342-B048-85BDC9FD1C3A}</a:tableStyleId>
              </a:tblPr>
              <a:tblGrid>
                <a:gridCol w="3383734"/>
                <a:gridCol w="2836608"/>
                <a:gridCol w="1556524"/>
              </a:tblGrid>
              <a:tr h="575913">
                <a:tc>
                  <a:txBody>
                    <a:bodyPr/>
                    <a:lstStyle/>
                    <a:p>
                      <a:r>
                        <a:rPr lang="en-TT" dirty="0" smtClean="0"/>
                        <a:t>Name</a:t>
                      </a:r>
                      <a:endParaRPr lang="en-TT" dirty="0"/>
                    </a:p>
                  </a:txBody>
                  <a:tcPr/>
                </a:tc>
                <a:tc>
                  <a:txBody>
                    <a:bodyPr/>
                    <a:lstStyle/>
                    <a:p>
                      <a:r>
                        <a:rPr lang="en-TT" dirty="0" smtClean="0"/>
                        <a:t>Country of incorporation</a:t>
                      </a:r>
                      <a:endParaRPr lang="en-TT" dirty="0"/>
                    </a:p>
                  </a:txBody>
                  <a:tcPr/>
                </a:tc>
                <a:tc>
                  <a:txBody>
                    <a:bodyPr/>
                    <a:lstStyle/>
                    <a:p>
                      <a:r>
                        <a:rPr lang="en-TT" baseline="0" dirty="0" smtClean="0"/>
                        <a:t>Profit/ (Loss)</a:t>
                      </a:r>
                    </a:p>
                    <a:p>
                      <a:r>
                        <a:rPr lang="en-TT" baseline="0" dirty="0" smtClean="0"/>
                        <a:t>($’000)</a:t>
                      </a:r>
                      <a:endParaRPr lang="en-TT" dirty="0"/>
                    </a:p>
                  </a:txBody>
                  <a:tcPr/>
                </a:tc>
              </a:tr>
              <a:tr h="301669">
                <a:tc>
                  <a:txBody>
                    <a:bodyPr/>
                    <a:lstStyle/>
                    <a:p>
                      <a:r>
                        <a:rPr lang="en-TT" sz="1600" dirty="0" smtClean="0"/>
                        <a:t>LJ Williams Ltd</a:t>
                      </a:r>
                      <a:endParaRPr lang="en-TT" sz="1600" dirty="0"/>
                    </a:p>
                  </a:txBody>
                  <a:tcPr/>
                </a:tc>
                <a:tc>
                  <a:txBody>
                    <a:bodyPr/>
                    <a:lstStyle/>
                    <a:p>
                      <a:r>
                        <a:rPr lang="en-TT" sz="1600" dirty="0" smtClean="0"/>
                        <a:t>Trinidad</a:t>
                      </a:r>
                      <a:r>
                        <a:rPr lang="en-TT" sz="1600" baseline="0" dirty="0" smtClean="0"/>
                        <a:t> and Tobago</a:t>
                      </a:r>
                      <a:endParaRPr lang="en-TT" sz="1600" dirty="0"/>
                    </a:p>
                  </a:txBody>
                  <a:tcPr/>
                </a:tc>
                <a:tc>
                  <a:txBody>
                    <a:bodyPr/>
                    <a:lstStyle/>
                    <a:p>
                      <a:r>
                        <a:rPr lang="en-TT" sz="1600" dirty="0" smtClean="0"/>
                        <a:t>11,721</a:t>
                      </a:r>
                      <a:endParaRPr lang="en-TT" sz="1600" dirty="0"/>
                    </a:p>
                  </a:txBody>
                  <a:tcPr/>
                </a:tc>
              </a:tr>
              <a:tr h="301669">
                <a:tc>
                  <a:txBody>
                    <a:bodyPr/>
                    <a:lstStyle/>
                    <a:p>
                      <a:r>
                        <a:rPr lang="en-TT" sz="1600" dirty="0" err="1" smtClean="0"/>
                        <a:t>Agostini’s</a:t>
                      </a:r>
                      <a:r>
                        <a:rPr lang="en-TT" sz="1600" dirty="0" smtClean="0"/>
                        <a:t> Ltd</a:t>
                      </a:r>
                      <a:endParaRPr lang="en-TT" sz="1600" dirty="0"/>
                    </a:p>
                  </a:txBody>
                  <a:tcPr/>
                </a:tc>
                <a:tc>
                  <a:txBody>
                    <a:bodyPr/>
                    <a:lstStyle/>
                    <a:p>
                      <a:r>
                        <a:rPr lang="en-TT" sz="1600" dirty="0" smtClean="0"/>
                        <a:t>Trinidad and Tobago</a:t>
                      </a:r>
                      <a:endParaRPr lang="en-TT" sz="1600" dirty="0"/>
                    </a:p>
                  </a:txBody>
                  <a:tcPr/>
                </a:tc>
                <a:tc>
                  <a:txBody>
                    <a:bodyPr/>
                    <a:lstStyle/>
                    <a:p>
                      <a:r>
                        <a:rPr lang="en-TT" sz="1600" dirty="0" smtClean="0"/>
                        <a:t>27,977</a:t>
                      </a:r>
                      <a:endParaRPr lang="en-TT" sz="1600" dirty="0"/>
                    </a:p>
                  </a:txBody>
                  <a:tcPr/>
                </a:tc>
              </a:tr>
              <a:tr h="575913">
                <a:tc>
                  <a:txBody>
                    <a:bodyPr/>
                    <a:lstStyle/>
                    <a:p>
                      <a:r>
                        <a:rPr lang="en-TT" dirty="0" smtClean="0"/>
                        <a:t>Jamaican Money Market Brokers Ltd</a:t>
                      </a:r>
                      <a:endParaRPr lang="en-TT" dirty="0"/>
                    </a:p>
                  </a:txBody>
                  <a:tcPr/>
                </a:tc>
                <a:tc>
                  <a:txBody>
                    <a:bodyPr/>
                    <a:lstStyle/>
                    <a:p>
                      <a:r>
                        <a:rPr lang="en-TT" dirty="0" smtClean="0"/>
                        <a:t>Jamaica</a:t>
                      </a:r>
                      <a:endParaRPr lang="en-TT" dirty="0"/>
                    </a:p>
                  </a:txBody>
                  <a:tcPr/>
                </a:tc>
                <a:tc>
                  <a:txBody>
                    <a:bodyPr/>
                    <a:lstStyle/>
                    <a:p>
                      <a:r>
                        <a:rPr lang="en-TT" dirty="0" smtClean="0"/>
                        <a:t>102,551</a:t>
                      </a:r>
                      <a:endParaRPr lang="en-TT" dirty="0"/>
                    </a:p>
                  </a:txBody>
                  <a:tcPr/>
                </a:tc>
              </a:tr>
              <a:tr h="389301">
                <a:tc>
                  <a:txBody>
                    <a:bodyPr/>
                    <a:lstStyle/>
                    <a:p>
                      <a:r>
                        <a:rPr lang="en-TT" dirty="0" smtClean="0"/>
                        <a:t>United Systems and Software Inc.</a:t>
                      </a:r>
                      <a:endParaRPr lang="en-TT" dirty="0"/>
                    </a:p>
                  </a:txBody>
                  <a:tcPr/>
                </a:tc>
                <a:tc>
                  <a:txBody>
                    <a:bodyPr/>
                    <a:lstStyle/>
                    <a:p>
                      <a:r>
                        <a:rPr lang="en-TT" dirty="0" smtClean="0"/>
                        <a:t>United States of America</a:t>
                      </a:r>
                      <a:endParaRPr lang="en-TT" dirty="0"/>
                    </a:p>
                  </a:txBody>
                  <a:tcPr/>
                </a:tc>
                <a:tc>
                  <a:txBody>
                    <a:bodyPr/>
                    <a:lstStyle/>
                    <a:p>
                      <a:r>
                        <a:rPr lang="en-TT" dirty="0" smtClean="0"/>
                        <a:t>3,598</a:t>
                      </a:r>
                      <a:endParaRPr lang="en-TT" dirty="0"/>
                    </a:p>
                  </a:txBody>
                  <a:tcPr/>
                </a:tc>
              </a:tr>
              <a:tr h="389301">
                <a:tc>
                  <a:txBody>
                    <a:bodyPr/>
                    <a:lstStyle/>
                    <a:p>
                      <a:r>
                        <a:rPr lang="en-TT" dirty="0" smtClean="0"/>
                        <a:t>United Image Technologies Inc.</a:t>
                      </a:r>
                      <a:endParaRPr lang="en-TT" dirty="0"/>
                    </a:p>
                  </a:txBody>
                  <a:tcPr/>
                </a:tc>
                <a:tc>
                  <a:txBody>
                    <a:bodyPr/>
                    <a:lstStyle/>
                    <a:p>
                      <a:r>
                        <a:rPr lang="en-TT" dirty="0" smtClean="0"/>
                        <a:t>United States of America</a:t>
                      </a:r>
                      <a:endParaRPr lang="en-TT" dirty="0"/>
                    </a:p>
                  </a:txBody>
                  <a:tcPr/>
                </a:tc>
                <a:tc>
                  <a:txBody>
                    <a:bodyPr/>
                    <a:lstStyle/>
                    <a:p>
                      <a:r>
                        <a:rPr lang="en-TT" dirty="0" smtClean="0"/>
                        <a:t>(244)</a:t>
                      </a:r>
                      <a:endParaRPr lang="en-TT" dirty="0"/>
                    </a:p>
                  </a:txBody>
                  <a:tcPr/>
                </a:tc>
              </a:tr>
              <a:tr h="389301">
                <a:tc>
                  <a:txBody>
                    <a:bodyPr/>
                    <a:lstStyle/>
                    <a:p>
                      <a:r>
                        <a:rPr lang="en-TT" dirty="0" smtClean="0"/>
                        <a:t>Europa LLC</a:t>
                      </a:r>
                      <a:endParaRPr lang="en-TT" dirty="0"/>
                    </a:p>
                  </a:txBody>
                  <a:tcPr/>
                </a:tc>
                <a:tc>
                  <a:txBody>
                    <a:bodyPr/>
                    <a:lstStyle/>
                    <a:p>
                      <a:r>
                        <a:rPr lang="en-TT" dirty="0" smtClean="0"/>
                        <a:t>United States of America</a:t>
                      </a:r>
                      <a:endParaRPr lang="en-TT" dirty="0"/>
                    </a:p>
                  </a:txBody>
                  <a:tcPr/>
                </a:tc>
                <a:tc>
                  <a:txBody>
                    <a:bodyPr/>
                    <a:lstStyle/>
                    <a:p>
                      <a:r>
                        <a:rPr lang="en-TT" dirty="0" smtClean="0"/>
                        <a:t>7,399</a:t>
                      </a:r>
                      <a:endParaRPr lang="en-TT" dirty="0"/>
                    </a:p>
                  </a:txBody>
                  <a:tcPr/>
                </a:tc>
              </a:tr>
              <a:tr h="389301">
                <a:tc>
                  <a:txBody>
                    <a:bodyPr/>
                    <a:lstStyle/>
                    <a:p>
                      <a:r>
                        <a:rPr lang="en-TT" dirty="0" err="1" smtClean="0"/>
                        <a:t>Berbice</a:t>
                      </a:r>
                      <a:r>
                        <a:rPr lang="en-TT" dirty="0" smtClean="0"/>
                        <a:t> Bridge Company </a:t>
                      </a:r>
                      <a:r>
                        <a:rPr lang="en-TT" dirty="0" err="1" smtClean="0"/>
                        <a:t>Inc</a:t>
                      </a:r>
                      <a:endParaRPr lang="en-TT" dirty="0"/>
                    </a:p>
                  </a:txBody>
                  <a:tcPr/>
                </a:tc>
                <a:tc>
                  <a:txBody>
                    <a:bodyPr/>
                    <a:lstStyle/>
                    <a:p>
                      <a:r>
                        <a:rPr lang="en-TT" dirty="0" smtClean="0"/>
                        <a:t>Guyana</a:t>
                      </a:r>
                      <a:endParaRPr lang="en-TT" dirty="0"/>
                    </a:p>
                  </a:txBody>
                  <a:tcPr/>
                </a:tc>
                <a:tc>
                  <a:txBody>
                    <a:bodyPr/>
                    <a:lstStyle/>
                    <a:p>
                      <a:r>
                        <a:rPr lang="en-TT" dirty="0" smtClean="0"/>
                        <a:t>(451)</a:t>
                      </a:r>
                      <a:endParaRPr lang="en-TT" dirty="0"/>
                    </a:p>
                  </a:txBody>
                  <a:tcPr/>
                </a:tc>
              </a:tr>
            </a:tbl>
          </a:graphicData>
        </a:graphic>
      </p:graphicFrame>
      <p:sp>
        <p:nvSpPr>
          <p:cNvPr id="5" name="Slide Number Placeholder 4"/>
          <p:cNvSpPr>
            <a:spLocks noGrp="1"/>
          </p:cNvSpPr>
          <p:nvPr>
            <p:ph type="sldNum" sz="quarter" idx="12"/>
          </p:nvPr>
        </p:nvSpPr>
        <p:spPr/>
        <p:txBody>
          <a:bodyPr/>
          <a:lstStyle/>
          <a:p>
            <a:fld id="{230DA950-52A0-47C1-BB60-30E2123BCCBF}" type="slidenum">
              <a:rPr lang="en-TT" smtClean="0"/>
              <a:pPr/>
              <a:t>12</a:t>
            </a:fld>
            <a:endParaRPr lang="en-TT"/>
          </a:p>
        </p:txBody>
      </p:sp>
    </p:spTree>
    <p:extLst>
      <p:ext uri="{BB962C8B-B14F-4D97-AF65-F5344CB8AC3E}">
        <p14:creationId xmlns:p14="http://schemas.microsoft.com/office/powerpoint/2010/main" val="4155182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The Demise of CL Financial</a:t>
            </a:r>
            <a:endParaRPr lang="en-TT" dirty="0"/>
          </a:p>
        </p:txBody>
      </p:sp>
      <p:sp>
        <p:nvSpPr>
          <p:cNvPr id="3" name="Content Placeholder 2"/>
          <p:cNvSpPr>
            <a:spLocks noGrp="1"/>
          </p:cNvSpPr>
          <p:nvPr>
            <p:ph idx="1"/>
          </p:nvPr>
        </p:nvSpPr>
        <p:spPr/>
        <p:txBody>
          <a:bodyPr>
            <a:normAutofit fontScale="77500" lnSpcReduction="20000"/>
          </a:bodyPr>
          <a:lstStyle/>
          <a:p>
            <a:pPr algn="just"/>
            <a:r>
              <a:rPr lang="en-TT" dirty="0" smtClean="0"/>
              <a:t>CL Financial </a:t>
            </a:r>
            <a:r>
              <a:rPr lang="en-TT" dirty="0" smtClean="0"/>
              <a:t>(CLF), based </a:t>
            </a:r>
            <a:r>
              <a:rPr lang="en-TT" dirty="0" smtClean="0"/>
              <a:t>in Trinidad and </a:t>
            </a:r>
            <a:r>
              <a:rPr lang="en-TT" dirty="0" smtClean="0"/>
              <a:t>Tobago, is the parent company for </a:t>
            </a:r>
            <a:r>
              <a:rPr lang="en-TT" dirty="0" smtClean="0"/>
              <a:t>Colonial Life Insurance Company (Trinidad) Limited (CLICO).</a:t>
            </a:r>
          </a:p>
          <a:p>
            <a:pPr algn="just"/>
            <a:r>
              <a:rPr lang="en-TT" dirty="0" smtClean="0"/>
              <a:t>The company’s subsidiaries expanded over time and included activities in banking and finance, insurance, energy, beverages, agriculture, forestry, real estate, services and communications.</a:t>
            </a:r>
          </a:p>
          <a:p>
            <a:pPr algn="just"/>
            <a:r>
              <a:rPr lang="en-TT" dirty="0" smtClean="0"/>
              <a:t>At end-2007, the group’s assets stood at US$16 billion, equivalent to about 30 percent of the Caribbean region’s GDP </a:t>
            </a:r>
            <a:r>
              <a:rPr lang="en-TT" b="1" i="1" dirty="0" smtClean="0"/>
              <a:t>(Ogawa et al., 2013).</a:t>
            </a:r>
          </a:p>
          <a:p>
            <a:pPr algn="just"/>
            <a:r>
              <a:rPr lang="en-TT" dirty="0"/>
              <a:t>CL Financial has subsidiaries in Bahamas, Belize, Barbados, Guyana, OECS, Suriname, UK, USA and Trinidad and Tobago.</a:t>
            </a:r>
            <a:endParaRPr lang="en-TT" b="1" i="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862" y="5969818"/>
            <a:ext cx="3168000" cy="88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rgomez\AppData\Local\Microsoft\Windows\Temporary Internet Files\Content.Word\600 IADI_vector_fi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69818"/>
            <a:ext cx="3168000" cy="889200"/>
          </a:xfrm>
          <a:prstGeom prst="rect">
            <a:avLst/>
          </a:prstGeom>
          <a:noFill/>
          <a:ln>
            <a:noFill/>
          </a:ln>
        </p:spPr>
      </p:pic>
      <p:sp>
        <p:nvSpPr>
          <p:cNvPr id="4" name="Slide Number Placeholder 3"/>
          <p:cNvSpPr>
            <a:spLocks noGrp="1"/>
          </p:cNvSpPr>
          <p:nvPr>
            <p:ph type="sldNum" sz="quarter" idx="12"/>
          </p:nvPr>
        </p:nvSpPr>
        <p:spPr/>
        <p:txBody>
          <a:bodyPr/>
          <a:lstStyle/>
          <a:p>
            <a:fld id="{230DA950-52A0-47C1-BB60-30E2123BCCBF}" type="slidenum">
              <a:rPr lang="en-TT" smtClean="0"/>
              <a:pPr/>
              <a:t>13</a:t>
            </a:fld>
            <a:endParaRPr lang="en-TT"/>
          </a:p>
        </p:txBody>
      </p:sp>
    </p:spTree>
    <p:extLst>
      <p:ext uri="{BB962C8B-B14F-4D97-AF65-F5344CB8AC3E}">
        <p14:creationId xmlns:p14="http://schemas.microsoft.com/office/powerpoint/2010/main" val="383095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Demise of CL Financia</a:t>
            </a:r>
            <a:r>
              <a:rPr lang="en-US" dirty="0"/>
              <a:t>l</a:t>
            </a:r>
          </a:p>
        </p:txBody>
      </p:sp>
      <p:sp>
        <p:nvSpPr>
          <p:cNvPr id="3" name="Content Placeholder 2"/>
          <p:cNvSpPr>
            <a:spLocks noGrp="1"/>
          </p:cNvSpPr>
          <p:nvPr>
            <p:ph idx="1"/>
          </p:nvPr>
        </p:nvSpPr>
        <p:spPr/>
        <p:txBody>
          <a:bodyPr>
            <a:normAutofit/>
          </a:bodyPr>
          <a:lstStyle/>
          <a:p>
            <a:pPr algn="just"/>
            <a:r>
              <a:rPr lang="en-US" sz="2800" dirty="0" smtClean="0"/>
              <a:t>On January 30</a:t>
            </a:r>
            <a:r>
              <a:rPr lang="en-US" sz="2800" baseline="30000" dirty="0" smtClean="0"/>
              <a:t>th</a:t>
            </a:r>
            <a:r>
              <a:rPr lang="en-US" sz="2800" dirty="0" smtClean="0"/>
              <a:t> 2009 a Press release announced that the Government of Trinidad and Tobago would bailout CL Financial the parent company of CLICO and several other local and regional businesses. The Memorandum of Understanding was signed between the Government and CL Financial highlighting the underlying problems that had given rise to the financial crisis </a:t>
            </a:r>
            <a:r>
              <a:rPr lang="en-US" sz="2800" b="1" i="1" dirty="0" smtClean="0"/>
              <a:t>(Guardian Newspaper, 2009).</a:t>
            </a:r>
            <a:endParaRPr lang="en-US" sz="2800" b="1" i="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862" y="5969818"/>
            <a:ext cx="3168000" cy="88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rgomez\AppData\Local\Microsoft\Windows\Temporary Internet Files\Content.Word\600 IADI_vector_fi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69818"/>
            <a:ext cx="3168000" cy="889200"/>
          </a:xfrm>
          <a:prstGeom prst="rect">
            <a:avLst/>
          </a:prstGeom>
          <a:noFill/>
          <a:ln>
            <a:noFill/>
          </a:ln>
        </p:spPr>
      </p:pic>
      <p:sp>
        <p:nvSpPr>
          <p:cNvPr id="4" name="Slide Number Placeholder 3"/>
          <p:cNvSpPr>
            <a:spLocks noGrp="1"/>
          </p:cNvSpPr>
          <p:nvPr>
            <p:ph type="sldNum" sz="quarter" idx="12"/>
          </p:nvPr>
        </p:nvSpPr>
        <p:spPr/>
        <p:txBody>
          <a:bodyPr/>
          <a:lstStyle/>
          <a:p>
            <a:fld id="{230DA950-52A0-47C1-BB60-30E2123BCCBF}" type="slidenum">
              <a:rPr lang="en-TT" smtClean="0"/>
              <a:pPr/>
              <a:t>14</a:t>
            </a:fld>
            <a:endParaRPr lang="en-T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the collapse of CL Financial Group</a:t>
            </a:r>
            <a:endParaRPr lang="en-US" dirty="0"/>
          </a:p>
        </p:txBody>
      </p:sp>
      <p:sp>
        <p:nvSpPr>
          <p:cNvPr id="3" name="Content Placeholder 2"/>
          <p:cNvSpPr>
            <a:spLocks noGrp="1"/>
          </p:cNvSpPr>
          <p:nvPr>
            <p:ph idx="1"/>
          </p:nvPr>
        </p:nvSpPr>
        <p:spPr/>
        <p:txBody>
          <a:bodyPr>
            <a:noAutofit/>
          </a:bodyPr>
          <a:lstStyle/>
          <a:p>
            <a:r>
              <a:rPr lang="en-US" sz="2500" dirty="0" smtClean="0"/>
              <a:t>The corporate collapse of CLICO/CL Financial had a tremendous effect throughout the Caribbean due to the operations of its subsidiaries </a:t>
            </a:r>
            <a:r>
              <a:rPr lang="en-US" sz="2500" b="1" i="1" dirty="0" smtClean="0"/>
              <a:t>(</a:t>
            </a:r>
            <a:r>
              <a:rPr lang="en-US" sz="2500" b="1" i="1" dirty="0" err="1" smtClean="0"/>
              <a:t>Soverall</a:t>
            </a:r>
            <a:r>
              <a:rPr lang="en-US" sz="2500" b="1" i="1" dirty="0" smtClean="0"/>
              <a:t>, 2012).</a:t>
            </a:r>
          </a:p>
          <a:p>
            <a:r>
              <a:rPr lang="en-US" sz="2500" dirty="0" smtClean="0"/>
              <a:t>Thus, after 15 years of positive growth the economy of Trinidad and Tobago declined in 2009 (-3.5%) resulting in the collapse due to share size, scope of operations and the systemic risk posed to the financial system</a:t>
            </a:r>
            <a:r>
              <a:rPr lang="en-US" sz="2500" dirty="0"/>
              <a:t> </a:t>
            </a:r>
            <a:r>
              <a:rPr lang="en-US" sz="2500" b="1" i="1" dirty="0" smtClean="0"/>
              <a:t>(</a:t>
            </a:r>
            <a:r>
              <a:rPr lang="en-US" sz="2500" b="1" i="1" dirty="0" err="1" smtClean="0"/>
              <a:t>Soverall</a:t>
            </a:r>
            <a:r>
              <a:rPr lang="en-US" sz="2500" b="1" i="1" dirty="0" smtClean="0"/>
              <a:t>, 2012).</a:t>
            </a:r>
          </a:p>
          <a:p>
            <a:r>
              <a:rPr lang="en-US" sz="2500" dirty="0" smtClean="0"/>
              <a:t>The collapse of CLICO/CL Financial revealed that the supervisory framework was inadequate to detect a company that is involved in risky activities </a:t>
            </a:r>
            <a:r>
              <a:rPr lang="en-US" sz="2500" b="1" i="1" dirty="0" smtClean="0"/>
              <a:t>(Ogawa et al., 2013).</a:t>
            </a:r>
            <a:endParaRPr lang="en-US" sz="2500" b="1" i="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862" y="5969818"/>
            <a:ext cx="3168000" cy="88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rgomez\AppData\Local\Microsoft\Windows\Temporary Internet Files\Content.Word\600 IADI_vector_fi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69818"/>
            <a:ext cx="3168000" cy="889200"/>
          </a:xfrm>
          <a:prstGeom prst="rect">
            <a:avLst/>
          </a:prstGeom>
          <a:noFill/>
          <a:ln>
            <a:noFill/>
          </a:ln>
        </p:spPr>
      </p:pic>
      <p:sp>
        <p:nvSpPr>
          <p:cNvPr id="4" name="Slide Number Placeholder 3"/>
          <p:cNvSpPr>
            <a:spLocks noGrp="1"/>
          </p:cNvSpPr>
          <p:nvPr>
            <p:ph type="sldNum" sz="quarter" idx="12"/>
          </p:nvPr>
        </p:nvSpPr>
        <p:spPr/>
        <p:txBody>
          <a:bodyPr/>
          <a:lstStyle/>
          <a:p>
            <a:fld id="{230DA950-52A0-47C1-BB60-30E2123BCCBF}" type="slidenum">
              <a:rPr lang="en-TT" smtClean="0"/>
              <a:pPr/>
              <a:t>15</a:t>
            </a:fld>
            <a:endParaRPr lang="en-T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Challenges </a:t>
            </a:r>
            <a:r>
              <a:rPr lang="en-TT" dirty="0"/>
              <a:t>I</a:t>
            </a:r>
            <a:r>
              <a:rPr lang="en-TT" dirty="0" smtClean="0"/>
              <a:t>mplementing Core Principles</a:t>
            </a:r>
            <a:endParaRPr lang="en-TT" dirty="0"/>
          </a:p>
        </p:txBody>
      </p:sp>
      <p:sp>
        <p:nvSpPr>
          <p:cNvPr id="3" name="Content Placeholder 2"/>
          <p:cNvSpPr>
            <a:spLocks noGrp="1"/>
          </p:cNvSpPr>
          <p:nvPr>
            <p:ph idx="1"/>
          </p:nvPr>
        </p:nvSpPr>
        <p:spPr/>
        <p:txBody>
          <a:bodyPr>
            <a:normAutofit fontScale="92500" lnSpcReduction="20000"/>
          </a:bodyPr>
          <a:lstStyle/>
          <a:p>
            <a:pPr algn="just"/>
            <a:r>
              <a:rPr lang="en-TT" dirty="0" smtClean="0"/>
              <a:t>Legal Infrastructure is very slow- </a:t>
            </a:r>
            <a:r>
              <a:rPr lang="en-TT" dirty="0" smtClean="0">
                <a:solidFill>
                  <a:srgbClr val="2F2B20"/>
                </a:solidFill>
              </a:rPr>
              <a:t>updating </a:t>
            </a:r>
            <a:r>
              <a:rPr lang="en-TT" dirty="0">
                <a:solidFill>
                  <a:srgbClr val="2F2B20"/>
                </a:solidFill>
              </a:rPr>
              <a:t>mandates and </a:t>
            </a:r>
            <a:r>
              <a:rPr lang="en-TT" dirty="0" smtClean="0">
                <a:solidFill>
                  <a:srgbClr val="2F2B20"/>
                </a:solidFill>
              </a:rPr>
              <a:t>powers, </a:t>
            </a:r>
            <a:r>
              <a:rPr lang="en-TT" dirty="0" smtClean="0"/>
              <a:t>recovery of assets, reimbursing depositors, adjusting coverage limits, failure resolution are all stymied.</a:t>
            </a:r>
          </a:p>
          <a:p>
            <a:pPr algn="just"/>
            <a:r>
              <a:rPr lang="en-TT" dirty="0" smtClean="0"/>
              <a:t>Given the small size of the countries and the structure of the economies institutional development tends to be seasonal/ cyclical (boom or bust).</a:t>
            </a:r>
          </a:p>
          <a:p>
            <a:pPr algn="just"/>
            <a:r>
              <a:rPr lang="en-TT" dirty="0" smtClean="0"/>
              <a:t>Given the resource constraints independence is sacrificed- issues related to corporate governance.</a:t>
            </a:r>
          </a:p>
          <a:p>
            <a:pPr marL="0" indent="0" algn="just">
              <a:buNone/>
            </a:pPr>
            <a:endParaRPr lang="en-TT" dirty="0" smtClean="0"/>
          </a:p>
          <a:p>
            <a:pPr algn="just">
              <a:buNone/>
            </a:pPr>
            <a:endParaRPr lang="en-TT"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862" y="5969818"/>
            <a:ext cx="3168000" cy="88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rgomez\AppData\Local\Microsoft\Windows\Temporary Internet Files\Content.Word\600 IADI_vector_fi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69818"/>
            <a:ext cx="3168000" cy="889200"/>
          </a:xfrm>
          <a:prstGeom prst="rect">
            <a:avLst/>
          </a:prstGeom>
          <a:noFill/>
          <a:ln>
            <a:noFill/>
          </a:ln>
        </p:spPr>
      </p:pic>
      <p:sp>
        <p:nvSpPr>
          <p:cNvPr id="4" name="Slide Number Placeholder 3"/>
          <p:cNvSpPr>
            <a:spLocks noGrp="1"/>
          </p:cNvSpPr>
          <p:nvPr>
            <p:ph type="sldNum" sz="quarter" idx="12"/>
          </p:nvPr>
        </p:nvSpPr>
        <p:spPr/>
        <p:txBody>
          <a:bodyPr/>
          <a:lstStyle/>
          <a:p>
            <a:fld id="{230DA950-52A0-47C1-BB60-30E2123BCCBF}" type="slidenum">
              <a:rPr lang="en-TT" smtClean="0"/>
              <a:pPr/>
              <a:t>16</a:t>
            </a:fld>
            <a:endParaRPr lang="en-TT"/>
          </a:p>
        </p:txBody>
      </p:sp>
    </p:spTree>
    <p:extLst>
      <p:ext uri="{BB962C8B-B14F-4D97-AF65-F5344CB8AC3E}">
        <p14:creationId xmlns:p14="http://schemas.microsoft.com/office/powerpoint/2010/main" val="4106134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80920" cy="1584176"/>
          </a:xfrm>
        </p:spPr>
        <p:txBody>
          <a:bodyPr>
            <a:normAutofit/>
          </a:bodyPr>
          <a:lstStyle/>
          <a:p>
            <a:r>
              <a:rPr lang="en-TT" dirty="0" smtClean="0"/>
              <a:t>Resolution Methodologies in the Caribbean for SIFIs</a:t>
            </a:r>
            <a:endParaRPr lang="en-TT" dirty="0"/>
          </a:p>
        </p:txBody>
      </p:sp>
      <p:sp>
        <p:nvSpPr>
          <p:cNvPr id="3" name="Content Placeholder 2"/>
          <p:cNvSpPr>
            <a:spLocks noGrp="1"/>
          </p:cNvSpPr>
          <p:nvPr>
            <p:ph idx="1"/>
          </p:nvPr>
        </p:nvSpPr>
        <p:spPr>
          <a:xfrm>
            <a:off x="467544" y="2060848"/>
            <a:ext cx="8219256" cy="4065315"/>
          </a:xfrm>
        </p:spPr>
        <p:txBody>
          <a:bodyPr/>
          <a:lstStyle/>
          <a:p>
            <a:pPr algn="just"/>
            <a:r>
              <a:rPr lang="en-TT" dirty="0"/>
              <a:t>Resolution </a:t>
            </a:r>
            <a:r>
              <a:rPr lang="en-TT" dirty="0" smtClean="0"/>
              <a:t>methodologies </a:t>
            </a:r>
            <a:r>
              <a:rPr lang="en-TT" dirty="0"/>
              <a:t>in the Caribbean for SIFIs are dictated by economic </a:t>
            </a:r>
            <a:r>
              <a:rPr lang="en-TT" dirty="0" smtClean="0"/>
              <a:t>constraints.</a:t>
            </a:r>
          </a:p>
          <a:p>
            <a:pPr algn="just"/>
            <a:r>
              <a:rPr lang="en-TT" dirty="0"/>
              <a:t>M</a:t>
            </a:r>
            <a:r>
              <a:rPr lang="en-TT" dirty="0" smtClean="0"/>
              <a:t>ethodologies utilised in the Caribbean for SIFIs include:</a:t>
            </a:r>
          </a:p>
          <a:p>
            <a:pPr marL="571500" indent="-571500" algn="just">
              <a:buFont typeface="+mj-lt"/>
              <a:buAutoNum type="romanLcPeriod"/>
            </a:pPr>
            <a:r>
              <a:rPr lang="en-TT" dirty="0" smtClean="0"/>
              <a:t>Mergers and acquisitions</a:t>
            </a:r>
          </a:p>
          <a:p>
            <a:pPr marL="571500" indent="-571500" algn="just">
              <a:buFont typeface="+mj-lt"/>
              <a:buAutoNum type="romanLcPeriod"/>
            </a:pPr>
            <a:r>
              <a:rPr lang="en-TT" dirty="0" smtClean="0"/>
              <a:t>Government bailouts</a:t>
            </a:r>
          </a:p>
          <a:p>
            <a:pPr marL="0" indent="0" algn="just">
              <a:buNone/>
            </a:pPr>
            <a:endParaRPr lang="en-TT" dirty="0" smtClean="0"/>
          </a:p>
          <a:p>
            <a:pPr algn="just">
              <a:buNone/>
            </a:pPr>
            <a:endParaRPr lang="en-TT"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862" y="5969818"/>
            <a:ext cx="3168000" cy="88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rgomez\AppData\Local\Microsoft\Windows\Temporary Internet Files\Content.Word\600 IADI_vector_fi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69818"/>
            <a:ext cx="3168000" cy="889200"/>
          </a:xfrm>
          <a:prstGeom prst="rect">
            <a:avLst/>
          </a:prstGeom>
          <a:noFill/>
          <a:ln>
            <a:noFill/>
          </a:ln>
        </p:spPr>
      </p:pic>
      <p:sp>
        <p:nvSpPr>
          <p:cNvPr id="4" name="Slide Number Placeholder 3"/>
          <p:cNvSpPr>
            <a:spLocks noGrp="1"/>
          </p:cNvSpPr>
          <p:nvPr>
            <p:ph type="sldNum" sz="quarter" idx="12"/>
          </p:nvPr>
        </p:nvSpPr>
        <p:spPr/>
        <p:txBody>
          <a:bodyPr/>
          <a:lstStyle/>
          <a:p>
            <a:fld id="{230DA950-52A0-47C1-BB60-30E2123BCCBF}" type="slidenum">
              <a:rPr lang="en-TT" smtClean="0"/>
              <a:pPr/>
              <a:t>17</a:t>
            </a:fld>
            <a:endParaRPr lang="en-TT"/>
          </a:p>
        </p:txBody>
      </p:sp>
    </p:spTree>
    <p:extLst>
      <p:ext uri="{BB962C8B-B14F-4D97-AF65-F5344CB8AC3E}">
        <p14:creationId xmlns:p14="http://schemas.microsoft.com/office/powerpoint/2010/main" val="1821263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Crisis Management</a:t>
            </a:r>
            <a:endParaRPr lang="en-TT" dirty="0"/>
          </a:p>
        </p:txBody>
      </p:sp>
      <p:sp>
        <p:nvSpPr>
          <p:cNvPr id="3" name="Content Placeholder 2"/>
          <p:cNvSpPr>
            <a:spLocks noGrp="1"/>
          </p:cNvSpPr>
          <p:nvPr>
            <p:ph idx="1"/>
          </p:nvPr>
        </p:nvSpPr>
        <p:spPr/>
        <p:txBody>
          <a:bodyPr>
            <a:normAutofit fontScale="85000" lnSpcReduction="20000"/>
          </a:bodyPr>
          <a:lstStyle/>
          <a:p>
            <a:r>
              <a:rPr lang="en-TT" dirty="0" smtClean="0"/>
              <a:t>The former Governor of the Central Bank; believed the financial difficulties faced by CIB and CLICO were due to the following:</a:t>
            </a:r>
          </a:p>
          <a:p>
            <a:pPr>
              <a:buFont typeface="Wingdings" panose="05000000000000000000" pitchFamily="2" charset="2"/>
              <a:buChar char="Ø"/>
            </a:pPr>
            <a:r>
              <a:rPr lang="en-TT" dirty="0" smtClean="0"/>
              <a:t>Excessive related-party transactions which carried significant contagion risks.</a:t>
            </a:r>
          </a:p>
          <a:p>
            <a:pPr>
              <a:buFont typeface="Wingdings" panose="05000000000000000000" pitchFamily="2" charset="2"/>
              <a:buChar char="Ø"/>
            </a:pPr>
            <a:r>
              <a:rPr lang="en-TT" dirty="0" smtClean="0"/>
              <a:t>An aggressive high interest rate resource mobilization strategy to finance equally high risk investments, much of which were in illiquid assets (including real estate both in Trinidad and Tobago and abroad).</a:t>
            </a:r>
          </a:p>
          <a:p>
            <a:pPr>
              <a:buFont typeface="Wingdings" panose="05000000000000000000" pitchFamily="2" charset="2"/>
              <a:buChar char="Ø"/>
            </a:pPr>
            <a:r>
              <a:rPr lang="en-TT" dirty="0" smtClean="0"/>
              <a:t>A very high leveraging of the Group’s assets, which constrained the potential amount of cash that could be raised from asset sales. </a:t>
            </a:r>
            <a:r>
              <a:rPr lang="en-TT" dirty="0"/>
              <a:t>	</a:t>
            </a:r>
            <a:r>
              <a:rPr lang="en-TT" dirty="0" smtClean="0"/>
              <a:t>	</a:t>
            </a:r>
          </a:p>
          <a:p>
            <a:endParaRPr lang="en-TT"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862" y="5969818"/>
            <a:ext cx="3168000" cy="88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rgomez\AppData\Local\Microsoft\Windows\Temporary Internet Files\Content.Word\600 IADI_vector_fi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69818"/>
            <a:ext cx="3168000" cy="889200"/>
          </a:xfrm>
          <a:prstGeom prst="rect">
            <a:avLst/>
          </a:prstGeom>
          <a:noFill/>
          <a:ln>
            <a:noFill/>
          </a:ln>
        </p:spPr>
      </p:pic>
      <p:sp>
        <p:nvSpPr>
          <p:cNvPr id="4" name="Slide Number Placeholder 3"/>
          <p:cNvSpPr>
            <a:spLocks noGrp="1"/>
          </p:cNvSpPr>
          <p:nvPr>
            <p:ph type="sldNum" sz="quarter" idx="12"/>
          </p:nvPr>
        </p:nvSpPr>
        <p:spPr/>
        <p:txBody>
          <a:bodyPr/>
          <a:lstStyle/>
          <a:p>
            <a:fld id="{230DA950-52A0-47C1-BB60-30E2123BCCBF}" type="slidenum">
              <a:rPr lang="en-TT" smtClean="0"/>
              <a:pPr/>
              <a:t>18</a:t>
            </a:fld>
            <a:endParaRPr lang="en-TT"/>
          </a:p>
        </p:txBody>
      </p:sp>
    </p:spTree>
    <p:extLst>
      <p:ext uri="{BB962C8B-B14F-4D97-AF65-F5344CB8AC3E}">
        <p14:creationId xmlns:p14="http://schemas.microsoft.com/office/powerpoint/2010/main" val="3835791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Crisis Management</a:t>
            </a:r>
            <a:endParaRPr lang="en-TT" dirty="0"/>
          </a:p>
        </p:txBody>
      </p:sp>
      <p:sp>
        <p:nvSpPr>
          <p:cNvPr id="3" name="Content Placeholder 2"/>
          <p:cNvSpPr>
            <a:spLocks noGrp="1"/>
          </p:cNvSpPr>
          <p:nvPr>
            <p:ph idx="1"/>
          </p:nvPr>
        </p:nvSpPr>
        <p:spPr/>
        <p:txBody>
          <a:bodyPr>
            <a:normAutofit fontScale="85000" lnSpcReduction="10000"/>
          </a:bodyPr>
          <a:lstStyle/>
          <a:p>
            <a:r>
              <a:rPr lang="en-TT" dirty="0" smtClean="0"/>
              <a:t>When insurance supervision was transferred from the Ministry of Finance (MOF) to CBTT, the Bank’s regular monitoring of CIB and of CLICO consistently focused on these deficiencies but were stymied by the inevitable challenge of change and by the inadequacies in the legislative framework which did not give the Bank the authority to demand these changes </a:t>
            </a:r>
            <a:r>
              <a:rPr lang="en-TT" b="1" i="1" dirty="0" smtClean="0"/>
              <a:t>(Williams, 2009).</a:t>
            </a:r>
          </a:p>
          <a:p>
            <a:r>
              <a:rPr lang="en-TT" dirty="0" smtClean="0"/>
              <a:t>CL Financial has an imposing presence with potentially systemic consequences for the financial sector and the economy of Trinidad and Tobago </a:t>
            </a:r>
            <a:r>
              <a:rPr lang="en-TT" b="1" i="1" dirty="0" smtClean="0"/>
              <a:t>(Williams, 2009)</a:t>
            </a:r>
            <a:r>
              <a:rPr lang="en-TT" dirty="0" smtClean="0"/>
              <a:t>.</a:t>
            </a:r>
          </a:p>
          <a:p>
            <a:endParaRPr lang="en-TT"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862" y="5969818"/>
            <a:ext cx="3168000" cy="88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rgomez\AppData\Local\Microsoft\Windows\Temporary Internet Files\Content.Word\600 IADI_vector_fi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69818"/>
            <a:ext cx="3168000" cy="889200"/>
          </a:xfrm>
          <a:prstGeom prst="rect">
            <a:avLst/>
          </a:prstGeom>
          <a:noFill/>
          <a:ln>
            <a:noFill/>
          </a:ln>
        </p:spPr>
      </p:pic>
      <p:sp>
        <p:nvSpPr>
          <p:cNvPr id="4" name="Slide Number Placeholder 3"/>
          <p:cNvSpPr>
            <a:spLocks noGrp="1"/>
          </p:cNvSpPr>
          <p:nvPr>
            <p:ph type="sldNum" sz="quarter" idx="12"/>
          </p:nvPr>
        </p:nvSpPr>
        <p:spPr/>
        <p:txBody>
          <a:bodyPr/>
          <a:lstStyle/>
          <a:p>
            <a:fld id="{230DA950-52A0-47C1-BB60-30E2123BCCBF}" type="slidenum">
              <a:rPr lang="en-TT" smtClean="0"/>
              <a:pPr/>
              <a:t>19</a:t>
            </a:fld>
            <a:endParaRPr lang="en-TT"/>
          </a:p>
        </p:txBody>
      </p:sp>
    </p:spTree>
    <p:extLst>
      <p:ext uri="{BB962C8B-B14F-4D97-AF65-F5344CB8AC3E}">
        <p14:creationId xmlns:p14="http://schemas.microsoft.com/office/powerpoint/2010/main" val="2793220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Structure of Presentation</a:t>
            </a:r>
            <a:endParaRPr lang="en-TT" dirty="0"/>
          </a:p>
        </p:txBody>
      </p:sp>
      <p:sp>
        <p:nvSpPr>
          <p:cNvPr id="3" name="Content Placeholder 2"/>
          <p:cNvSpPr>
            <a:spLocks noGrp="1"/>
          </p:cNvSpPr>
          <p:nvPr>
            <p:ph idx="1"/>
          </p:nvPr>
        </p:nvSpPr>
        <p:spPr/>
        <p:txBody>
          <a:bodyPr>
            <a:normAutofit fontScale="77500" lnSpcReduction="20000"/>
          </a:bodyPr>
          <a:lstStyle/>
          <a:p>
            <a:r>
              <a:rPr lang="en-TT" dirty="0" smtClean="0"/>
              <a:t>Introduction</a:t>
            </a:r>
          </a:p>
          <a:p>
            <a:r>
              <a:rPr lang="en-TT" dirty="0" smtClean="0"/>
              <a:t>Financial Interconnectedness of the Caribbean Region</a:t>
            </a:r>
          </a:p>
          <a:p>
            <a:r>
              <a:rPr lang="en-TT" dirty="0" smtClean="0"/>
              <a:t>Cross-border Issues</a:t>
            </a:r>
          </a:p>
          <a:p>
            <a:r>
              <a:rPr lang="en-TT" dirty="0" smtClean="0"/>
              <a:t>Legislative framework in the Context of Financial Interconnectedness</a:t>
            </a:r>
          </a:p>
          <a:p>
            <a:r>
              <a:rPr lang="en-TT" dirty="0" smtClean="0"/>
              <a:t>The Demise of CL Financial</a:t>
            </a:r>
          </a:p>
          <a:p>
            <a:r>
              <a:rPr lang="en-TT" dirty="0"/>
              <a:t>Impact of the Collapse of the CL Financial </a:t>
            </a:r>
            <a:r>
              <a:rPr lang="en-TT" dirty="0" smtClean="0"/>
              <a:t>Group</a:t>
            </a:r>
          </a:p>
          <a:p>
            <a:r>
              <a:rPr lang="en-TT" dirty="0" smtClean="0"/>
              <a:t>Resolution Methodologies and Crisis Management in the Caribbean for Systemically Important Financial Institutions (SIFIs)</a:t>
            </a:r>
          </a:p>
          <a:p>
            <a:r>
              <a:rPr lang="en-TT" dirty="0" smtClean="0"/>
              <a:t>Alternative Resolution Strategies</a:t>
            </a:r>
          </a:p>
          <a:p>
            <a:r>
              <a:rPr lang="en-TT" dirty="0" smtClean="0"/>
              <a:t>Moving Forward</a:t>
            </a:r>
          </a:p>
          <a:p>
            <a:endParaRPr lang="en-TT" dirty="0"/>
          </a:p>
        </p:txBody>
      </p:sp>
      <p:pic>
        <p:nvPicPr>
          <p:cNvPr id="4" name="Picture 3" descr="C:\Users\rgomez\AppData\Local\Microsoft\Windows\Temporary Internet Files\Content.Word\600 IADI_vector_fi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69818"/>
            <a:ext cx="3168000" cy="889200"/>
          </a:xfrm>
          <a:prstGeom prst="rect">
            <a:avLst/>
          </a:prstGeom>
          <a:noFill/>
          <a:ln>
            <a:noFill/>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862" y="5969818"/>
            <a:ext cx="3168000" cy="88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230DA950-52A0-47C1-BB60-30E2123BCCBF}" type="slidenum">
              <a:rPr lang="en-TT" smtClean="0"/>
              <a:pPr/>
              <a:t>2</a:t>
            </a:fld>
            <a:endParaRPr lang="en-TT"/>
          </a:p>
        </p:txBody>
      </p:sp>
    </p:spTree>
    <p:extLst>
      <p:ext uri="{BB962C8B-B14F-4D97-AF65-F5344CB8AC3E}">
        <p14:creationId xmlns:p14="http://schemas.microsoft.com/office/powerpoint/2010/main" val="1934235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Crisis Management</a:t>
            </a:r>
            <a:endParaRPr lang="en-TT" dirty="0"/>
          </a:p>
        </p:txBody>
      </p:sp>
      <p:sp>
        <p:nvSpPr>
          <p:cNvPr id="3" name="Content Placeholder 2"/>
          <p:cNvSpPr>
            <a:spLocks noGrp="1"/>
          </p:cNvSpPr>
          <p:nvPr>
            <p:ph idx="1"/>
          </p:nvPr>
        </p:nvSpPr>
        <p:spPr/>
        <p:txBody>
          <a:bodyPr>
            <a:normAutofit fontScale="92500" lnSpcReduction="20000"/>
          </a:bodyPr>
          <a:lstStyle/>
          <a:p>
            <a:r>
              <a:rPr lang="en-TT" dirty="0" smtClean="0"/>
              <a:t>When CIB was declared closed on January 30, 2009 deposit insurance was triggered.</a:t>
            </a:r>
          </a:p>
          <a:p>
            <a:r>
              <a:rPr lang="en-TT" dirty="0" smtClean="0"/>
              <a:t>Legally DICTT had to commence payments to insured depositors of a failed member institution within 90-days of closure date. However, due to inadvertence not on the part of the DICTT the 90-day period was extended.</a:t>
            </a:r>
          </a:p>
          <a:p>
            <a:r>
              <a:rPr lang="en-TT" dirty="0" smtClean="0"/>
              <a:t>Insured depositors had two options of securing their deposits; either to be paid up to TT $75,000 in deposit insurance or have their deposits transferred and paid by First Citizens Bank.  </a:t>
            </a:r>
            <a:endParaRPr lang="en-TT"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862" y="5969818"/>
            <a:ext cx="3168000" cy="88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rgomez\AppData\Local\Microsoft\Windows\Temporary Internet Files\Content.Word\600 IADI_vector_fi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69818"/>
            <a:ext cx="3168000" cy="889200"/>
          </a:xfrm>
          <a:prstGeom prst="rect">
            <a:avLst/>
          </a:prstGeom>
          <a:noFill/>
          <a:ln>
            <a:noFill/>
          </a:ln>
        </p:spPr>
      </p:pic>
      <p:sp>
        <p:nvSpPr>
          <p:cNvPr id="4" name="Slide Number Placeholder 3"/>
          <p:cNvSpPr>
            <a:spLocks noGrp="1"/>
          </p:cNvSpPr>
          <p:nvPr>
            <p:ph type="sldNum" sz="quarter" idx="12"/>
          </p:nvPr>
        </p:nvSpPr>
        <p:spPr/>
        <p:txBody>
          <a:bodyPr/>
          <a:lstStyle/>
          <a:p>
            <a:fld id="{230DA950-52A0-47C1-BB60-30E2123BCCBF}" type="slidenum">
              <a:rPr lang="en-TT" smtClean="0"/>
              <a:pPr/>
              <a:t>20</a:t>
            </a:fld>
            <a:endParaRPr lang="en-TT"/>
          </a:p>
        </p:txBody>
      </p:sp>
    </p:spTree>
    <p:extLst>
      <p:ext uri="{BB962C8B-B14F-4D97-AF65-F5344CB8AC3E}">
        <p14:creationId xmlns:p14="http://schemas.microsoft.com/office/powerpoint/2010/main" val="4268480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Crisis Management</a:t>
            </a:r>
            <a:endParaRPr lang="en-TT" dirty="0"/>
          </a:p>
        </p:txBody>
      </p:sp>
      <p:sp>
        <p:nvSpPr>
          <p:cNvPr id="3" name="Content Placeholder 2"/>
          <p:cNvSpPr>
            <a:spLocks noGrp="1"/>
          </p:cNvSpPr>
          <p:nvPr>
            <p:ph idx="1"/>
          </p:nvPr>
        </p:nvSpPr>
        <p:spPr/>
        <p:txBody>
          <a:bodyPr>
            <a:normAutofit fontScale="92500" lnSpcReduction="20000"/>
          </a:bodyPr>
          <a:lstStyle/>
          <a:p>
            <a:r>
              <a:rPr lang="en-TT" dirty="0" smtClean="0"/>
              <a:t>In May 2014, the Governor of CBTT; Mr. </a:t>
            </a:r>
            <a:r>
              <a:rPr lang="en-TT" dirty="0" err="1" smtClean="0"/>
              <a:t>Jwala</a:t>
            </a:r>
            <a:r>
              <a:rPr lang="en-TT" dirty="0" smtClean="0"/>
              <a:t> </a:t>
            </a:r>
            <a:r>
              <a:rPr lang="en-TT" dirty="0" err="1" smtClean="0"/>
              <a:t>Rambarran</a:t>
            </a:r>
            <a:r>
              <a:rPr lang="en-TT" dirty="0" smtClean="0"/>
              <a:t> made a televised statement to CLICO’s traditional policy holders.</a:t>
            </a:r>
          </a:p>
          <a:p>
            <a:r>
              <a:rPr lang="en-TT" dirty="0" smtClean="0"/>
              <a:t>In his address he stated that the terms and conditions of their policy remains intact and that CLICO will continue to:</a:t>
            </a:r>
          </a:p>
          <a:p>
            <a:pPr>
              <a:buFont typeface="Wingdings" panose="05000000000000000000" pitchFamily="2" charset="2"/>
              <a:buChar char="Ø"/>
            </a:pPr>
            <a:r>
              <a:rPr lang="en-TT" dirty="0" smtClean="0"/>
              <a:t>Pay their monthly pensions</a:t>
            </a:r>
          </a:p>
          <a:p>
            <a:pPr>
              <a:buFont typeface="Wingdings" panose="05000000000000000000" pitchFamily="2" charset="2"/>
              <a:buChar char="Ø"/>
            </a:pPr>
            <a:r>
              <a:rPr lang="en-TT" dirty="0" smtClean="0"/>
              <a:t>Honour their health and life claims</a:t>
            </a:r>
          </a:p>
          <a:p>
            <a:pPr>
              <a:buFont typeface="Wingdings" panose="05000000000000000000" pitchFamily="2" charset="2"/>
              <a:buChar char="Ø"/>
            </a:pPr>
            <a:r>
              <a:rPr lang="en-TT" dirty="0" smtClean="0"/>
              <a:t>Renew all group and health &amp; life contracts </a:t>
            </a:r>
          </a:p>
          <a:p>
            <a:pPr>
              <a:buFont typeface="Wingdings" panose="05000000000000000000" pitchFamily="2" charset="2"/>
              <a:buChar char="Ø"/>
            </a:pPr>
            <a:r>
              <a:rPr lang="en-TT" dirty="0" smtClean="0"/>
              <a:t>Receive and process their premiums</a:t>
            </a:r>
          </a:p>
          <a:p>
            <a:pPr marL="0" indent="0">
              <a:buNone/>
            </a:pPr>
            <a:endParaRPr lang="en-TT"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862" y="5969818"/>
            <a:ext cx="3168000" cy="88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rgomez\AppData\Local\Microsoft\Windows\Temporary Internet Files\Content.Word\600 IADI_vector_fi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69818"/>
            <a:ext cx="3168000" cy="889200"/>
          </a:xfrm>
          <a:prstGeom prst="rect">
            <a:avLst/>
          </a:prstGeom>
          <a:noFill/>
          <a:ln>
            <a:noFill/>
          </a:ln>
        </p:spPr>
      </p:pic>
      <p:sp>
        <p:nvSpPr>
          <p:cNvPr id="4" name="Slide Number Placeholder 3"/>
          <p:cNvSpPr>
            <a:spLocks noGrp="1"/>
          </p:cNvSpPr>
          <p:nvPr>
            <p:ph type="sldNum" sz="quarter" idx="12"/>
          </p:nvPr>
        </p:nvSpPr>
        <p:spPr/>
        <p:txBody>
          <a:bodyPr/>
          <a:lstStyle/>
          <a:p>
            <a:fld id="{230DA950-52A0-47C1-BB60-30E2123BCCBF}" type="slidenum">
              <a:rPr lang="en-TT" smtClean="0"/>
              <a:pPr/>
              <a:t>21</a:t>
            </a:fld>
            <a:endParaRPr lang="en-TT"/>
          </a:p>
        </p:txBody>
      </p:sp>
    </p:spTree>
    <p:extLst>
      <p:ext uri="{BB962C8B-B14F-4D97-AF65-F5344CB8AC3E}">
        <p14:creationId xmlns:p14="http://schemas.microsoft.com/office/powerpoint/2010/main" val="540830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Crisis Management</a:t>
            </a:r>
            <a:endParaRPr lang="en-TT" dirty="0"/>
          </a:p>
        </p:txBody>
      </p:sp>
      <p:sp>
        <p:nvSpPr>
          <p:cNvPr id="3" name="Content Placeholder 2"/>
          <p:cNvSpPr>
            <a:spLocks noGrp="1"/>
          </p:cNvSpPr>
          <p:nvPr>
            <p:ph idx="1"/>
          </p:nvPr>
        </p:nvSpPr>
        <p:spPr/>
        <p:txBody>
          <a:bodyPr/>
          <a:lstStyle/>
          <a:p>
            <a:r>
              <a:rPr lang="en-TT" dirty="0" smtClean="0"/>
              <a:t>Mr. </a:t>
            </a:r>
            <a:r>
              <a:rPr lang="en-TT" dirty="0" err="1" smtClean="0"/>
              <a:t>Rambarran</a:t>
            </a:r>
            <a:r>
              <a:rPr lang="en-TT" dirty="0" smtClean="0"/>
              <a:t> also indicated that since CBTT assumed control of CLICO in February 2009, it has always been the plan to transfer CLICO’s traditional business to a third party.</a:t>
            </a:r>
          </a:p>
          <a:p>
            <a:r>
              <a:rPr lang="en-TT" dirty="0" smtClean="0"/>
              <a:t>The process is underway and the </a:t>
            </a:r>
            <a:r>
              <a:rPr lang="en-TT" dirty="0"/>
              <a:t>G</a:t>
            </a:r>
            <a:r>
              <a:rPr lang="en-TT" dirty="0" smtClean="0"/>
              <a:t>overnor is committed to providing updates and relevant information as the process unfolds.</a:t>
            </a:r>
            <a:endParaRPr lang="en-TT"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862" y="5969818"/>
            <a:ext cx="3168000" cy="88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rgomez\AppData\Local\Microsoft\Windows\Temporary Internet Files\Content.Word\600 IADI_vector_fi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69818"/>
            <a:ext cx="3168000" cy="889200"/>
          </a:xfrm>
          <a:prstGeom prst="rect">
            <a:avLst/>
          </a:prstGeom>
          <a:noFill/>
          <a:ln>
            <a:noFill/>
          </a:ln>
        </p:spPr>
      </p:pic>
      <p:sp>
        <p:nvSpPr>
          <p:cNvPr id="4" name="Slide Number Placeholder 3"/>
          <p:cNvSpPr>
            <a:spLocks noGrp="1"/>
          </p:cNvSpPr>
          <p:nvPr>
            <p:ph type="sldNum" sz="quarter" idx="12"/>
          </p:nvPr>
        </p:nvSpPr>
        <p:spPr/>
        <p:txBody>
          <a:bodyPr/>
          <a:lstStyle/>
          <a:p>
            <a:fld id="{230DA950-52A0-47C1-BB60-30E2123BCCBF}" type="slidenum">
              <a:rPr lang="en-TT" smtClean="0"/>
              <a:pPr/>
              <a:t>22</a:t>
            </a:fld>
            <a:endParaRPr lang="en-TT"/>
          </a:p>
        </p:txBody>
      </p:sp>
    </p:spTree>
    <p:extLst>
      <p:ext uri="{BB962C8B-B14F-4D97-AF65-F5344CB8AC3E}">
        <p14:creationId xmlns:p14="http://schemas.microsoft.com/office/powerpoint/2010/main" val="325084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Alternative Resolution Strategies</a:t>
            </a:r>
            <a:endParaRPr lang="en-TT" dirty="0"/>
          </a:p>
        </p:txBody>
      </p:sp>
      <p:sp>
        <p:nvSpPr>
          <p:cNvPr id="3" name="Content Placeholder 2"/>
          <p:cNvSpPr>
            <a:spLocks noGrp="1"/>
          </p:cNvSpPr>
          <p:nvPr>
            <p:ph idx="1"/>
          </p:nvPr>
        </p:nvSpPr>
        <p:spPr/>
        <p:txBody>
          <a:bodyPr/>
          <a:lstStyle/>
          <a:p>
            <a:r>
              <a:rPr lang="en-TT" dirty="0" smtClean="0"/>
              <a:t>Alternative resolution strategies that may have been more effective in the CL Financial debacle:</a:t>
            </a:r>
          </a:p>
          <a:p>
            <a:pPr>
              <a:buFont typeface="Wingdings" panose="05000000000000000000" pitchFamily="2" charset="2"/>
              <a:buChar char="Ø"/>
            </a:pPr>
            <a:r>
              <a:rPr lang="en-TT" dirty="0" smtClean="0"/>
              <a:t>Bail-In</a:t>
            </a:r>
          </a:p>
          <a:p>
            <a:pPr>
              <a:buFont typeface="Wingdings" panose="05000000000000000000" pitchFamily="2" charset="2"/>
              <a:buChar char="Ø"/>
            </a:pPr>
            <a:r>
              <a:rPr lang="en-TT" dirty="0" smtClean="0"/>
              <a:t>Purchase and Assumption</a:t>
            </a:r>
          </a:p>
          <a:p>
            <a:pPr>
              <a:buFont typeface="Wingdings" panose="05000000000000000000" pitchFamily="2" charset="2"/>
              <a:buChar char="Ø"/>
            </a:pPr>
            <a:r>
              <a:rPr lang="en-TT" dirty="0" smtClean="0"/>
              <a:t>Open Bank Assistance</a:t>
            </a:r>
            <a:endParaRPr lang="en-TT"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862" y="5969818"/>
            <a:ext cx="3168000" cy="88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rgomez\AppData\Local\Microsoft\Windows\Temporary Internet Files\Content.Word\600 IADI_vector_fi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69818"/>
            <a:ext cx="3168000" cy="889200"/>
          </a:xfrm>
          <a:prstGeom prst="rect">
            <a:avLst/>
          </a:prstGeom>
          <a:noFill/>
          <a:ln>
            <a:noFill/>
          </a:ln>
        </p:spPr>
      </p:pic>
      <p:sp>
        <p:nvSpPr>
          <p:cNvPr id="4" name="Slide Number Placeholder 3"/>
          <p:cNvSpPr>
            <a:spLocks noGrp="1"/>
          </p:cNvSpPr>
          <p:nvPr>
            <p:ph type="sldNum" sz="quarter" idx="12"/>
          </p:nvPr>
        </p:nvSpPr>
        <p:spPr/>
        <p:txBody>
          <a:bodyPr/>
          <a:lstStyle/>
          <a:p>
            <a:fld id="{230DA950-52A0-47C1-BB60-30E2123BCCBF}" type="slidenum">
              <a:rPr lang="en-TT" smtClean="0"/>
              <a:pPr/>
              <a:t>23</a:t>
            </a:fld>
            <a:endParaRPr lang="en-TT"/>
          </a:p>
        </p:txBody>
      </p:sp>
    </p:spTree>
    <p:extLst>
      <p:ext uri="{BB962C8B-B14F-4D97-AF65-F5344CB8AC3E}">
        <p14:creationId xmlns:p14="http://schemas.microsoft.com/office/powerpoint/2010/main" val="1027655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Moving Forward</a:t>
            </a:r>
            <a:endParaRPr lang="en-TT" dirty="0"/>
          </a:p>
        </p:txBody>
      </p:sp>
      <p:sp>
        <p:nvSpPr>
          <p:cNvPr id="3" name="Content Placeholder 2"/>
          <p:cNvSpPr>
            <a:spLocks noGrp="1"/>
          </p:cNvSpPr>
          <p:nvPr>
            <p:ph idx="1"/>
          </p:nvPr>
        </p:nvSpPr>
        <p:spPr/>
        <p:txBody>
          <a:bodyPr>
            <a:normAutofit fontScale="62500" lnSpcReduction="20000"/>
          </a:bodyPr>
          <a:lstStyle/>
          <a:p>
            <a:r>
              <a:rPr lang="en-TT" dirty="0" smtClean="0"/>
              <a:t>Presently, the MOF, CBTT, DICTT and the Securities and Exchange Commission (SEC) are collaborating to form in the near future a National Financial Crisis Management Group (NFCMG).</a:t>
            </a:r>
          </a:p>
          <a:p>
            <a:r>
              <a:rPr lang="en-TT" dirty="0" smtClean="0"/>
              <a:t>The purpose of the NFCMG will be to take the necessary pre-emptive steps to respond appropriately in a financial crisis that may impact the Trinidad and Tobago’s financial system.</a:t>
            </a:r>
          </a:p>
          <a:p>
            <a:r>
              <a:rPr lang="en-TT" dirty="0" smtClean="0"/>
              <a:t>To support such a move, the DICTT is reviewing its legislation to allow it to operate under an expanded mandate. The proposed legislation is intended to provide enhanced resolution powers such as:</a:t>
            </a:r>
          </a:p>
          <a:p>
            <a:pPr lvl="1"/>
            <a:r>
              <a:rPr lang="en-TT" dirty="0" smtClean="0"/>
              <a:t>Purchase and Assumption</a:t>
            </a:r>
          </a:p>
          <a:p>
            <a:pPr lvl="1"/>
            <a:r>
              <a:rPr lang="en-TT" dirty="0" smtClean="0"/>
              <a:t>Open Bank Assistance</a:t>
            </a:r>
          </a:p>
          <a:p>
            <a:pPr lvl="1"/>
            <a:r>
              <a:rPr lang="en-TT" dirty="0" smtClean="0"/>
              <a:t>Bail-in  </a:t>
            </a:r>
            <a:endParaRPr lang="en-TT" dirty="0"/>
          </a:p>
          <a:p>
            <a:r>
              <a:rPr lang="en-TT" dirty="0" smtClean="0"/>
              <a:t>Admittedly the foregoing options will present challenges for DICTT given the issues mentioned in terms of legislation, economic structure and so on.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862" y="5969818"/>
            <a:ext cx="3168000" cy="88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rgomez\AppData\Local\Microsoft\Windows\Temporary Internet Files\Content.Word\600 IADI_vector_fi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69818"/>
            <a:ext cx="3168000" cy="889200"/>
          </a:xfrm>
          <a:prstGeom prst="rect">
            <a:avLst/>
          </a:prstGeom>
          <a:noFill/>
          <a:ln>
            <a:noFill/>
          </a:ln>
        </p:spPr>
      </p:pic>
      <p:sp>
        <p:nvSpPr>
          <p:cNvPr id="4" name="Slide Number Placeholder 3"/>
          <p:cNvSpPr>
            <a:spLocks noGrp="1"/>
          </p:cNvSpPr>
          <p:nvPr>
            <p:ph type="sldNum" sz="quarter" idx="12"/>
          </p:nvPr>
        </p:nvSpPr>
        <p:spPr/>
        <p:txBody>
          <a:bodyPr/>
          <a:lstStyle/>
          <a:p>
            <a:fld id="{230DA950-52A0-47C1-BB60-30E2123BCCBF}" type="slidenum">
              <a:rPr lang="en-TT" smtClean="0"/>
              <a:pPr/>
              <a:t>24</a:t>
            </a:fld>
            <a:endParaRPr lang="en-TT"/>
          </a:p>
        </p:txBody>
      </p:sp>
    </p:spTree>
    <p:extLst>
      <p:ext uri="{BB962C8B-B14F-4D97-AF65-F5344CB8AC3E}">
        <p14:creationId xmlns:p14="http://schemas.microsoft.com/office/powerpoint/2010/main" val="2902014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TT" dirty="0" smtClean="0"/>
              <a:t>Thank you!</a:t>
            </a:r>
            <a:endParaRPr lang="en-TT" dirty="0"/>
          </a:p>
        </p:txBody>
      </p:sp>
      <p:sp>
        <p:nvSpPr>
          <p:cNvPr id="5" name="Subtitle 4"/>
          <p:cNvSpPr>
            <a:spLocks noGrp="1"/>
          </p:cNvSpPr>
          <p:nvPr>
            <p:ph type="subTitle" idx="1"/>
          </p:nvPr>
        </p:nvSpPr>
        <p:spPr/>
        <p:txBody>
          <a:bodyPr/>
          <a:lstStyle/>
          <a:p>
            <a:r>
              <a:rPr lang="en-TT" dirty="0" smtClean="0"/>
              <a:t>Questions???</a:t>
            </a:r>
            <a:endParaRPr lang="en-TT"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862" y="5969818"/>
            <a:ext cx="3168000" cy="88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Users\rgomez\AppData\Local\Microsoft\Windows\Temporary Internet Files\Content.Word\600 IADI_vector_fi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69818"/>
            <a:ext cx="3168000" cy="889200"/>
          </a:xfrm>
          <a:prstGeom prst="rect">
            <a:avLst/>
          </a:prstGeom>
          <a:noFill/>
          <a:ln>
            <a:noFill/>
          </a:ln>
        </p:spPr>
      </p:pic>
      <p:sp>
        <p:nvSpPr>
          <p:cNvPr id="2" name="Slide Number Placeholder 1"/>
          <p:cNvSpPr>
            <a:spLocks noGrp="1"/>
          </p:cNvSpPr>
          <p:nvPr>
            <p:ph type="sldNum" sz="quarter" idx="12"/>
          </p:nvPr>
        </p:nvSpPr>
        <p:spPr/>
        <p:txBody>
          <a:bodyPr/>
          <a:lstStyle/>
          <a:p>
            <a:fld id="{230DA950-52A0-47C1-BB60-30E2123BCCBF}" type="slidenum">
              <a:rPr lang="en-TT" smtClean="0"/>
              <a:pPr/>
              <a:t>25</a:t>
            </a:fld>
            <a:endParaRPr lang="en-TT"/>
          </a:p>
        </p:txBody>
      </p:sp>
    </p:spTree>
    <p:extLst>
      <p:ext uri="{BB962C8B-B14F-4D97-AF65-F5344CB8AC3E}">
        <p14:creationId xmlns:p14="http://schemas.microsoft.com/office/powerpoint/2010/main" val="3025752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Introduction</a:t>
            </a:r>
            <a:endParaRPr lang="en-TT" dirty="0"/>
          </a:p>
        </p:txBody>
      </p:sp>
      <p:sp>
        <p:nvSpPr>
          <p:cNvPr id="3" name="Content Placeholder 2"/>
          <p:cNvSpPr>
            <a:spLocks noGrp="1"/>
          </p:cNvSpPr>
          <p:nvPr>
            <p:ph idx="1"/>
          </p:nvPr>
        </p:nvSpPr>
        <p:spPr>
          <a:xfrm>
            <a:off x="467544" y="1340768"/>
            <a:ext cx="8229600" cy="4525963"/>
          </a:xfrm>
        </p:spPr>
        <p:txBody>
          <a:bodyPr>
            <a:normAutofit fontScale="92500" lnSpcReduction="10000"/>
          </a:bodyPr>
          <a:lstStyle/>
          <a:p>
            <a:pPr algn="just"/>
            <a:r>
              <a:rPr lang="en-US" dirty="0"/>
              <a:t>For many years, </a:t>
            </a:r>
            <a:r>
              <a:rPr lang="en-US" dirty="0" smtClean="0"/>
              <a:t>regional economic integration </a:t>
            </a:r>
            <a:r>
              <a:rPr lang="en-US" dirty="0"/>
              <a:t>has been the central goal of </a:t>
            </a:r>
            <a:r>
              <a:rPr lang="en-US" dirty="0" smtClean="0"/>
              <a:t>policymakers in the  </a:t>
            </a:r>
            <a:r>
              <a:rPr lang="en-US" dirty="0"/>
              <a:t>Caribbean region.</a:t>
            </a:r>
          </a:p>
          <a:p>
            <a:pPr algn="just"/>
            <a:r>
              <a:rPr lang="en-TT" dirty="0" smtClean="0"/>
              <a:t>Economic and Financial </a:t>
            </a:r>
            <a:r>
              <a:rPr lang="en-TT" dirty="0" smtClean="0"/>
              <a:t>integration in the Caribbean region led to an increase in cross border capital flows in the last 15 yrs.  </a:t>
            </a:r>
          </a:p>
          <a:p>
            <a:pPr algn="just"/>
            <a:r>
              <a:rPr lang="en-TT" dirty="0" smtClean="0"/>
              <a:t>Arguably, regional Regulatory Bodies have not kept abreast of this development.</a:t>
            </a:r>
          </a:p>
          <a:p>
            <a:pPr algn="just"/>
            <a:r>
              <a:rPr lang="en-TT" dirty="0" smtClean="0"/>
              <a:t>Financial interconnectedness has produced an increase risk of contagion.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862" y="5969818"/>
            <a:ext cx="3168000" cy="88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rgomez\AppData\Local\Microsoft\Windows\Temporary Internet Files\Content.Word\600 IADI_vector_fi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69818"/>
            <a:ext cx="3168000" cy="889200"/>
          </a:xfrm>
          <a:prstGeom prst="rect">
            <a:avLst/>
          </a:prstGeom>
          <a:noFill/>
          <a:ln>
            <a:noFill/>
          </a:ln>
        </p:spPr>
      </p:pic>
      <p:sp>
        <p:nvSpPr>
          <p:cNvPr id="4" name="Slide Number Placeholder 3"/>
          <p:cNvSpPr>
            <a:spLocks noGrp="1"/>
          </p:cNvSpPr>
          <p:nvPr>
            <p:ph type="sldNum" sz="quarter" idx="12"/>
          </p:nvPr>
        </p:nvSpPr>
        <p:spPr/>
        <p:txBody>
          <a:bodyPr/>
          <a:lstStyle/>
          <a:p>
            <a:fld id="{230DA950-52A0-47C1-BB60-30E2123BCCBF}" type="slidenum">
              <a:rPr lang="en-TT" smtClean="0"/>
              <a:pPr/>
              <a:t>3</a:t>
            </a:fld>
            <a:endParaRPr lang="en-TT"/>
          </a:p>
        </p:txBody>
      </p:sp>
    </p:spTree>
    <p:extLst>
      <p:ext uri="{BB962C8B-B14F-4D97-AF65-F5344CB8AC3E}">
        <p14:creationId xmlns:p14="http://schemas.microsoft.com/office/powerpoint/2010/main" val="646398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rgomez\AppData\Local\Microsoft\Windows\Temporary Internet Files\Content.Word\600 IADI_vector_fi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69818"/>
            <a:ext cx="3168000" cy="889200"/>
          </a:xfrm>
          <a:prstGeom prst="rect">
            <a:avLst/>
          </a:prstGeom>
          <a:noFill/>
          <a:ln>
            <a:noFill/>
          </a:ln>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862" y="5969818"/>
            <a:ext cx="3168000" cy="88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188640"/>
            <a:ext cx="8229600" cy="922114"/>
          </a:xfrm>
        </p:spPr>
        <p:txBody>
          <a:bodyPr>
            <a:normAutofit/>
          </a:bodyPr>
          <a:lstStyle/>
          <a:p>
            <a:r>
              <a:rPr lang="en-US" dirty="0" smtClean="0"/>
              <a:t>Financial Interconnectedness </a:t>
            </a:r>
            <a:endParaRPr lang="en-US" dirty="0"/>
          </a:p>
        </p:txBody>
      </p:sp>
      <p:sp>
        <p:nvSpPr>
          <p:cNvPr id="3" name="Content Placeholder 2"/>
          <p:cNvSpPr>
            <a:spLocks noGrp="1"/>
          </p:cNvSpPr>
          <p:nvPr>
            <p:ph idx="1"/>
          </p:nvPr>
        </p:nvSpPr>
        <p:spPr>
          <a:xfrm>
            <a:off x="467544" y="980728"/>
            <a:ext cx="8229600" cy="5257800"/>
          </a:xfrm>
        </p:spPr>
        <p:txBody>
          <a:bodyPr>
            <a:normAutofit/>
          </a:bodyPr>
          <a:lstStyle/>
          <a:p>
            <a:pPr algn="ctr">
              <a:buNone/>
            </a:pPr>
            <a:r>
              <a:rPr lang="en-US" sz="2000" dirty="0" smtClean="0"/>
              <a:t>Major Financial Conglomerates With Cross Border Operations in the Caribbean as of end-2010</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2430975179"/>
              </p:ext>
            </p:extLst>
          </p:nvPr>
        </p:nvGraphicFramePr>
        <p:xfrm>
          <a:off x="179512" y="1700808"/>
          <a:ext cx="8762999" cy="4098658"/>
        </p:xfrm>
        <a:graphic>
          <a:graphicData uri="http://schemas.openxmlformats.org/drawingml/2006/table">
            <a:tbl>
              <a:tblPr firstRow="1" bandRow="1">
                <a:tableStyleId>{5C22544A-7EE6-4342-B048-85BDC9FD1C3A}</a:tableStyleId>
              </a:tblPr>
              <a:tblGrid>
                <a:gridCol w="3505200"/>
                <a:gridCol w="1524000"/>
                <a:gridCol w="1371600"/>
                <a:gridCol w="2362199"/>
              </a:tblGrid>
              <a:tr h="838200">
                <a:tc>
                  <a:txBody>
                    <a:bodyPr/>
                    <a:lstStyle/>
                    <a:p>
                      <a:endParaRPr lang="en-US" dirty="0"/>
                    </a:p>
                  </a:txBody>
                  <a:tcPr/>
                </a:tc>
                <a:tc>
                  <a:txBody>
                    <a:bodyPr/>
                    <a:lstStyle/>
                    <a:p>
                      <a:pPr algn="ctr"/>
                      <a:r>
                        <a:rPr lang="en-US" dirty="0" smtClean="0"/>
                        <a:t>Assets</a:t>
                      </a:r>
                    </a:p>
                    <a:p>
                      <a:pPr algn="ctr"/>
                      <a:r>
                        <a:rPr lang="en-US" dirty="0" smtClean="0"/>
                        <a:t>(US$ mil.)</a:t>
                      </a:r>
                      <a:endParaRPr lang="en-US" dirty="0"/>
                    </a:p>
                  </a:txBody>
                  <a:tcPr/>
                </a:tc>
                <a:tc>
                  <a:txBody>
                    <a:bodyPr/>
                    <a:lstStyle/>
                    <a:p>
                      <a:pPr algn="ctr"/>
                      <a:r>
                        <a:rPr lang="en-US" dirty="0" smtClean="0"/>
                        <a:t>No. of</a:t>
                      </a:r>
                      <a:r>
                        <a:rPr lang="en-US" baseline="0" dirty="0" smtClean="0"/>
                        <a:t> </a:t>
                      </a:r>
                      <a:r>
                        <a:rPr lang="en-US" dirty="0" smtClean="0"/>
                        <a:t>Caribbean Countries</a:t>
                      </a:r>
                      <a:endParaRPr lang="en-US" dirty="0"/>
                    </a:p>
                  </a:txBody>
                  <a:tcPr/>
                </a:tc>
                <a:tc>
                  <a:txBody>
                    <a:bodyPr/>
                    <a:lstStyle/>
                    <a:p>
                      <a:pPr algn="ctr"/>
                      <a:r>
                        <a:rPr lang="en-US" dirty="0" smtClean="0"/>
                        <a:t>Percentage of Total Caribbean Banking</a:t>
                      </a:r>
                      <a:r>
                        <a:rPr lang="en-US" baseline="0" dirty="0" smtClean="0"/>
                        <a:t> Sector Assets</a:t>
                      </a:r>
                      <a:endParaRPr lang="en-US" dirty="0"/>
                    </a:p>
                  </a:txBody>
                  <a:tcPr/>
                </a:tc>
              </a:tr>
              <a:tr h="370119">
                <a:tc>
                  <a:txBody>
                    <a:bodyPr/>
                    <a:lstStyle/>
                    <a:p>
                      <a:r>
                        <a:rPr lang="en-US" dirty="0" smtClean="0"/>
                        <a:t>RBC Financial</a:t>
                      </a:r>
                    </a:p>
                  </a:txBody>
                  <a:tcPr/>
                </a:tc>
                <a:tc>
                  <a:txBody>
                    <a:bodyPr/>
                    <a:lstStyle/>
                    <a:p>
                      <a:pPr algn="ctr"/>
                      <a:r>
                        <a:rPr lang="en-US" dirty="0" smtClean="0"/>
                        <a:t>11686</a:t>
                      </a:r>
                      <a:endParaRPr lang="en-US" dirty="0"/>
                    </a:p>
                  </a:txBody>
                  <a:tcPr/>
                </a:tc>
                <a:tc>
                  <a:txBody>
                    <a:bodyPr/>
                    <a:lstStyle/>
                    <a:p>
                      <a:pPr algn="ctr"/>
                      <a:r>
                        <a:rPr lang="en-US" dirty="0" smtClean="0"/>
                        <a:t>20</a:t>
                      </a:r>
                    </a:p>
                  </a:txBody>
                  <a:tcPr/>
                </a:tc>
                <a:tc>
                  <a:txBody>
                    <a:bodyPr/>
                    <a:lstStyle/>
                    <a:p>
                      <a:pPr algn="ctr"/>
                      <a:r>
                        <a:rPr lang="en-US" dirty="0" smtClean="0"/>
                        <a:t>22</a:t>
                      </a:r>
                      <a:endParaRPr lang="en-US" dirty="0"/>
                    </a:p>
                  </a:txBody>
                  <a:tcPr/>
                </a:tc>
              </a:tr>
              <a:tr h="370119">
                <a:tc>
                  <a:txBody>
                    <a:bodyPr/>
                    <a:lstStyle/>
                    <a:p>
                      <a:r>
                        <a:rPr lang="en-US" dirty="0" smtClean="0"/>
                        <a:t>Scotia Bank</a:t>
                      </a:r>
                      <a:endParaRPr lang="en-US" dirty="0"/>
                    </a:p>
                  </a:txBody>
                  <a:tcPr/>
                </a:tc>
                <a:tc>
                  <a:txBody>
                    <a:bodyPr/>
                    <a:lstStyle/>
                    <a:p>
                      <a:pPr algn="ctr"/>
                      <a:r>
                        <a:rPr lang="en-US" dirty="0" smtClean="0"/>
                        <a:t>10145</a:t>
                      </a:r>
                      <a:endParaRPr lang="en-US" dirty="0"/>
                    </a:p>
                  </a:txBody>
                  <a:tcPr/>
                </a:tc>
                <a:tc>
                  <a:txBody>
                    <a:bodyPr/>
                    <a:lstStyle/>
                    <a:p>
                      <a:pPr algn="ctr"/>
                      <a:r>
                        <a:rPr lang="en-US" dirty="0" smtClean="0"/>
                        <a:t>21</a:t>
                      </a:r>
                      <a:endParaRPr lang="en-US" dirty="0"/>
                    </a:p>
                  </a:txBody>
                  <a:tcPr/>
                </a:tc>
                <a:tc>
                  <a:txBody>
                    <a:bodyPr/>
                    <a:lstStyle/>
                    <a:p>
                      <a:pPr algn="ctr"/>
                      <a:r>
                        <a:rPr lang="en-US" dirty="0" smtClean="0"/>
                        <a:t>20</a:t>
                      </a:r>
                      <a:endParaRPr lang="en-US" dirty="0"/>
                    </a:p>
                  </a:txBody>
                  <a:tcPr/>
                </a:tc>
              </a:tr>
              <a:tr h="478962">
                <a:tc>
                  <a:txBody>
                    <a:bodyPr/>
                    <a:lstStyle/>
                    <a:p>
                      <a:r>
                        <a:rPr lang="en-US" dirty="0" smtClean="0"/>
                        <a:t>First</a:t>
                      </a:r>
                      <a:r>
                        <a:rPr lang="en-US" baseline="0" dirty="0" smtClean="0"/>
                        <a:t> Caribbean International Bank</a:t>
                      </a:r>
                    </a:p>
                  </a:txBody>
                  <a:tcPr/>
                </a:tc>
                <a:tc>
                  <a:txBody>
                    <a:bodyPr/>
                    <a:lstStyle/>
                    <a:p>
                      <a:pPr algn="ctr"/>
                      <a:r>
                        <a:rPr lang="en-US" dirty="0" smtClean="0"/>
                        <a:t>9766</a:t>
                      </a:r>
                      <a:endParaRPr lang="en-US" dirty="0"/>
                    </a:p>
                  </a:txBody>
                  <a:tcPr/>
                </a:tc>
                <a:tc>
                  <a:txBody>
                    <a:bodyPr/>
                    <a:lstStyle/>
                    <a:p>
                      <a:pPr algn="ctr"/>
                      <a:r>
                        <a:rPr lang="en-US" dirty="0" smtClean="0"/>
                        <a:t>18</a:t>
                      </a:r>
                      <a:endParaRPr lang="en-US" dirty="0"/>
                    </a:p>
                  </a:txBody>
                  <a:tcPr/>
                </a:tc>
                <a:tc>
                  <a:txBody>
                    <a:bodyPr/>
                    <a:lstStyle/>
                    <a:p>
                      <a:pPr algn="ctr"/>
                      <a:r>
                        <a:rPr lang="en-US" dirty="0" smtClean="0"/>
                        <a:t>19</a:t>
                      </a:r>
                      <a:endParaRPr lang="en-US" dirty="0"/>
                    </a:p>
                  </a:txBody>
                  <a:tcPr/>
                </a:tc>
              </a:tr>
              <a:tr h="370119">
                <a:tc>
                  <a:txBody>
                    <a:bodyPr/>
                    <a:lstStyle/>
                    <a:p>
                      <a:r>
                        <a:rPr lang="en-US" dirty="0" smtClean="0"/>
                        <a:t>Republic Bank </a:t>
                      </a:r>
                      <a:r>
                        <a:rPr lang="en-US" dirty="0" smtClean="0"/>
                        <a:t>Limited</a:t>
                      </a:r>
                      <a:endParaRPr lang="en-US" dirty="0"/>
                    </a:p>
                  </a:txBody>
                  <a:tcPr/>
                </a:tc>
                <a:tc>
                  <a:txBody>
                    <a:bodyPr/>
                    <a:lstStyle/>
                    <a:p>
                      <a:pPr algn="ctr"/>
                      <a:r>
                        <a:rPr lang="en-US" dirty="0" smtClean="0"/>
                        <a:t>9315</a:t>
                      </a:r>
                      <a:endParaRPr lang="en-US" dirty="0"/>
                    </a:p>
                  </a:txBody>
                  <a:tcPr/>
                </a:tc>
                <a:tc>
                  <a:txBody>
                    <a:bodyPr/>
                    <a:lstStyle/>
                    <a:p>
                      <a:pPr algn="ctr"/>
                      <a:r>
                        <a:rPr lang="en-US" dirty="0" smtClean="0"/>
                        <a:t>6</a:t>
                      </a:r>
                      <a:endParaRPr lang="en-US" dirty="0"/>
                    </a:p>
                  </a:txBody>
                  <a:tcPr/>
                </a:tc>
                <a:tc>
                  <a:txBody>
                    <a:bodyPr/>
                    <a:lstStyle/>
                    <a:p>
                      <a:pPr algn="ctr"/>
                      <a:r>
                        <a:rPr lang="en-US" dirty="0" smtClean="0"/>
                        <a:t>14</a:t>
                      </a:r>
                      <a:endParaRPr lang="en-US" dirty="0"/>
                    </a:p>
                  </a:txBody>
                  <a:tcPr/>
                </a:tc>
              </a:tr>
              <a:tr h="475506">
                <a:tc>
                  <a:txBody>
                    <a:bodyPr/>
                    <a:lstStyle/>
                    <a:p>
                      <a:r>
                        <a:rPr lang="en-US" dirty="0" smtClean="0"/>
                        <a:t>SAGICOR Financial Group</a:t>
                      </a:r>
                      <a:endParaRPr lang="en-US" dirty="0"/>
                    </a:p>
                  </a:txBody>
                  <a:tcPr/>
                </a:tc>
                <a:tc>
                  <a:txBody>
                    <a:bodyPr/>
                    <a:lstStyle/>
                    <a:p>
                      <a:pPr algn="ctr"/>
                      <a:r>
                        <a:rPr lang="en-US" dirty="0" smtClean="0"/>
                        <a:t>4867</a:t>
                      </a:r>
                      <a:endParaRPr lang="en-US" dirty="0"/>
                    </a:p>
                  </a:txBody>
                  <a:tcPr/>
                </a:tc>
                <a:tc>
                  <a:txBody>
                    <a:bodyPr/>
                    <a:lstStyle/>
                    <a:p>
                      <a:pPr algn="ctr"/>
                      <a:r>
                        <a:rPr lang="en-US" dirty="0" smtClean="0"/>
                        <a:t>22</a:t>
                      </a:r>
                      <a:endParaRPr lang="en-US" dirty="0"/>
                    </a:p>
                  </a:txBody>
                  <a:tcPr/>
                </a:tc>
                <a:tc>
                  <a:txBody>
                    <a:bodyPr/>
                    <a:lstStyle/>
                    <a:p>
                      <a:pPr algn="ctr"/>
                      <a:r>
                        <a:rPr lang="en-US" dirty="0" smtClean="0"/>
                        <a:t>NA</a:t>
                      </a:r>
                      <a:endParaRPr lang="en-US" dirty="0"/>
                    </a:p>
                  </a:txBody>
                  <a:tcPr/>
                </a:tc>
              </a:tr>
              <a:tr h="379195">
                <a:tc>
                  <a:txBody>
                    <a:bodyPr/>
                    <a:lstStyle/>
                    <a:p>
                      <a:r>
                        <a:rPr lang="en-US" dirty="0" smtClean="0"/>
                        <a:t>First Citizens Bank</a:t>
                      </a:r>
                      <a:endParaRPr lang="en-US" dirty="0"/>
                    </a:p>
                  </a:txBody>
                  <a:tcPr/>
                </a:tc>
                <a:tc>
                  <a:txBody>
                    <a:bodyPr/>
                    <a:lstStyle/>
                    <a:p>
                      <a:pPr algn="ctr"/>
                      <a:r>
                        <a:rPr lang="en-US" dirty="0" smtClean="0"/>
                        <a:t>4015</a:t>
                      </a:r>
                      <a:endParaRPr lang="en-US" dirty="0"/>
                    </a:p>
                  </a:txBody>
                  <a:tcPr/>
                </a:tc>
                <a:tc>
                  <a:txBody>
                    <a:bodyPr/>
                    <a:lstStyle/>
                    <a:p>
                      <a:pPr algn="ctr"/>
                      <a:r>
                        <a:rPr lang="en-US" dirty="0" smtClean="0"/>
                        <a:t>4</a:t>
                      </a:r>
                      <a:endParaRPr lang="en-US" dirty="0"/>
                    </a:p>
                  </a:txBody>
                  <a:tcPr/>
                </a:tc>
                <a:tc>
                  <a:txBody>
                    <a:bodyPr/>
                    <a:lstStyle/>
                    <a:p>
                      <a:pPr algn="ctr"/>
                      <a:r>
                        <a:rPr lang="en-US" dirty="0" smtClean="0"/>
                        <a:t>8</a:t>
                      </a:r>
                      <a:endParaRPr lang="en-US" dirty="0"/>
                    </a:p>
                  </a:txBody>
                  <a:tcPr/>
                </a:tc>
              </a:tr>
              <a:tr h="370119">
                <a:tc>
                  <a:txBody>
                    <a:bodyPr/>
                    <a:lstStyle/>
                    <a:p>
                      <a:r>
                        <a:rPr lang="en-US" dirty="0" smtClean="0"/>
                        <a:t>Guardian Holdings Limited</a:t>
                      </a:r>
                      <a:endParaRPr lang="en-US" dirty="0"/>
                    </a:p>
                  </a:txBody>
                  <a:tcPr/>
                </a:tc>
                <a:tc>
                  <a:txBody>
                    <a:bodyPr/>
                    <a:lstStyle/>
                    <a:p>
                      <a:pPr algn="ctr"/>
                      <a:r>
                        <a:rPr lang="en-US" dirty="0" smtClean="0"/>
                        <a:t>3281</a:t>
                      </a:r>
                      <a:endParaRPr lang="en-US" dirty="0"/>
                    </a:p>
                  </a:txBody>
                  <a:tcPr/>
                </a:tc>
                <a:tc>
                  <a:txBody>
                    <a:bodyPr/>
                    <a:lstStyle/>
                    <a:p>
                      <a:pPr algn="ctr"/>
                      <a:r>
                        <a:rPr lang="en-US" dirty="0" smtClean="0"/>
                        <a:t>4</a:t>
                      </a:r>
                      <a:endParaRPr lang="en-US" dirty="0"/>
                    </a:p>
                  </a:txBody>
                  <a:tcPr/>
                </a:tc>
                <a:tc>
                  <a:txBody>
                    <a:bodyPr/>
                    <a:lstStyle/>
                    <a:p>
                      <a:pPr algn="ctr"/>
                      <a:r>
                        <a:rPr lang="en-US" dirty="0" smtClean="0"/>
                        <a:t>NA</a:t>
                      </a:r>
                      <a:endParaRPr lang="en-US" dirty="0"/>
                    </a:p>
                  </a:txBody>
                  <a:tcPr/>
                </a:tc>
              </a:tr>
              <a:tr h="370119">
                <a:tc>
                  <a:txBody>
                    <a:bodyPr/>
                    <a:lstStyle/>
                    <a:p>
                      <a:r>
                        <a:rPr lang="en-US" dirty="0" smtClean="0"/>
                        <a:t>Jamaica Money Market Brokers</a:t>
                      </a:r>
                      <a:endParaRPr lang="en-US" dirty="0"/>
                    </a:p>
                  </a:txBody>
                  <a:tcPr/>
                </a:tc>
                <a:tc>
                  <a:txBody>
                    <a:bodyPr/>
                    <a:lstStyle/>
                    <a:p>
                      <a:pPr algn="ctr"/>
                      <a:r>
                        <a:rPr lang="en-US" dirty="0" smtClean="0"/>
                        <a:t>1318</a:t>
                      </a:r>
                      <a:endParaRPr lang="en-US" dirty="0"/>
                    </a:p>
                  </a:txBody>
                  <a:tcPr/>
                </a:tc>
                <a:tc>
                  <a:txBody>
                    <a:bodyPr/>
                    <a:lstStyle/>
                    <a:p>
                      <a:pPr algn="ctr"/>
                      <a:r>
                        <a:rPr lang="en-US" dirty="0" smtClean="0"/>
                        <a:t>3</a:t>
                      </a:r>
                      <a:endParaRPr lang="en-US" dirty="0"/>
                    </a:p>
                  </a:txBody>
                  <a:tcPr/>
                </a:tc>
                <a:tc>
                  <a:txBody>
                    <a:bodyPr/>
                    <a:lstStyle/>
                    <a:p>
                      <a:pPr algn="ctr"/>
                      <a:r>
                        <a:rPr lang="en-US" dirty="0" smtClean="0"/>
                        <a:t>NA</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230DA950-52A0-47C1-BB60-30E2123BCCBF}" type="slidenum">
              <a:rPr lang="en-TT" smtClean="0"/>
              <a:pPr/>
              <a:t>4</a:t>
            </a:fld>
            <a:endParaRPr lang="en-TT"/>
          </a:p>
        </p:txBody>
      </p:sp>
    </p:spTree>
    <p:extLst>
      <p:ext uri="{BB962C8B-B14F-4D97-AF65-F5344CB8AC3E}">
        <p14:creationId xmlns:p14="http://schemas.microsoft.com/office/powerpoint/2010/main" val="3225902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Introduction</a:t>
            </a:r>
            <a:endParaRPr lang="en-TT" dirty="0"/>
          </a:p>
        </p:txBody>
      </p:sp>
      <p:sp>
        <p:nvSpPr>
          <p:cNvPr id="3" name="Content Placeholder 2"/>
          <p:cNvSpPr>
            <a:spLocks noGrp="1"/>
          </p:cNvSpPr>
          <p:nvPr>
            <p:ph idx="1"/>
          </p:nvPr>
        </p:nvSpPr>
        <p:spPr/>
        <p:txBody>
          <a:bodyPr>
            <a:normAutofit fontScale="77500" lnSpcReduction="20000"/>
          </a:bodyPr>
          <a:lstStyle/>
          <a:p>
            <a:pPr algn="just">
              <a:buFont typeface="Calibri" panose="020F0502020204030204" pitchFamily="34" charset="0"/>
              <a:buChar char="•"/>
            </a:pPr>
            <a:r>
              <a:rPr lang="en-TT" dirty="0" smtClean="0">
                <a:solidFill>
                  <a:srgbClr val="2F2B20"/>
                </a:solidFill>
              </a:rPr>
              <a:t>The Caribbean region was not insulated from the global </a:t>
            </a:r>
            <a:r>
              <a:rPr lang="en-TT" dirty="0">
                <a:solidFill>
                  <a:srgbClr val="2F2B20"/>
                </a:solidFill>
              </a:rPr>
              <a:t>financial </a:t>
            </a:r>
            <a:r>
              <a:rPr lang="en-TT" dirty="0" smtClean="0">
                <a:solidFill>
                  <a:srgbClr val="2F2B20"/>
                </a:solidFill>
              </a:rPr>
              <a:t>crisis in 2007/08.</a:t>
            </a:r>
          </a:p>
          <a:p>
            <a:pPr marL="0" indent="0" algn="just">
              <a:buNone/>
            </a:pPr>
            <a:endParaRPr lang="en-TT" dirty="0" smtClean="0">
              <a:solidFill>
                <a:srgbClr val="2F2B20"/>
              </a:solidFill>
            </a:endParaRPr>
          </a:p>
          <a:p>
            <a:pPr algn="just">
              <a:buFont typeface="Calibri" panose="020F0502020204030204" pitchFamily="34" charset="0"/>
              <a:buChar char="•"/>
            </a:pPr>
            <a:r>
              <a:rPr lang="en-TT" dirty="0" smtClean="0">
                <a:solidFill>
                  <a:srgbClr val="2F2B20"/>
                </a:solidFill>
              </a:rPr>
              <a:t>Cross-border linkages posed its own challenges.</a:t>
            </a:r>
          </a:p>
          <a:p>
            <a:pPr lvl="0" algn="just">
              <a:buClr>
                <a:srgbClr val="A9A57C"/>
              </a:buClr>
            </a:pPr>
            <a:endParaRPr lang="en-TT" dirty="0" smtClean="0"/>
          </a:p>
          <a:p>
            <a:r>
              <a:rPr lang="en-TT" dirty="0" smtClean="0"/>
              <a:t>The collapse of the Trinidad and Tobago-based CL Financial Group in January 2009 represented a major financial shock to the Caribbean </a:t>
            </a:r>
            <a:r>
              <a:rPr lang="en-TT" b="1" i="1" dirty="0" smtClean="0"/>
              <a:t>(Ogawa et al., 2013).</a:t>
            </a:r>
          </a:p>
          <a:p>
            <a:endParaRPr lang="en-TT" b="1" i="1" dirty="0" smtClean="0"/>
          </a:p>
          <a:p>
            <a:r>
              <a:rPr lang="en-TT" dirty="0" smtClean="0"/>
              <a:t> The collapse of the Group had spill over effects </a:t>
            </a:r>
            <a:r>
              <a:rPr lang="en-TT" dirty="0" smtClean="0"/>
              <a:t>in 15 </a:t>
            </a:r>
            <a:r>
              <a:rPr lang="en-TT" dirty="0" smtClean="0"/>
              <a:t>CARICOM states except for Jamaica and Haiti </a:t>
            </a:r>
            <a:r>
              <a:rPr lang="en-TT" b="1" i="1" dirty="0" smtClean="0"/>
              <a:t>(Monroe and Wu, 2011).</a:t>
            </a:r>
            <a:endParaRPr lang="en-TT" b="1" i="1" dirty="0"/>
          </a:p>
          <a:p>
            <a:endParaRPr lang="en-TT"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862" y="5969818"/>
            <a:ext cx="3168000" cy="88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rgomez\AppData\Local\Microsoft\Windows\Temporary Internet Files\Content.Word\600 IADI_vector_fi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69818"/>
            <a:ext cx="3168000" cy="889200"/>
          </a:xfrm>
          <a:prstGeom prst="rect">
            <a:avLst/>
          </a:prstGeom>
          <a:noFill/>
          <a:ln>
            <a:noFill/>
          </a:ln>
        </p:spPr>
      </p:pic>
      <p:sp>
        <p:nvSpPr>
          <p:cNvPr id="4" name="Slide Number Placeholder 3"/>
          <p:cNvSpPr>
            <a:spLocks noGrp="1"/>
          </p:cNvSpPr>
          <p:nvPr>
            <p:ph type="sldNum" sz="quarter" idx="12"/>
          </p:nvPr>
        </p:nvSpPr>
        <p:spPr/>
        <p:txBody>
          <a:bodyPr/>
          <a:lstStyle/>
          <a:p>
            <a:fld id="{230DA950-52A0-47C1-BB60-30E2123BCCBF}" type="slidenum">
              <a:rPr lang="en-TT" smtClean="0"/>
              <a:pPr/>
              <a:t>5</a:t>
            </a:fld>
            <a:endParaRPr lang="en-TT"/>
          </a:p>
        </p:txBody>
      </p:sp>
    </p:spTree>
    <p:extLst>
      <p:ext uri="{BB962C8B-B14F-4D97-AF65-F5344CB8AC3E}">
        <p14:creationId xmlns:p14="http://schemas.microsoft.com/office/powerpoint/2010/main" val="3566567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Introduction</a:t>
            </a:r>
            <a:endParaRPr lang="en-TT" dirty="0"/>
          </a:p>
        </p:txBody>
      </p:sp>
      <p:sp>
        <p:nvSpPr>
          <p:cNvPr id="3" name="Content Placeholder 2"/>
          <p:cNvSpPr>
            <a:spLocks noGrp="1"/>
          </p:cNvSpPr>
          <p:nvPr>
            <p:ph idx="1"/>
          </p:nvPr>
        </p:nvSpPr>
        <p:spPr/>
        <p:txBody>
          <a:bodyPr>
            <a:normAutofit/>
          </a:bodyPr>
          <a:lstStyle/>
          <a:p>
            <a:pPr algn="just"/>
            <a:r>
              <a:rPr lang="en-TT" dirty="0" smtClean="0"/>
              <a:t>The Gov’t of T&amp;T opted </a:t>
            </a:r>
            <a:r>
              <a:rPr lang="en-TT" dirty="0" smtClean="0"/>
              <a:t>for bailout of CL </a:t>
            </a:r>
            <a:r>
              <a:rPr lang="en-TT" dirty="0" smtClean="0"/>
              <a:t>Financial; too big to fail?</a:t>
            </a:r>
          </a:p>
          <a:p>
            <a:pPr algn="just"/>
            <a:r>
              <a:rPr lang="en-TT" dirty="0" smtClean="0"/>
              <a:t>Group </a:t>
            </a:r>
            <a:r>
              <a:rPr lang="en-TT" dirty="0" smtClean="0"/>
              <a:t>assets was more than half of </a:t>
            </a:r>
            <a:r>
              <a:rPr lang="en-TT" dirty="0" smtClean="0"/>
              <a:t>T&amp;T GDP </a:t>
            </a:r>
            <a:r>
              <a:rPr lang="en-TT" dirty="0" smtClean="0"/>
              <a:t>(76.1% of GDP as at 2007).</a:t>
            </a:r>
            <a:r>
              <a:rPr lang="en-TT" dirty="0"/>
              <a:t> </a:t>
            </a:r>
            <a:endParaRPr lang="en-TT" dirty="0" smtClean="0"/>
          </a:p>
          <a:p>
            <a:pPr algn="just"/>
            <a:r>
              <a:rPr lang="en-TT" dirty="0" smtClean="0"/>
              <a:t>On October 17</a:t>
            </a:r>
            <a:r>
              <a:rPr lang="en-TT" baseline="30000" dirty="0" smtClean="0"/>
              <a:t>th</a:t>
            </a:r>
            <a:r>
              <a:rPr lang="en-TT" dirty="0" smtClean="0"/>
              <a:t> 2011 </a:t>
            </a:r>
            <a:r>
              <a:rPr lang="en-TT" dirty="0" smtClean="0"/>
              <a:t>DICTT was </a:t>
            </a:r>
            <a:r>
              <a:rPr lang="en-TT" dirty="0" smtClean="0"/>
              <a:t>appointed Liquidator for </a:t>
            </a:r>
            <a:r>
              <a:rPr lang="en-TT" dirty="0" err="1" smtClean="0"/>
              <a:t>Clico</a:t>
            </a:r>
            <a:r>
              <a:rPr lang="en-TT" dirty="0" smtClean="0"/>
              <a:t> Investment </a:t>
            </a:r>
            <a:r>
              <a:rPr lang="en-TT" dirty="0" smtClean="0"/>
              <a:t>Bank, a major subsidiary in the Group.</a:t>
            </a:r>
            <a:endParaRPr lang="en-TT" dirty="0" smtClean="0"/>
          </a:p>
          <a:p>
            <a:endParaRPr lang="en-TT"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862" y="5969818"/>
            <a:ext cx="3168000" cy="88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rgomez\AppData\Local\Microsoft\Windows\Temporary Internet Files\Content.Word\600 IADI_vector_fi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69818"/>
            <a:ext cx="3168000" cy="889200"/>
          </a:xfrm>
          <a:prstGeom prst="rect">
            <a:avLst/>
          </a:prstGeom>
          <a:noFill/>
          <a:ln>
            <a:noFill/>
          </a:ln>
        </p:spPr>
      </p:pic>
      <p:sp>
        <p:nvSpPr>
          <p:cNvPr id="4" name="Slide Number Placeholder 3"/>
          <p:cNvSpPr>
            <a:spLocks noGrp="1"/>
          </p:cNvSpPr>
          <p:nvPr>
            <p:ph type="sldNum" sz="quarter" idx="12"/>
          </p:nvPr>
        </p:nvSpPr>
        <p:spPr/>
        <p:txBody>
          <a:bodyPr/>
          <a:lstStyle/>
          <a:p>
            <a:fld id="{230DA950-52A0-47C1-BB60-30E2123BCCBF}" type="slidenum">
              <a:rPr lang="en-TT" smtClean="0"/>
              <a:pPr/>
              <a:t>6</a:t>
            </a:fld>
            <a:endParaRPr lang="en-TT"/>
          </a:p>
        </p:txBody>
      </p:sp>
    </p:spTree>
    <p:extLst>
      <p:ext uri="{BB962C8B-B14F-4D97-AF65-F5344CB8AC3E}">
        <p14:creationId xmlns:p14="http://schemas.microsoft.com/office/powerpoint/2010/main" val="1644232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dirty="0" smtClean="0"/>
              <a:t>Cross Border Issues</a:t>
            </a:r>
            <a:endParaRPr lang="en-US" dirty="0"/>
          </a:p>
        </p:txBody>
      </p:sp>
      <p:sp>
        <p:nvSpPr>
          <p:cNvPr id="3" name="Content Placeholder 2"/>
          <p:cNvSpPr>
            <a:spLocks noGrp="1"/>
          </p:cNvSpPr>
          <p:nvPr>
            <p:ph idx="1"/>
          </p:nvPr>
        </p:nvSpPr>
        <p:spPr>
          <a:xfrm>
            <a:off x="467544" y="1196752"/>
            <a:ext cx="8229600" cy="4525963"/>
          </a:xfrm>
        </p:spPr>
        <p:txBody>
          <a:bodyPr>
            <a:normAutofit fontScale="92500"/>
          </a:bodyPr>
          <a:lstStyle/>
          <a:p>
            <a:r>
              <a:rPr lang="en-TT" dirty="0" smtClean="0"/>
              <a:t>The </a:t>
            </a:r>
            <a:r>
              <a:rPr lang="en-TT" dirty="0"/>
              <a:t>collapse of </a:t>
            </a:r>
            <a:r>
              <a:rPr lang="en-TT" dirty="0" smtClean="0"/>
              <a:t>CL Financial revealed </a:t>
            </a:r>
            <a:r>
              <a:rPr lang="en-TT" dirty="0"/>
              <a:t>the existence of an inadequate risk management and weak corporate governance system.</a:t>
            </a:r>
          </a:p>
          <a:p>
            <a:r>
              <a:rPr lang="en-TT" dirty="0" smtClean="0"/>
              <a:t>Many Caribbean Gov’ts were </a:t>
            </a:r>
            <a:r>
              <a:rPr lang="en-TT" dirty="0"/>
              <a:t>forced to intervene </a:t>
            </a:r>
            <a:r>
              <a:rPr lang="en-TT" dirty="0" smtClean="0"/>
              <a:t>in </a:t>
            </a:r>
            <a:r>
              <a:rPr lang="en-TT" dirty="0"/>
              <a:t>order to minimize the negative impact to </a:t>
            </a:r>
            <a:r>
              <a:rPr lang="en-TT" dirty="0" smtClean="0"/>
              <a:t>policyholders </a:t>
            </a:r>
            <a:r>
              <a:rPr lang="en-TT" dirty="0"/>
              <a:t>and shareholders.  </a:t>
            </a:r>
            <a:endParaRPr lang="en-TT" dirty="0" smtClean="0"/>
          </a:p>
          <a:p>
            <a:r>
              <a:rPr lang="en-TT" dirty="0" smtClean="0"/>
              <a:t>These </a:t>
            </a:r>
            <a:r>
              <a:rPr lang="en-TT" dirty="0"/>
              <a:t>countries’ economies were already tottering </a:t>
            </a:r>
            <a:r>
              <a:rPr lang="en-TT" dirty="0" smtClean="0"/>
              <a:t>from the onset of the global recession.</a:t>
            </a:r>
            <a:endParaRPr lang="en-TT" dirty="0"/>
          </a:p>
          <a:p>
            <a:r>
              <a:rPr lang="en-TT" dirty="0"/>
              <a:t>Insurance and annuities were affected badly.</a:t>
            </a:r>
          </a:p>
          <a:p>
            <a:endParaRPr lang="en-US" dirty="0" smtClean="0"/>
          </a:p>
          <a:p>
            <a:pPr>
              <a:buNone/>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862" y="5969818"/>
            <a:ext cx="3168000" cy="88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rgomez\AppData\Local\Microsoft\Windows\Temporary Internet Files\Content.Word\600 IADI_vector_fi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69818"/>
            <a:ext cx="3168000" cy="889200"/>
          </a:xfrm>
          <a:prstGeom prst="rect">
            <a:avLst/>
          </a:prstGeom>
          <a:noFill/>
          <a:ln>
            <a:noFill/>
          </a:ln>
        </p:spPr>
      </p:pic>
      <p:sp>
        <p:nvSpPr>
          <p:cNvPr id="4" name="Slide Number Placeholder 3"/>
          <p:cNvSpPr>
            <a:spLocks noGrp="1"/>
          </p:cNvSpPr>
          <p:nvPr>
            <p:ph type="sldNum" sz="quarter" idx="12"/>
          </p:nvPr>
        </p:nvSpPr>
        <p:spPr/>
        <p:txBody>
          <a:bodyPr/>
          <a:lstStyle/>
          <a:p>
            <a:fld id="{230DA950-52A0-47C1-BB60-30E2123BCCBF}" type="slidenum">
              <a:rPr lang="en-TT" smtClean="0"/>
              <a:pPr/>
              <a:t>7</a:t>
            </a:fld>
            <a:endParaRPr lang="en-TT"/>
          </a:p>
        </p:txBody>
      </p:sp>
    </p:spTree>
    <p:extLst>
      <p:ext uri="{BB962C8B-B14F-4D97-AF65-F5344CB8AC3E}">
        <p14:creationId xmlns:p14="http://schemas.microsoft.com/office/powerpoint/2010/main" val="4293586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Legislative Framework</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Most governments have established Single Regulatory Units (SRUs) for the purpose of supervising all  Non-Bank Financial Institutions (NBFIs) and the supervision is based on harmonized legislation across members </a:t>
            </a:r>
            <a:r>
              <a:rPr lang="en-US" b="1" i="1" dirty="0"/>
              <a:t>(Ogawa et al., 2013).</a:t>
            </a:r>
          </a:p>
          <a:p>
            <a:r>
              <a:rPr lang="en-US" dirty="0" smtClean="0"/>
              <a:t>The structure and the standards of supervision of NBFIs vary among the non-ECCU Caribbean countries. Thus there is uneven regulatory oversight of the financial sector in an environment of rapidly increasing cross-border financial flows </a:t>
            </a:r>
            <a:r>
              <a:rPr lang="en-US" b="1" i="1" dirty="0" smtClean="0"/>
              <a:t>(Ogawa et al., 2013).</a:t>
            </a:r>
            <a:endParaRPr lang="en-US" b="1" i="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862" y="5969818"/>
            <a:ext cx="3168000" cy="88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rgomez\AppData\Local\Microsoft\Windows\Temporary Internet Files\Content.Word\600 IADI_vector_fi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69818"/>
            <a:ext cx="3168000" cy="889200"/>
          </a:xfrm>
          <a:prstGeom prst="rect">
            <a:avLst/>
          </a:prstGeom>
          <a:noFill/>
          <a:ln>
            <a:noFill/>
          </a:ln>
        </p:spPr>
      </p:pic>
      <p:sp>
        <p:nvSpPr>
          <p:cNvPr id="4" name="Slide Number Placeholder 3"/>
          <p:cNvSpPr>
            <a:spLocks noGrp="1"/>
          </p:cNvSpPr>
          <p:nvPr>
            <p:ph type="sldNum" sz="quarter" idx="12"/>
          </p:nvPr>
        </p:nvSpPr>
        <p:spPr/>
        <p:txBody>
          <a:bodyPr/>
          <a:lstStyle/>
          <a:p>
            <a:fld id="{230DA950-52A0-47C1-BB60-30E2123BCCBF}" type="slidenum">
              <a:rPr lang="en-TT" smtClean="0"/>
              <a:pPr/>
              <a:t>8</a:t>
            </a:fld>
            <a:endParaRPr lang="en-TT"/>
          </a:p>
        </p:txBody>
      </p:sp>
    </p:spTree>
    <p:extLst>
      <p:ext uri="{BB962C8B-B14F-4D97-AF65-F5344CB8AC3E}">
        <p14:creationId xmlns:p14="http://schemas.microsoft.com/office/powerpoint/2010/main" val="213200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rgomez\AppData\Local\Microsoft\Windows\Temporary Internet Files\Content.Word\600 IADI_vector_fi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69818"/>
            <a:ext cx="3168000" cy="889200"/>
          </a:xfrm>
          <a:prstGeom prst="rect">
            <a:avLst/>
          </a:prstGeom>
          <a:noFill/>
          <a:ln>
            <a:noFill/>
          </a:ln>
        </p:spPr>
      </p:pic>
      <p:sp>
        <p:nvSpPr>
          <p:cNvPr id="2" name="Title 1"/>
          <p:cNvSpPr>
            <a:spLocks noGrp="1"/>
          </p:cNvSpPr>
          <p:nvPr>
            <p:ph type="title"/>
          </p:nvPr>
        </p:nvSpPr>
        <p:spPr/>
        <p:txBody>
          <a:bodyPr>
            <a:normAutofit/>
          </a:bodyPr>
          <a:lstStyle/>
          <a:p>
            <a:r>
              <a:rPr lang="en-US" dirty="0" smtClean="0"/>
              <a:t>CLF </a:t>
            </a:r>
            <a:r>
              <a:rPr lang="en-US" dirty="0" smtClean="0"/>
              <a:t>Consolidated Balance Sheet</a:t>
            </a:r>
            <a:endParaRPr lang="en-US" dirty="0"/>
          </a:p>
        </p:txBody>
      </p:sp>
      <p:sp>
        <p:nvSpPr>
          <p:cNvPr id="3" name="Content Placeholder 2"/>
          <p:cNvSpPr>
            <a:spLocks noGrp="1"/>
          </p:cNvSpPr>
          <p:nvPr>
            <p:ph idx="1"/>
          </p:nvPr>
        </p:nvSpPr>
        <p:spPr>
          <a:xfrm>
            <a:off x="395536" y="1340768"/>
            <a:ext cx="8229600" cy="4525963"/>
          </a:xfrm>
        </p:spPr>
        <p:txBody>
          <a:bodyPr>
            <a:normAutofit/>
          </a:bodyPr>
          <a:lstStyle/>
          <a:p>
            <a:endParaRPr lang="en-US" sz="2700" dirty="0" smtClean="0"/>
          </a:p>
          <a:p>
            <a:endParaRPr lang="en-US" sz="2700" dirty="0" smtClean="0"/>
          </a:p>
          <a:p>
            <a:endParaRPr lang="en-US" sz="2700" dirty="0"/>
          </a:p>
          <a:p>
            <a:endParaRPr lang="en-US" sz="2700" dirty="0" smtClean="0"/>
          </a:p>
          <a:p>
            <a:endParaRPr lang="en-US" sz="2700" dirty="0" smtClean="0"/>
          </a:p>
          <a:p>
            <a:endParaRPr lang="en-US" sz="2700" dirty="0"/>
          </a:p>
          <a:p>
            <a:endParaRPr lang="en-US" sz="1600" dirty="0" smtClean="0"/>
          </a:p>
          <a:p>
            <a:r>
              <a:rPr lang="en-US" sz="1600" dirty="0" smtClean="0"/>
              <a:t>Source: CLF’s Financial Statements</a:t>
            </a: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566741620"/>
              </p:ext>
            </p:extLst>
          </p:nvPr>
        </p:nvGraphicFramePr>
        <p:xfrm>
          <a:off x="1259632" y="1484784"/>
          <a:ext cx="6120680" cy="2646404"/>
        </p:xfrm>
        <a:graphic>
          <a:graphicData uri="http://schemas.openxmlformats.org/drawingml/2006/table">
            <a:tbl>
              <a:tblPr firstRow="1" bandRow="1">
                <a:tableStyleId>{5C22544A-7EE6-4342-B048-85BDC9FD1C3A}</a:tableStyleId>
              </a:tblPr>
              <a:tblGrid>
                <a:gridCol w="1584176"/>
                <a:gridCol w="1512168"/>
                <a:gridCol w="1584176"/>
                <a:gridCol w="1440160"/>
              </a:tblGrid>
              <a:tr h="372041">
                <a:tc>
                  <a:txBody>
                    <a:bodyPr/>
                    <a:lstStyle/>
                    <a:p>
                      <a:r>
                        <a:rPr lang="en-US" dirty="0" smtClean="0"/>
                        <a:t>Items</a:t>
                      </a:r>
                      <a:endParaRPr lang="en-US" dirty="0"/>
                    </a:p>
                  </a:txBody>
                  <a:tcPr/>
                </a:tc>
                <a:tc gridSpan="3">
                  <a:txBody>
                    <a:bodyPr/>
                    <a:lstStyle/>
                    <a:p>
                      <a:pPr algn="ctr"/>
                      <a:r>
                        <a:rPr lang="en-US" dirty="0" smtClean="0"/>
                        <a:t>31</a:t>
                      </a:r>
                      <a:r>
                        <a:rPr lang="en-US" baseline="0" dirty="0" smtClean="0"/>
                        <a:t> December </a:t>
                      </a:r>
                      <a:endParaRPr lang="en-US" dirty="0"/>
                    </a:p>
                  </a:txBody>
                  <a:tcPr/>
                </a:tc>
                <a:tc hMerge="1">
                  <a:txBody>
                    <a:bodyPr/>
                    <a:lstStyle/>
                    <a:p>
                      <a:endParaRPr lang="en-US" dirty="0"/>
                    </a:p>
                  </a:txBody>
                  <a:tcPr/>
                </a:tc>
                <a:tc hMerge="1">
                  <a:txBody>
                    <a:bodyPr/>
                    <a:lstStyle/>
                    <a:p>
                      <a:pPr algn="ctr"/>
                      <a:endParaRPr lang="en-US" dirty="0"/>
                    </a:p>
                  </a:txBody>
                  <a:tcPr/>
                </a:tc>
              </a:tr>
              <a:tr h="420047">
                <a:tc>
                  <a:txBody>
                    <a:bodyPr/>
                    <a:lstStyle/>
                    <a:p>
                      <a:endParaRPr lang="en-US" dirty="0"/>
                    </a:p>
                  </a:txBody>
                  <a:tcPr/>
                </a:tc>
                <a:tc>
                  <a:txBody>
                    <a:bodyPr/>
                    <a:lstStyle/>
                    <a:p>
                      <a:pPr algn="ctr"/>
                      <a:r>
                        <a:rPr lang="en-US" sz="1400" dirty="0" smtClean="0"/>
                        <a:t>2007 </a:t>
                      </a:r>
                    </a:p>
                    <a:p>
                      <a:pPr algn="ctr"/>
                      <a:r>
                        <a:rPr lang="en-US" sz="1400" dirty="0" smtClean="0"/>
                        <a:t>$’000</a:t>
                      </a:r>
                      <a:endParaRPr lang="en-US" sz="1400" dirty="0"/>
                    </a:p>
                  </a:txBody>
                  <a:tcPr/>
                </a:tc>
                <a:tc>
                  <a:txBody>
                    <a:bodyPr/>
                    <a:lstStyle/>
                    <a:p>
                      <a:pPr algn="ctr"/>
                      <a:r>
                        <a:rPr lang="en-US" sz="1400" dirty="0" smtClean="0"/>
                        <a:t>2006 </a:t>
                      </a:r>
                    </a:p>
                    <a:p>
                      <a:pPr algn="ctr"/>
                      <a:r>
                        <a:rPr lang="en-US" sz="1400" dirty="0" smtClean="0"/>
                        <a:t>$’000</a:t>
                      </a:r>
                      <a:endParaRPr lang="en-US" sz="1400" dirty="0"/>
                    </a:p>
                  </a:txBody>
                  <a:tcPr/>
                </a:tc>
                <a:tc>
                  <a:txBody>
                    <a:bodyPr/>
                    <a:lstStyle/>
                    <a:p>
                      <a:pPr algn="ctr"/>
                      <a:r>
                        <a:rPr lang="en-US" sz="1400" dirty="0" smtClean="0"/>
                        <a:t>2005 </a:t>
                      </a:r>
                    </a:p>
                    <a:p>
                      <a:pPr algn="ctr"/>
                      <a:r>
                        <a:rPr lang="en-US" sz="1400" dirty="0" smtClean="0"/>
                        <a:t>$’000</a:t>
                      </a:r>
                      <a:endParaRPr lang="en-US" sz="1400" dirty="0"/>
                    </a:p>
                  </a:txBody>
                  <a:tcPr/>
                </a:tc>
              </a:tr>
              <a:tr h="372041">
                <a:tc>
                  <a:txBody>
                    <a:bodyPr/>
                    <a:lstStyle/>
                    <a:p>
                      <a:r>
                        <a:rPr lang="en-US" dirty="0" smtClean="0"/>
                        <a:t>Total Assets </a:t>
                      </a:r>
                      <a:endParaRPr lang="en-US" dirty="0"/>
                    </a:p>
                  </a:txBody>
                  <a:tcPr/>
                </a:tc>
                <a:tc>
                  <a:txBody>
                    <a:bodyPr/>
                    <a:lstStyle/>
                    <a:p>
                      <a:r>
                        <a:rPr lang="en-US" dirty="0" smtClean="0"/>
                        <a:t>100,666,256</a:t>
                      </a:r>
                      <a:endParaRPr lang="en-US" dirty="0"/>
                    </a:p>
                  </a:txBody>
                  <a:tcPr/>
                </a:tc>
                <a:tc>
                  <a:txBody>
                    <a:bodyPr/>
                    <a:lstStyle/>
                    <a:p>
                      <a:r>
                        <a:rPr lang="en-US" dirty="0" smtClean="0"/>
                        <a:t>88,721,172</a:t>
                      </a:r>
                      <a:endParaRPr lang="en-US" dirty="0"/>
                    </a:p>
                  </a:txBody>
                  <a:tcPr/>
                </a:tc>
                <a:tc>
                  <a:txBody>
                    <a:bodyPr/>
                    <a:lstStyle/>
                    <a:p>
                      <a:r>
                        <a:rPr lang="en-US" dirty="0" smtClean="0"/>
                        <a:t>75,907,365</a:t>
                      </a:r>
                      <a:endParaRPr lang="en-US" dirty="0"/>
                    </a:p>
                  </a:txBody>
                  <a:tcPr/>
                </a:tc>
              </a:tr>
              <a:tr h="372041">
                <a:tc>
                  <a:txBody>
                    <a:bodyPr/>
                    <a:lstStyle/>
                    <a:p>
                      <a:r>
                        <a:rPr lang="en-US" dirty="0" smtClean="0"/>
                        <a:t>Total</a:t>
                      </a:r>
                      <a:r>
                        <a:rPr lang="en-US" baseline="0" dirty="0" smtClean="0"/>
                        <a:t> Equity</a:t>
                      </a:r>
                      <a:endParaRPr lang="en-US" dirty="0"/>
                    </a:p>
                  </a:txBody>
                  <a:tcPr/>
                </a:tc>
                <a:tc>
                  <a:txBody>
                    <a:bodyPr/>
                    <a:lstStyle/>
                    <a:p>
                      <a:r>
                        <a:rPr lang="en-US" dirty="0" smtClean="0"/>
                        <a:t>8,469,052</a:t>
                      </a:r>
                      <a:endParaRPr lang="en-US" dirty="0"/>
                    </a:p>
                  </a:txBody>
                  <a:tcPr/>
                </a:tc>
                <a:tc>
                  <a:txBody>
                    <a:bodyPr/>
                    <a:lstStyle/>
                    <a:p>
                      <a:r>
                        <a:rPr lang="en-US" dirty="0" smtClean="0"/>
                        <a:t>7,746,911</a:t>
                      </a:r>
                      <a:endParaRPr lang="en-US" dirty="0"/>
                    </a:p>
                  </a:txBody>
                  <a:tcPr/>
                </a:tc>
                <a:tc>
                  <a:txBody>
                    <a:bodyPr/>
                    <a:lstStyle/>
                    <a:p>
                      <a:r>
                        <a:rPr lang="en-US" dirty="0" smtClean="0"/>
                        <a:t>7,177,167</a:t>
                      </a:r>
                      <a:endParaRPr lang="en-US" dirty="0"/>
                    </a:p>
                  </a:txBody>
                  <a:tcPr/>
                </a:tc>
              </a:tr>
              <a:tr h="372041">
                <a:tc>
                  <a:txBody>
                    <a:bodyPr/>
                    <a:lstStyle/>
                    <a:p>
                      <a:r>
                        <a:rPr lang="en-US" dirty="0" smtClean="0"/>
                        <a:t>Total Liabilities</a:t>
                      </a:r>
                      <a:endParaRPr lang="en-US" dirty="0"/>
                    </a:p>
                  </a:txBody>
                  <a:tcPr/>
                </a:tc>
                <a:tc>
                  <a:txBody>
                    <a:bodyPr/>
                    <a:lstStyle/>
                    <a:p>
                      <a:r>
                        <a:rPr lang="en-US" dirty="0" smtClean="0"/>
                        <a:t>92,197,204</a:t>
                      </a:r>
                      <a:endParaRPr lang="en-US" dirty="0"/>
                    </a:p>
                  </a:txBody>
                  <a:tcPr/>
                </a:tc>
                <a:tc>
                  <a:txBody>
                    <a:bodyPr/>
                    <a:lstStyle/>
                    <a:p>
                      <a:r>
                        <a:rPr lang="en-US" dirty="0" smtClean="0"/>
                        <a:t>80,974,261</a:t>
                      </a:r>
                      <a:endParaRPr lang="en-US" dirty="0"/>
                    </a:p>
                  </a:txBody>
                  <a:tcPr/>
                </a:tc>
                <a:tc>
                  <a:txBody>
                    <a:bodyPr/>
                    <a:lstStyle/>
                    <a:p>
                      <a:r>
                        <a:rPr lang="en-US" dirty="0" smtClean="0"/>
                        <a:t>68,730,198</a:t>
                      </a:r>
                      <a:endParaRPr lang="en-US" dirty="0"/>
                    </a:p>
                  </a:txBody>
                  <a:tcPr/>
                </a:tc>
              </a:tr>
              <a:tr h="372041">
                <a:tc>
                  <a:txBody>
                    <a:bodyPr/>
                    <a:lstStyle/>
                    <a:p>
                      <a:r>
                        <a:rPr lang="en-US" dirty="0" smtClean="0"/>
                        <a:t>Total Liabilities and Equity</a:t>
                      </a:r>
                      <a:endParaRPr lang="en-US" dirty="0"/>
                    </a:p>
                  </a:txBody>
                  <a:tcPr/>
                </a:tc>
                <a:tc>
                  <a:txBody>
                    <a:bodyPr/>
                    <a:lstStyle/>
                    <a:p>
                      <a:r>
                        <a:rPr lang="en-US" dirty="0" smtClean="0"/>
                        <a:t>100,666,256</a:t>
                      </a:r>
                      <a:endParaRPr lang="en-US" dirty="0"/>
                    </a:p>
                  </a:txBody>
                  <a:tcPr/>
                </a:tc>
                <a:tc>
                  <a:txBody>
                    <a:bodyPr/>
                    <a:lstStyle/>
                    <a:p>
                      <a:r>
                        <a:rPr lang="en-US" dirty="0" smtClean="0"/>
                        <a:t>88,721,172</a:t>
                      </a:r>
                      <a:endParaRPr lang="en-US" dirty="0"/>
                    </a:p>
                  </a:txBody>
                  <a:tcPr/>
                </a:tc>
                <a:tc>
                  <a:txBody>
                    <a:bodyPr/>
                    <a:lstStyle/>
                    <a:p>
                      <a:r>
                        <a:rPr lang="en-US" dirty="0" smtClean="0"/>
                        <a:t>75,907,365</a:t>
                      </a:r>
                      <a:endParaRPr lang="en-US" dirty="0"/>
                    </a:p>
                  </a:txBody>
                  <a:tcPr/>
                </a:tc>
              </a:tr>
            </a:tbl>
          </a:graphicData>
        </a:graphic>
      </p:graphicFrame>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862" y="5969818"/>
            <a:ext cx="3168000" cy="88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230DA950-52A0-47C1-BB60-30E2123BCCBF}" type="slidenum">
              <a:rPr lang="en-TT" smtClean="0"/>
              <a:pPr/>
              <a:t>9</a:t>
            </a:fld>
            <a:endParaRPr lang="en-TT"/>
          </a:p>
        </p:txBody>
      </p:sp>
    </p:spTree>
    <p:extLst>
      <p:ext uri="{BB962C8B-B14F-4D97-AF65-F5344CB8AC3E}">
        <p14:creationId xmlns:p14="http://schemas.microsoft.com/office/powerpoint/2010/main" val="669014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5900</TotalTime>
  <Words>1721</Words>
  <Application>Microsoft Office PowerPoint</Application>
  <PresentationFormat>On-screen Show (4:3)</PresentationFormat>
  <Paragraphs>258</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Cross-border Issues for Regional Financial Institutions:  A Case Study of Resolving a Large Complex Bank</vt:lpstr>
      <vt:lpstr>Structure of Presentation</vt:lpstr>
      <vt:lpstr>Introduction</vt:lpstr>
      <vt:lpstr>Financial Interconnectedness </vt:lpstr>
      <vt:lpstr>Introduction</vt:lpstr>
      <vt:lpstr>Introduction</vt:lpstr>
      <vt:lpstr>Cross Border Issues</vt:lpstr>
      <vt:lpstr>Legislative Framework</vt:lpstr>
      <vt:lpstr>CLF Consolidated Balance Sheet</vt:lpstr>
      <vt:lpstr>CLF Consolidated Balance Sheet</vt:lpstr>
      <vt:lpstr>CLF Consolidated Balance Sheet</vt:lpstr>
      <vt:lpstr>CLF Consolidated Balance Sheet</vt:lpstr>
      <vt:lpstr>The Demise of CL Financial</vt:lpstr>
      <vt:lpstr>The Demise of CL Financial</vt:lpstr>
      <vt:lpstr>Impact of the collapse of CL Financial Group</vt:lpstr>
      <vt:lpstr>Challenges Implementing Core Principles</vt:lpstr>
      <vt:lpstr>Resolution Methodologies in the Caribbean for SIFIs</vt:lpstr>
      <vt:lpstr>Crisis Management</vt:lpstr>
      <vt:lpstr>Crisis Management</vt:lpstr>
      <vt:lpstr>Crisis Management</vt:lpstr>
      <vt:lpstr>Crisis Management</vt:lpstr>
      <vt:lpstr>Crisis Management</vt:lpstr>
      <vt:lpstr>Alternative Resolution Strategies</vt:lpstr>
      <vt:lpstr>Moving Forward</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in Applying the Core Principles in the Caribbean Region</dc:title>
  <dc:creator>rgomez</dc:creator>
  <cp:lastModifiedBy>Arjoon Harripaul</cp:lastModifiedBy>
  <cp:revision>240</cp:revision>
  <cp:lastPrinted>2014-10-16T22:55:38Z</cp:lastPrinted>
  <dcterms:created xsi:type="dcterms:W3CDTF">2014-05-08T13:38:41Z</dcterms:created>
  <dcterms:modified xsi:type="dcterms:W3CDTF">2014-10-16T22:57:29Z</dcterms:modified>
</cp:coreProperties>
</file>