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slideLayouts/slideLayout26.xml" ContentType="application/vnd.openxmlformats-officedocument.presentationml.slideLayout+xml"/>
  <Override PartName="/ppt/theme/theme19.xml" ContentType="application/vnd.openxmlformats-officedocument.theme+xml"/>
  <Override PartName="/ppt/slideLayouts/slideLayout2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  <p:sldMasterId id="2147483670" r:id="rId4"/>
    <p:sldMasterId id="2147483756" r:id="rId5"/>
    <p:sldMasterId id="2147483758" r:id="rId6"/>
    <p:sldMasterId id="2147483760" r:id="rId7"/>
    <p:sldMasterId id="2147483762" r:id="rId8"/>
    <p:sldMasterId id="2147483764" r:id="rId9"/>
    <p:sldMasterId id="2147483766" r:id="rId10"/>
    <p:sldMasterId id="2147483768" r:id="rId11"/>
    <p:sldMasterId id="2147483770" r:id="rId12"/>
    <p:sldMasterId id="2147483772" r:id="rId13"/>
    <p:sldMasterId id="2147483774" r:id="rId14"/>
    <p:sldMasterId id="2147483776" r:id="rId15"/>
    <p:sldMasterId id="2147483778" r:id="rId16"/>
    <p:sldMasterId id="2147483780" r:id="rId17"/>
    <p:sldMasterId id="2147483782" r:id="rId18"/>
    <p:sldMasterId id="2147483784" r:id="rId19"/>
    <p:sldMasterId id="2147483786" r:id="rId20"/>
  </p:sldMasterIdLst>
  <p:notesMasterIdLst>
    <p:notesMasterId r:id="rId38"/>
  </p:notesMasterIdLst>
  <p:handoutMasterIdLst>
    <p:handoutMasterId r:id="rId39"/>
  </p:handoutMasterIdLst>
  <p:sldIdLst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83" autoAdjust="0"/>
  </p:normalViewPr>
  <p:slideViewPr>
    <p:cSldViewPr>
      <p:cViewPr varScale="1">
        <p:scale>
          <a:sx n="59" d="100"/>
          <a:sy n="59" d="100"/>
        </p:scale>
        <p:origin x="-1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9F75D-1A7B-47D9-9326-1E994BFBA84C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2408B97-B436-42D0-9C24-F093E7F6C0C4}">
      <dgm:prSet custT="1"/>
      <dgm:spPr/>
      <dgm:t>
        <a:bodyPr/>
        <a:lstStyle/>
        <a:p>
          <a:pPr rtl="0"/>
          <a:r>
            <a:rPr lang="en-US" sz="1800" dirty="0" smtClean="0"/>
            <a:t>Notification to the PDIC Board of Directors </a:t>
          </a:r>
          <a:endParaRPr lang="en-US" sz="1800" dirty="0"/>
        </a:p>
      </dgm:t>
    </dgm:pt>
    <dgm:pt modelId="{9A1063B9-9251-4266-8BEC-FA9FC96109AB}" type="parTrans" cxnId="{AD04987B-95BD-41C6-BCE5-4D62527AF907}">
      <dgm:prSet/>
      <dgm:spPr/>
      <dgm:t>
        <a:bodyPr/>
        <a:lstStyle/>
        <a:p>
          <a:endParaRPr lang="en-US"/>
        </a:p>
      </dgm:t>
    </dgm:pt>
    <dgm:pt modelId="{D725E9C2-C56D-4B37-828D-33D22BC31C5B}" type="sibTrans" cxnId="{AD04987B-95BD-41C6-BCE5-4D62527AF907}">
      <dgm:prSet/>
      <dgm:spPr/>
      <dgm:t>
        <a:bodyPr/>
        <a:lstStyle/>
        <a:p>
          <a:endParaRPr lang="en-US"/>
        </a:p>
      </dgm:t>
    </dgm:pt>
    <dgm:pt modelId="{A92056AB-3263-40A1-91A2-367D2A702FA8}">
      <dgm:prSet/>
      <dgm:spPr/>
      <dgm:t>
        <a:bodyPr/>
        <a:lstStyle/>
        <a:p>
          <a:pPr rtl="0"/>
          <a:r>
            <a:rPr lang="en-US" dirty="0" smtClean="0"/>
            <a:t>Creation of self-assessment team (IAT) and its sub-groups, and the Secretariat</a:t>
          </a:r>
          <a:endParaRPr lang="en-US" dirty="0"/>
        </a:p>
      </dgm:t>
    </dgm:pt>
    <dgm:pt modelId="{E7DA75EB-F2B4-4A6A-92C5-618FB2626B67}" type="parTrans" cxnId="{824A982F-D1F5-42C8-91BC-6A080366B62A}">
      <dgm:prSet/>
      <dgm:spPr/>
      <dgm:t>
        <a:bodyPr/>
        <a:lstStyle/>
        <a:p>
          <a:endParaRPr lang="en-US"/>
        </a:p>
      </dgm:t>
    </dgm:pt>
    <dgm:pt modelId="{0D27BFA9-0CFD-42E2-8337-3B93C78953C5}" type="sibTrans" cxnId="{824A982F-D1F5-42C8-91BC-6A080366B62A}">
      <dgm:prSet/>
      <dgm:spPr/>
      <dgm:t>
        <a:bodyPr/>
        <a:lstStyle/>
        <a:p>
          <a:endParaRPr lang="en-US"/>
        </a:p>
      </dgm:t>
    </dgm:pt>
    <dgm:pt modelId="{C0B95B05-3E10-45F8-8BD9-D4981EC658B1}">
      <dgm:prSet custT="1"/>
      <dgm:spPr/>
      <dgm:t>
        <a:bodyPr/>
        <a:lstStyle/>
        <a:p>
          <a:pPr rtl="0"/>
          <a:r>
            <a:rPr lang="en-US" sz="1800" dirty="0" smtClean="0"/>
            <a:t>Consultation with other safety net players and relevant stakeholders</a:t>
          </a:r>
          <a:endParaRPr lang="en-US" sz="1800" dirty="0"/>
        </a:p>
      </dgm:t>
    </dgm:pt>
    <dgm:pt modelId="{7C71D0D8-5505-41EE-9EB1-54344E24B053}" type="parTrans" cxnId="{20412E4C-F5B0-447C-A2AD-C7677E095887}">
      <dgm:prSet/>
      <dgm:spPr/>
      <dgm:t>
        <a:bodyPr/>
        <a:lstStyle/>
        <a:p>
          <a:endParaRPr lang="en-US"/>
        </a:p>
      </dgm:t>
    </dgm:pt>
    <dgm:pt modelId="{6CCB8497-0781-4387-BA0E-9B11CD6A93FA}" type="sibTrans" cxnId="{20412E4C-F5B0-447C-A2AD-C7677E095887}">
      <dgm:prSet/>
      <dgm:spPr/>
      <dgm:t>
        <a:bodyPr/>
        <a:lstStyle/>
        <a:p>
          <a:endParaRPr lang="en-US"/>
        </a:p>
      </dgm:t>
    </dgm:pt>
    <dgm:pt modelId="{B349F4D4-78D7-4E03-8A65-6046A50B64F3}">
      <dgm:prSet custT="1"/>
      <dgm:spPr/>
      <dgm:t>
        <a:bodyPr/>
        <a:lstStyle/>
        <a:p>
          <a:pPr rtl="0"/>
          <a:r>
            <a:rPr lang="en-US" sz="1800" dirty="0" smtClean="0"/>
            <a:t>Sub-group meetings, discussions, write-ups</a:t>
          </a:r>
          <a:endParaRPr lang="en-US" sz="1800" dirty="0"/>
        </a:p>
      </dgm:t>
    </dgm:pt>
    <dgm:pt modelId="{6D0990C1-5121-45FB-A48E-BC8477605141}" type="parTrans" cxnId="{0587FE90-5A5D-409B-BF1E-2F05BDF9BB01}">
      <dgm:prSet/>
      <dgm:spPr/>
      <dgm:t>
        <a:bodyPr/>
        <a:lstStyle/>
        <a:p>
          <a:endParaRPr lang="en-US"/>
        </a:p>
      </dgm:t>
    </dgm:pt>
    <dgm:pt modelId="{AC77B345-D133-4E8D-8812-C1A498353DEF}" type="sibTrans" cxnId="{0587FE90-5A5D-409B-BF1E-2F05BDF9BB01}">
      <dgm:prSet/>
      <dgm:spPr/>
      <dgm:t>
        <a:bodyPr/>
        <a:lstStyle/>
        <a:p>
          <a:endParaRPr lang="en-US"/>
        </a:p>
      </dgm:t>
    </dgm:pt>
    <dgm:pt modelId="{981AF4C3-E49F-469D-9C89-68D4A7EC98E4}">
      <dgm:prSet custT="1"/>
      <dgm:spPr/>
      <dgm:t>
        <a:bodyPr/>
        <a:lstStyle/>
        <a:p>
          <a:pPr rtl="0"/>
          <a:r>
            <a:rPr lang="en-US" sz="1800" dirty="0" smtClean="0"/>
            <a:t>Plenary review and finalization </a:t>
          </a:r>
          <a:endParaRPr lang="en-US" sz="1800" dirty="0"/>
        </a:p>
      </dgm:t>
    </dgm:pt>
    <dgm:pt modelId="{BCBD5338-586B-4381-8DBE-9E8A424111B6}" type="parTrans" cxnId="{60F8C6B2-1F6F-4B78-A140-94D9E3B63CB2}">
      <dgm:prSet/>
      <dgm:spPr/>
      <dgm:t>
        <a:bodyPr/>
        <a:lstStyle/>
        <a:p>
          <a:endParaRPr lang="en-US"/>
        </a:p>
      </dgm:t>
    </dgm:pt>
    <dgm:pt modelId="{6025EEF6-FDA9-470C-9F07-3610D55FBE06}" type="sibTrans" cxnId="{60F8C6B2-1F6F-4B78-A140-94D9E3B63CB2}">
      <dgm:prSet/>
      <dgm:spPr/>
      <dgm:t>
        <a:bodyPr/>
        <a:lstStyle/>
        <a:p>
          <a:endParaRPr lang="en-US"/>
        </a:p>
      </dgm:t>
    </dgm:pt>
    <dgm:pt modelId="{3A8B18C0-7E6A-4A32-AD75-4D404A0297D2}">
      <dgm:prSet custT="1"/>
      <dgm:spPr/>
      <dgm:t>
        <a:bodyPr/>
        <a:lstStyle/>
        <a:p>
          <a:pPr rtl="0"/>
          <a:r>
            <a:rPr lang="en-US" sz="1800" dirty="0" smtClean="0"/>
            <a:t>Presentation to PDIC Executive Committee, Board of Directors and FSF</a:t>
          </a:r>
          <a:endParaRPr lang="en-US" sz="1800" dirty="0"/>
        </a:p>
      </dgm:t>
    </dgm:pt>
    <dgm:pt modelId="{98E93C5C-4E8B-4A83-A31A-02B6A6D3650D}" type="parTrans" cxnId="{0EE7ABE0-7777-4CAB-AE70-FA445B80D7C0}">
      <dgm:prSet/>
      <dgm:spPr/>
      <dgm:t>
        <a:bodyPr/>
        <a:lstStyle/>
        <a:p>
          <a:endParaRPr lang="en-US"/>
        </a:p>
      </dgm:t>
    </dgm:pt>
    <dgm:pt modelId="{C630B731-33B0-46C9-9DF3-4282BF660256}" type="sibTrans" cxnId="{0EE7ABE0-7777-4CAB-AE70-FA445B80D7C0}">
      <dgm:prSet/>
      <dgm:spPr/>
      <dgm:t>
        <a:bodyPr/>
        <a:lstStyle/>
        <a:p>
          <a:endParaRPr lang="en-US"/>
        </a:p>
      </dgm:t>
    </dgm:pt>
    <dgm:pt modelId="{5AA7DC90-94CE-47EC-A4F8-FCA82F3FBD33}" type="pres">
      <dgm:prSet presAssocID="{DBB9F75D-1A7B-47D9-9326-1E994BFBA8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F2F12-1C19-480A-A18E-4F7FAC101FC1}" type="pres">
      <dgm:prSet presAssocID="{22408B97-B436-42D0-9C24-F093E7F6C0C4}" presName="parentText" presStyleLbl="node1" presStyleIdx="0" presStyleCnt="6" custScaleY="1329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D033F-36A2-4DC6-8E5B-33BA544E3C61}" type="pres">
      <dgm:prSet presAssocID="{D725E9C2-C56D-4B37-828D-33D22BC31C5B}" presName="spacer" presStyleCnt="0"/>
      <dgm:spPr/>
      <dgm:t>
        <a:bodyPr/>
        <a:lstStyle/>
        <a:p>
          <a:endParaRPr lang="en-US"/>
        </a:p>
      </dgm:t>
    </dgm:pt>
    <dgm:pt modelId="{7FDACE32-EDB0-43B5-B51D-7F2E3D1D5D85}" type="pres">
      <dgm:prSet presAssocID="{A92056AB-3263-40A1-91A2-367D2A702FA8}" presName="parentText" presStyleLbl="node1" presStyleIdx="1" presStyleCnt="6" custScaleY="1381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95E0A-0D60-470B-9594-BB7B40534C9D}" type="pres">
      <dgm:prSet presAssocID="{0D27BFA9-0CFD-42E2-8337-3B93C78953C5}" presName="spacer" presStyleCnt="0"/>
      <dgm:spPr/>
      <dgm:t>
        <a:bodyPr/>
        <a:lstStyle/>
        <a:p>
          <a:endParaRPr lang="en-US"/>
        </a:p>
      </dgm:t>
    </dgm:pt>
    <dgm:pt modelId="{631AB921-674E-4143-A1B5-ADABEC3E8C53}" type="pres">
      <dgm:prSet presAssocID="{C0B95B05-3E10-45F8-8BD9-D4981EC658B1}" presName="parentText" presStyleLbl="node1" presStyleIdx="2" presStyleCnt="6" custScaleY="1484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BCB1D-FD29-4A53-993E-BD0357DDAF7B}" type="pres">
      <dgm:prSet presAssocID="{6CCB8497-0781-4387-BA0E-9B11CD6A93FA}" presName="spacer" presStyleCnt="0"/>
      <dgm:spPr/>
      <dgm:t>
        <a:bodyPr/>
        <a:lstStyle/>
        <a:p>
          <a:endParaRPr lang="en-US"/>
        </a:p>
      </dgm:t>
    </dgm:pt>
    <dgm:pt modelId="{88F0E8B0-0980-4503-A869-932609FFA803}" type="pres">
      <dgm:prSet presAssocID="{B349F4D4-78D7-4E03-8A65-6046A50B64F3}" presName="parentText" presStyleLbl="node1" presStyleIdx="3" presStyleCnt="6" custScaleY="1382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E6E61-A42D-4375-A781-80B78D0B2E6B}" type="pres">
      <dgm:prSet presAssocID="{AC77B345-D133-4E8D-8812-C1A498353DEF}" presName="spacer" presStyleCnt="0"/>
      <dgm:spPr/>
      <dgm:t>
        <a:bodyPr/>
        <a:lstStyle/>
        <a:p>
          <a:endParaRPr lang="en-US"/>
        </a:p>
      </dgm:t>
    </dgm:pt>
    <dgm:pt modelId="{4CD99EC8-9560-4609-8454-2108D299AD84}" type="pres">
      <dgm:prSet presAssocID="{981AF4C3-E49F-469D-9C89-68D4A7EC98E4}" presName="parentText" presStyleLbl="node1" presStyleIdx="4" presStyleCnt="6" custScaleY="1177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0C51D-C657-4B69-9F85-8AB7CBED2864}" type="pres">
      <dgm:prSet presAssocID="{6025EEF6-FDA9-470C-9F07-3610D55FBE06}" presName="spacer" presStyleCnt="0"/>
      <dgm:spPr/>
      <dgm:t>
        <a:bodyPr/>
        <a:lstStyle/>
        <a:p>
          <a:endParaRPr lang="en-US"/>
        </a:p>
      </dgm:t>
    </dgm:pt>
    <dgm:pt modelId="{9D79CB1A-BDD2-400E-BF47-67B67123015A}" type="pres">
      <dgm:prSet presAssocID="{3A8B18C0-7E6A-4A32-AD75-4D404A0297D2}" presName="parentText" presStyleLbl="node1" presStyleIdx="5" presStyleCnt="6" custScaleY="1386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4987B-95BD-41C6-BCE5-4D62527AF907}" srcId="{DBB9F75D-1A7B-47D9-9326-1E994BFBA84C}" destId="{22408B97-B436-42D0-9C24-F093E7F6C0C4}" srcOrd="0" destOrd="0" parTransId="{9A1063B9-9251-4266-8BEC-FA9FC96109AB}" sibTransId="{D725E9C2-C56D-4B37-828D-33D22BC31C5B}"/>
    <dgm:cxn modelId="{824A982F-D1F5-42C8-91BC-6A080366B62A}" srcId="{DBB9F75D-1A7B-47D9-9326-1E994BFBA84C}" destId="{A92056AB-3263-40A1-91A2-367D2A702FA8}" srcOrd="1" destOrd="0" parTransId="{E7DA75EB-F2B4-4A6A-92C5-618FB2626B67}" sibTransId="{0D27BFA9-0CFD-42E2-8337-3B93C78953C5}"/>
    <dgm:cxn modelId="{9317EEAE-D252-4EF8-AAE5-7C66703D350F}" type="presOf" srcId="{C0B95B05-3E10-45F8-8BD9-D4981EC658B1}" destId="{631AB921-674E-4143-A1B5-ADABEC3E8C53}" srcOrd="0" destOrd="0" presId="urn:microsoft.com/office/officeart/2005/8/layout/vList2"/>
    <dgm:cxn modelId="{0587FE90-5A5D-409B-BF1E-2F05BDF9BB01}" srcId="{DBB9F75D-1A7B-47D9-9326-1E994BFBA84C}" destId="{B349F4D4-78D7-4E03-8A65-6046A50B64F3}" srcOrd="3" destOrd="0" parTransId="{6D0990C1-5121-45FB-A48E-BC8477605141}" sibTransId="{AC77B345-D133-4E8D-8812-C1A498353DEF}"/>
    <dgm:cxn modelId="{39EBCB83-89C0-4970-B19E-EE03187AF3BD}" type="presOf" srcId="{22408B97-B436-42D0-9C24-F093E7F6C0C4}" destId="{69EF2F12-1C19-480A-A18E-4F7FAC101FC1}" srcOrd="0" destOrd="0" presId="urn:microsoft.com/office/officeart/2005/8/layout/vList2"/>
    <dgm:cxn modelId="{8AE71B9C-6031-4F35-BC91-3FEAEFBE25E2}" type="presOf" srcId="{3A8B18C0-7E6A-4A32-AD75-4D404A0297D2}" destId="{9D79CB1A-BDD2-400E-BF47-67B67123015A}" srcOrd="0" destOrd="0" presId="urn:microsoft.com/office/officeart/2005/8/layout/vList2"/>
    <dgm:cxn modelId="{60F8C6B2-1F6F-4B78-A140-94D9E3B63CB2}" srcId="{DBB9F75D-1A7B-47D9-9326-1E994BFBA84C}" destId="{981AF4C3-E49F-469D-9C89-68D4A7EC98E4}" srcOrd="4" destOrd="0" parTransId="{BCBD5338-586B-4381-8DBE-9E8A424111B6}" sibTransId="{6025EEF6-FDA9-470C-9F07-3610D55FBE06}"/>
    <dgm:cxn modelId="{0EE7ABE0-7777-4CAB-AE70-FA445B80D7C0}" srcId="{DBB9F75D-1A7B-47D9-9326-1E994BFBA84C}" destId="{3A8B18C0-7E6A-4A32-AD75-4D404A0297D2}" srcOrd="5" destOrd="0" parTransId="{98E93C5C-4E8B-4A83-A31A-02B6A6D3650D}" sibTransId="{C630B731-33B0-46C9-9DF3-4282BF660256}"/>
    <dgm:cxn modelId="{EF04FD65-516C-48E6-9A92-DFD6F3EA3A59}" type="presOf" srcId="{A92056AB-3263-40A1-91A2-367D2A702FA8}" destId="{7FDACE32-EDB0-43B5-B51D-7F2E3D1D5D85}" srcOrd="0" destOrd="0" presId="urn:microsoft.com/office/officeart/2005/8/layout/vList2"/>
    <dgm:cxn modelId="{44CAC7D8-A1EE-4E7E-B37A-782C62788E9A}" type="presOf" srcId="{981AF4C3-E49F-469D-9C89-68D4A7EC98E4}" destId="{4CD99EC8-9560-4609-8454-2108D299AD84}" srcOrd="0" destOrd="0" presId="urn:microsoft.com/office/officeart/2005/8/layout/vList2"/>
    <dgm:cxn modelId="{45FF1270-C9FF-4C64-9513-2C405605B199}" type="presOf" srcId="{DBB9F75D-1A7B-47D9-9326-1E994BFBA84C}" destId="{5AA7DC90-94CE-47EC-A4F8-FCA82F3FBD33}" srcOrd="0" destOrd="0" presId="urn:microsoft.com/office/officeart/2005/8/layout/vList2"/>
    <dgm:cxn modelId="{EDD54A25-3C6A-4BCC-A7BD-BDE862F0ACFB}" type="presOf" srcId="{B349F4D4-78D7-4E03-8A65-6046A50B64F3}" destId="{88F0E8B0-0980-4503-A869-932609FFA803}" srcOrd="0" destOrd="0" presId="urn:microsoft.com/office/officeart/2005/8/layout/vList2"/>
    <dgm:cxn modelId="{20412E4C-F5B0-447C-A2AD-C7677E095887}" srcId="{DBB9F75D-1A7B-47D9-9326-1E994BFBA84C}" destId="{C0B95B05-3E10-45F8-8BD9-D4981EC658B1}" srcOrd="2" destOrd="0" parTransId="{7C71D0D8-5505-41EE-9EB1-54344E24B053}" sibTransId="{6CCB8497-0781-4387-BA0E-9B11CD6A93FA}"/>
    <dgm:cxn modelId="{0BF89DEE-4985-4A4A-A46F-D845E32317FE}" type="presParOf" srcId="{5AA7DC90-94CE-47EC-A4F8-FCA82F3FBD33}" destId="{69EF2F12-1C19-480A-A18E-4F7FAC101FC1}" srcOrd="0" destOrd="0" presId="urn:microsoft.com/office/officeart/2005/8/layout/vList2"/>
    <dgm:cxn modelId="{B7FD3E17-136E-46BC-BD77-47263AEF76B7}" type="presParOf" srcId="{5AA7DC90-94CE-47EC-A4F8-FCA82F3FBD33}" destId="{A2DD033F-36A2-4DC6-8E5B-33BA544E3C61}" srcOrd="1" destOrd="0" presId="urn:microsoft.com/office/officeart/2005/8/layout/vList2"/>
    <dgm:cxn modelId="{09F55F58-EBB5-4E9A-BDAE-4066F401EB13}" type="presParOf" srcId="{5AA7DC90-94CE-47EC-A4F8-FCA82F3FBD33}" destId="{7FDACE32-EDB0-43B5-B51D-7F2E3D1D5D85}" srcOrd="2" destOrd="0" presId="urn:microsoft.com/office/officeart/2005/8/layout/vList2"/>
    <dgm:cxn modelId="{C3383774-9680-4A8D-966B-8B20D8750158}" type="presParOf" srcId="{5AA7DC90-94CE-47EC-A4F8-FCA82F3FBD33}" destId="{A9295E0A-0D60-470B-9594-BB7B40534C9D}" srcOrd="3" destOrd="0" presId="urn:microsoft.com/office/officeart/2005/8/layout/vList2"/>
    <dgm:cxn modelId="{91DDE1A0-5234-440B-B781-2D056A2E8DD1}" type="presParOf" srcId="{5AA7DC90-94CE-47EC-A4F8-FCA82F3FBD33}" destId="{631AB921-674E-4143-A1B5-ADABEC3E8C53}" srcOrd="4" destOrd="0" presId="urn:microsoft.com/office/officeart/2005/8/layout/vList2"/>
    <dgm:cxn modelId="{A6B104C9-C747-4C96-9224-34C7AA03AAC2}" type="presParOf" srcId="{5AA7DC90-94CE-47EC-A4F8-FCA82F3FBD33}" destId="{DC8BCB1D-FD29-4A53-993E-BD0357DDAF7B}" srcOrd="5" destOrd="0" presId="urn:microsoft.com/office/officeart/2005/8/layout/vList2"/>
    <dgm:cxn modelId="{E17026F5-39EE-4F62-B052-CC8FCDFDD444}" type="presParOf" srcId="{5AA7DC90-94CE-47EC-A4F8-FCA82F3FBD33}" destId="{88F0E8B0-0980-4503-A869-932609FFA803}" srcOrd="6" destOrd="0" presId="urn:microsoft.com/office/officeart/2005/8/layout/vList2"/>
    <dgm:cxn modelId="{3127264F-EA23-4020-9664-B6BE1B5A2B38}" type="presParOf" srcId="{5AA7DC90-94CE-47EC-A4F8-FCA82F3FBD33}" destId="{000E6E61-A42D-4375-A781-80B78D0B2E6B}" srcOrd="7" destOrd="0" presId="urn:microsoft.com/office/officeart/2005/8/layout/vList2"/>
    <dgm:cxn modelId="{8774A67A-8D68-4D41-8EB8-382DC6834CFF}" type="presParOf" srcId="{5AA7DC90-94CE-47EC-A4F8-FCA82F3FBD33}" destId="{4CD99EC8-9560-4609-8454-2108D299AD84}" srcOrd="8" destOrd="0" presId="urn:microsoft.com/office/officeart/2005/8/layout/vList2"/>
    <dgm:cxn modelId="{222BE1AA-714A-4BFB-8BE3-A090D9B953EF}" type="presParOf" srcId="{5AA7DC90-94CE-47EC-A4F8-FCA82F3FBD33}" destId="{8CB0C51D-C657-4B69-9F85-8AB7CBED2864}" srcOrd="9" destOrd="0" presId="urn:microsoft.com/office/officeart/2005/8/layout/vList2"/>
    <dgm:cxn modelId="{A3DF7A24-C007-4277-A46F-8F034E028460}" type="presParOf" srcId="{5AA7DC90-94CE-47EC-A4F8-FCA82F3FBD33}" destId="{9D79CB1A-BDD2-400E-BF47-67B6712301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F2F12-1C19-480A-A18E-4F7FAC101FC1}">
      <dsp:nvSpPr>
        <dsp:cNvPr id="0" name=""/>
        <dsp:cNvSpPr/>
      </dsp:nvSpPr>
      <dsp:spPr>
        <a:xfrm>
          <a:off x="0" y="60617"/>
          <a:ext cx="8670974" cy="6743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Notification to the PDIC Board of Directors </a:t>
          </a:r>
          <a:endParaRPr lang="en-US" sz="1800" kern="1200" dirty="0"/>
        </a:p>
      </dsp:txBody>
      <dsp:txXfrm>
        <a:off x="32918" y="93535"/>
        <a:ext cx="8605138" cy="608489"/>
      </dsp:txXfrm>
    </dsp:sp>
    <dsp:sp modelId="{7FDACE32-EDB0-43B5-B51D-7F2E3D1D5D85}">
      <dsp:nvSpPr>
        <dsp:cNvPr id="0" name=""/>
        <dsp:cNvSpPr/>
      </dsp:nvSpPr>
      <dsp:spPr>
        <a:xfrm>
          <a:off x="0" y="783903"/>
          <a:ext cx="8670974" cy="7005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Creation of self-assessment team (IAT) and its sub-groups, and the Secretariat</a:t>
          </a:r>
          <a:endParaRPr lang="en-US" sz="1700" kern="1200" dirty="0"/>
        </a:p>
      </dsp:txBody>
      <dsp:txXfrm>
        <a:off x="34200" y="818103"/>
        <a:ext cx="8602574" cy="632188"/>
      </dsp:txXfrm>
    </dsp:sp>
    <dsp:sp modelId="{631AB921-674E-4143-A1B5-ADABEC3E8C53}">
      <dsp:nvSpPr>
        <dsp:cNvPr id="0" name=""/>
        <dsp:cNvSpPr/>
      </dsp:nvSpPr>
      <dsp:spPr>
        <a:xfrm>
          <a:off x="0" y="1533452"/>
          <a:ext cx="8670974" cy="7531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Consultation with other safety net players and relevant stakeholders</a:t>
          </a:r>
          <a:endParaRPr lang="en-US" sz="1800" kern="1200" dirty="0"/>
        </a:p>
      </dsp:txBody>
      <dsp:txXfrm>
        <a:off x="36764" y="1570216"/>
        <a:ext cx="8597446" cy="679585"/>
      </dsp:txXfrm>
    </dsp:sp>
    <dsp:sp modelId="{88F0E8B0-0980-4503-A869-932609FFA803}">
      <dsp:nvSpPr>
        <dsp:cNvPr id="0" name=""/>
        <dsp:cNvSpPr/>
      </dsp:nvSpPr>
      <dsp:spPr>
        <a:xfrm>
          <a:off x="0" y="2335525"/>
          <a:ext cx="8670974" cy="7011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Sub-group meetings, discussions, write-ups</a:t>
          </a:r>
          <a:endParaRPr lang="en-US" sz="1800" kern="1200" dirty="0"/>
        </a:p>
      </dsp:txBody>
      <dsp:txXfrm>
        <a:off x="34227" y="2369752"/>
        <a:ext cx="8602520" cy="632692"/>
      </dsp:txXfrm>
    </dsp:sp>
    <dsp:sp modelId="{4CD99EC8-9560-4609-8454-2108D299AD84}">
      <dsp:nvSpPr>
        <dsp:cNvPr id="0" name=""/>
        <dsp:cNvSpPr/>
      </dsp:nvSpPr>
      <dsp:spPr>
        <a:xfrm>
          <a:off x="0" y="3085632"/>
          <a:ext cx="8670974" cy="5972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Plenary review and finalization </a:t>
          </a:r>
          <a:endParaRPr lang="en-US" sz="1800" kern="1200" dirty="0"/>
        </a:p>
      </dsp:txBody>
      <dsp:txXfrm>
        <a:off x="29153" y="3114785"/>
        <a:ext cx="8612668" cy="538905"/>
      </dsp:txXfrm>
    </dsp:sp>
    <dsp:sp modelId="{9D79CB1A-BDD2-400E-BF47-67B67123015A}">
      <dsp:nvSpPr>
        <dsp:cNvPr id="0" name=""/>
        <dsp:cNvSpPr/>
      </dsp:nvSpPr>
      <dsp:spPr>
        <a:xfrm>
          <a:off x="0" y="3731804"/>
          <a:ext cx="8670974" cy="7033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Presentation to PDIC Executive Committee, Board of Directors and FSF</a:t>
          </a:r>
          <a:endParaRPr lang="en-US" sz="1800" kern="1200" dirty="0"/>
        </a:p>
      </dsp:txBody>
      <dsp:txXfrm>
        <a:off x="34336" y="3766140"/>
        <a:ext cx="8602302" cy="634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4682-8805-4F78-A2A9-7373B040F9F0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2873-DA08-4BC5-80EB-8FF3688C6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80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45D37-E57A-4204-AA67-977030612BE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656B-3A52-4547-97A9-F9D1808FD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5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3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3695-FDC2-43AB-BB53-E1D1BC0415A6}" type="datetime1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B13C-E38A-43D1-99F1-AC8EB1D99AB8}" type="datetime1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4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BD27-529D-4B3B-A0B0-48A4D16BBA7D}" type="datetime1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8631B0-4FCA-40E3-84EA-CADAE3784067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BF36F-D70E-4164-BDFE-7A2C8D5D24CC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9A7CA4-00AF-477D-80F0-5310AF14B7DF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46A0D-C6FB-4A4D-872A-214163C1694D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A7C8F-FA41-4A33-AC84-AF427BF476B4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93291-601B-485A-B678-B036ECED0135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209E9-9F06-4110-9E84-2136046B8E01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A2FC1-5997-4A0D-ADC0-3176B2153B05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53C2-275D-409A-8B4D-A3CEFA1A17F8}" type="datetime1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41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F178CA-4008-4BFB-B84F-E0A7DFB8BD73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94695-C2E7-40AB-B0E7-05968AB7FE6B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743F9-98E0-46F3-9894-9CDEA81E0C16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FEE712-7C47-449B-B340-C6B9D30CEBE6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33930-9F14-4122-AF7C-D0E11124B4AF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1DBF9-7EB7-45B2-88D6-898AB69927B4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09E4B-017C-43F1-A7AB-21B4DB205918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1E660-2FAC-443F-9830-6DA458BAEC35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FA6-8F45-41AF-90F0-9125DF5AE201}" type="datetime1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3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8048-40D6-47DD-BF5A-0219D2DF8FBA}" type="datetime1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11A1-1E93-4582-B29F-9E6AE734AAF7}" type="datetime1">
              <a:rPr lang="en-GB" smtClean="0"/>
              <a:t>29/10/2014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1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461C-762E-466A-8B7B-44FF81E4DC6D}" type="datetime1">
              <a:rPr lang="en-GB" smtClean="0"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8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8C55-402C-4332-9891-74DD8BD131B6}" type="datetime1">
              <a:rPr lang="en-GB" smtClean="0"/>
              <a:t>29/10/2014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B2C6-FC80-4332-8FB4-9783ECF7D094}" type="datetime1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EC8E-2F19-42F3-8394-377CD206EF21}" type="datetime1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lumMod val="35000"/>
                <a:lumOff val="65000"/>
                <a:alpha val="0"/>
              </a:schemeClr>
            </a:gs>
            <a:gs pos="100000">
              <a:schemeClr val="bg1">
                <a:shade val="30000"/>
                <a:satMod val="200000"/>
                <a:lumMod val="39000"/>
                <a:lumOff val="61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507C-9E1A-46BF-8B46-49ACC0809BA0}" type="datetime1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992DCF-D65F-4A3E-BAFD-A33528C52166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8DEF5F-0D2A-4C2B-8B48-A10E188FE47D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8AF085-BB44-420F-906E-CE3E44684086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5FAB28-B57A-43DB-A0CF-92E1A2BC38F8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9CCB17-6D2D-4D39-A117-7107BB4C6BA9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D9C9D9-20CF-4ED2-BB26-C50BA24BFE26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0A7D9C-D60A-45DC-8EF9-BB2DFFC05F09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71D00B-E502-4725-BB48-955162F8CC3F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72CCEA-96F0-4C58-94D8-3AE7A8B4C6FF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1860D9-A923-45EE-B2B6-C338E1CA2590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0CBE13-323B-4C85-AC73-AED56B68C6F2}" type="datetime1">
              <a:rPr lang="en-GB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29/10/2014</a:t>
            </a:fld>
            <a:endParaRPr lang="en-GB" b="1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 flipV="1">
            <a:off x="250829" y="6308725"/>
            <a:ext cx="8642350" cy="0"/>
          </a:xfrm>
          <a:prstGeom prst="line">
            <a:avLst/>
          </a:prstGeom>
          <a:noFill/>
          <a:ln w="28575">
            <a:solidFill>
              <a:srgbClr val="EF9E0D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392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D541D4-CD13-4423-9D79-EE13066EA97E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68614C-4DE9-49BD-8DB5-8196565602B6}" type="datetime1">
              <a:rPr lang="en-GB" b="1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29/10/2014</a:t>
            </a:fld>
            <a:endParaRPr lang="en-GB" b="1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 flipV="1">
            <a:off x="250829" y="6308725"/>
            <a:ext cx="8642350" cy="0"/>
          </a:xfrm>
          <a:prstGeom prst="line">
            <a:avLst/>
          </a:prstGeom>
          <a:noFill/>
          <a:ln w="28575">
            <a:solidFill>
              <a:srgbClr val="EF9E0D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392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37" y="6381750"/>
            <a:ext cx="7489825" cy="287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 i="1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250829" y="6308725"/>
            <a:ext cx="8642350" cy="0"/>
          </a:xfrm>
          <a:prstGeom prst="line">
            <a:avLst/>
          </a:prstGeom>
          <a:noFill/>
          <a:ln w="28575">
            <a:solidFill>
              <a:srgbClr val="EF9E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633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7E659A-EE0D-48FC-B17A-21B94C315697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99EFEE-2ABB-400B-9FCE-774B530982C4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316066-7F89-4813-A74F-8A45974CA1B4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3DFB31-9920-4749-AE29-699DEA9910AD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6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C4FE3B-E24A-4FD1-9EA4-3D686EA59EE1}" type="datetime1">
              <a:rPr lang="en-GB" smtClean="0">
                <a:solidFill>
                  <a:prstClr val="black"/>
                </a:solidFill>
              </a:rPr>
              <a:t>29/10/2014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640796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12.wdp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h/url?url=http://vitamincm.com/create-powerpoint-presentations-like-a-pro/&amp;rct=j&amp;frm=1&amp;q=&amp;esrc=s&amp;sa=U&amp;ei=NQ4tVOXSKoTX8gXxyYDADg&amp;ved=0CDQQ9QEwEA&amp;sig2=wR3WH-sQN6MsEzorWaKBZw&amp;usg=AFQjCNGdf7zrU0rifLL7tTkGPgSs1tQ4g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09345"/>
            <a:ext cx="8153400" cy="2895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SELF-ASSESSMENT OF COMPLIANCE WITH THE IADI CORE PRINCIPLES: </a:t>
            </a:r>
            <a:br>
              <a:rPr lang="en-US" sz="30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0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PDIC EXPERIENCE</a:t>
            </a:r>
            <a:endParaRPr lang="en-US" sz="3000" b="1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94812" y="5334000"/>
            <a:ext cx="6400800" cy="1752600"/>
          </a:xfrm>
        </p:spPr>
        <p:txBody>
          <a:bodyPr>
            <a:normAutofit/>
          </a:bodyPr>
          <a:lstStyle/>
          <a:p>
            <a:pPr marL="109728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2000" b="1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Ma. Ana Carmela L. Villegas</a:t>
            </a:r>
          </a:p>
          <a:p>
            <a:pPr marL="109728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Senior Vice President, Deposit Insurance Sector</a:t>
            </a:r>
          </a:p>
          <a:p>
            <a:pPr marL="109728" indent="0" algn="ctr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Philippine Deposit Insurance Corporation</a:t>
            </a:r>
            <a:endParaRPr lang="en-US" sz="1800" spc="-15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10" y="304802"/>
            <a:ext cx="1447801" cy="144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0468" y="868225"/>
            <a:ext cx="7639146" cy="60959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57200" indent="-457200" algn="l"/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III. Conduct of Self-Assessment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1" y="1600200"/>
            <a:ext cx="8039100" cy="472440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0988" indent="-280988" algn="l">
              <a:buClr>
                <a:srgbClr val="0033CC"/>
              </a:buClr>
              <a:buSzPct val="120000"/>
              <a:buFont typeface="Arial" pitchFamily="34" charset="0"/>
              <a:buChar char="•"/>
            </a:pPr>
            <a:r>
              <a:rPr lang="en-US" sz="4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 to the PDIC Executive Committee,  Board of Directors  </a:t>
            </a:r>
            <a:r>
              <a:rPr lang="en-US" sz="4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FSF </a:t>
            </a:r>
            <a:r>
              <a:rPr lang="en-US" sz="4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output</a:t>
            </a:r>
          </a:p>
          <a:p>
            <a:pPr marL="109728" indent="0" algn="l">
              <a:buNone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endParaRPr lang="en-US" sz="2800" u="sng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1313" indent="401638" algn="l">
              <a:buClr>
                <a:srgbClr val="0033CC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Assessment/ratings for each CP</a:t>
            </a:r>
          </a:p>
          <a:p>
            <a:pPr marL="685800" indent="0" algn="l">
              <a:buNone/>
            </a:pPr>
            <a:endParaRPr lang="en-US" sz="3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1313" indent="401638" algn="l">
              <a:buClr>
                <a:srgbClr val="0033CC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Explanation for the ratings</a:t>
            </a:r>
          </a:p>
          <a:p>
            <a:pPr marL="685800" indent="0" algn="l">
              <a:buNone/>
            </a:pPr>
            <a:endParaRPr lang="en-US" sz="3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401638" algn="l">
              <a:buClr>
                <a:srgbClr val="0033CC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Gaps </a:t>
            </a:r>
            <a:r>
              <a:rPr lang="en-US" sz="4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CPs where PDIC is not </a:t>
            </a:r>
            <a:r>
              <a:rPr lang="en-US" sz="4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fully </a:t>
            </a: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compliant</a:t>
            </a:r>
          </a:p>
          <a:p>
            <a:pPr marL="682625" indent="0" algn="l">
              <a:buNone/>
            </a:pPr>
            <a:endParaRPr lang="en-US" sz="3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indent="-344488" algn="l">
              <a:buClr>
                <a:srgbClr val="0033CC"/>
              </a:buClr>
              <a:buSzPct val="78000"/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rrective actions in the short and  </a:t>
            </a:r>
          </a:p>
          <a:p>
            <a:pPr marL="429768" indent="0" algn="l">
              <a:buNone/>
            </a:pP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medium term</a:t>
            </a:r>
          </a:p>
          <a:p>
            <a:pPr marL="429768" indent="0" algn="l">
              <a:buNone/>
            </a:pPr>
            <a:endParaRPr lang="en-US" sz="3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indent="-344488" algn="l">
              <a:buClr>
                <a:srgbClr val="0033CC"/>
              </a:buClr>
              <a:buSzPct val="78000"/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References </a:t>
            </a:r>
            <a:endParaRPr lang="en-US" sz="4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 algn="l">
              <a:buNone/>
            </a:pPr>
            <a:r>
              <a:rPr lang="en-US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73138" algn="l"/>
            <a:endParaRPr lang="en-US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1257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438014"/>
            <a:ext cx="7391400" cy="131458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Recap:  Self-assessment process</a:t>
            </a:r>
            <a:br>
              <a:rPr lang="en-US" sz="32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Timeline: Six (6) months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0597060"/>
              </p:ext>
            </p:extLst>
          </p:nvPr>
        </p:nvGraphicFramePr>
        <p:xfrm>
          <a:off x="304801" y="1905000"/>
          <a:ext cx="86709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002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of results of self-</a:t>
            </a: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by an IADI team of assessors</a:t>
            </a:r>
          </a:p>
          <a:p>
            <a:pPr marL="109728" indent="0" algn="l">
              <a:buNone/>
            </a:pP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 in the development of Self-Assessment Technical Assistance Program(SATAP) by sharing </a:t>
            </a: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PDIC’s experience </a:t>
            </a: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conduct of </a:t>
            </a: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self-assessment in preparation for a third-party review of IADI experts</a:t>
            </a:r>
            <a:endParaRPr lang="en-US" sz="25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SzPct val="100000"/>
              <a:buNone/>
            </a:pPr>
            <a:endParaRPr lang="en-US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Corrective actions to address gaps in CPs where PDIC is not fully compliant are being pursued.  Legislative initiatives currently being discussed in the Senate and House of Representatives</a:t>
            </a: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838200"/>
            <a:ext cx="73914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effectLst>
                  <a:outerShdw blurRad="50800" dist="25400" dir="5400000" algn="ctr" rotWithShape="0">
                    <a:srgbClr val="000000">
                      <a:alpha val="2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IV. Post Self-Assessment Activities</a:t>
            </a:r>
            <a:endParaRPr lang="en-US" sz="2800" b="1" dirty="0">
              <a:solidFill>
                <a:srgbClr val="0033CC"/>
              </a:solidFill>
              <a:effectLst>
                <a:outerShdw blurRad="50800" dist="25400" dir="5400000" algn="ctr" rotWithShape="0">
                  <a:srgbClr val="000000">
                    <a:alpha val="2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C:\Users\npmicu\Pictures\BEE SELF ASSESS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60" y="2057400"/>
            <a:ext cx="1581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914403"/>
            <a:ext cx="7620000" cy="60960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en-US" sz="32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Lessons and Challenges</a:t>
            </a:r>
            <a:endParaRPr lang="en-US" sz="3200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1752600"/>
            <a:ext cx="7772400" cy="4953000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support of the governing body and management</a:t>
            </a:r>
          </a:p>
          <a:p>
            <a:pPr marL="0" indent="0" algn="l">
              <a:buSzPct val="100000"/>
              <a:buNone/>
            </a:pP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Enlist participation of all units/sectors within the organization. Cascade results to employees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free flow of discussions and debates so that everyone has “ownership” of the final output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58" y="5448300"/>
            <a:ext cx="133008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822277"/>
            <a:ext cx="7620000" cy="7014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en-US" sz="32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Lessons and Challenges</a:t>
            </a:r>
            <a:endParaRPr lang="en-US" sz="3200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1" y="1791760"/>
            <a:ext cx="7772400" cy="4953000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 with external stakeholders (other safety net players, </a:t>
            </a:r>
            <a:r>
              <a:rPr lang="en-US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agencies</a:t>
            </a: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and </a:t>
            </a:r>
            <a:r>
              <a:rPr lang="en-US" sz="2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 </a:t>
            </a: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consensus on matters requiring </a:t>
            </a:r>
            <a:r>
              <a:rPr lang="en-US" sz="2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mutual </a:t>
            </a: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decision/action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constraints (e.g. resources, manpower) and work within realistic timetable</a:t>
            </a:r>
          </a:p>
          <a:p>
            <a:pPr marL="0" indent="0" algn="l">
              <a:buSzPct val="100000"/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l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C:\Users\npmicu\Pictures\Challenges_in_O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9431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670111"/>
            <a:ext cx="7467600" cy="77769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en-US" sz="3200" b="1" dirty="0" smtClean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Lessons and Challenges</a:t>
            </a:r>
            <a:endParaRPr lang="en-US" sz="3200" b="1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1" y="1752600"/>
            <a:ext cx="7772400" cy="4953000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Self-assessment against the essential and additional criteria is complex and requires judgment call</a:t>
            </a:r>
          </a:p>
          <a:p>
            <a:pPr marL="0" indent="0" algn="l">
              <a:buSzPct val="100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Clr>
                <a:srgbClr val="0033CC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operated despite issues and gaps in some of the CPs, internal assessors tend to be “soft raters”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sz="2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npmicu\Pictures\CHALLEN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57" y="4572000"/>
            <a:ext cx="2186013" cy="17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16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71997"/>
            <a:ext cx="1428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308661"/>
            <a:ext cx="7772400" cy="43434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109728" indent="0" algn="ctr">
              <a:buNone/>
            </a:pPr>
            <a:r>
              <a:rPr lang="en-US" sz="24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SALAMAT</a:t>
            </a:r>
            <a:r>
              <a:rPr lang="en-US" sz="8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8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239738"/>
            <a:ext cx="8424936" cy="6501630"/>
          </a:xfrm>
          <a:prstGeom prst="roundRect">
            <a:avLst>
              <a:gd name="adj" fmla="val 5089"/>
            </a:avLst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1762"/>
            <a:ext cx="8424936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24936" cy="13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1203" y="641412"/>
            <a:ext cx="7491199" cy="7158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/>
            <a:r>
              <a:rPr lang="en-US" sz="32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 Outline</a:t>
            </a:r>
            <a:endParaRPr lang="en-US" sz="3200" b="1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905000"/>
            <a:ext cx="7696200" cy="4114800"/>
          </a:xfrm>
        </p:spPr>
        <p:txBody>
          <a:bodyPr>
            <a:normAutofit fontScale="25000" lnSpcReduction="20000"/>
          </a:bodyPr>
          <a:lstStyle/>
          <a:p>
            <a:pPr marL="682625" indent="-682625" algn="l">
              <a:buNone/>
            </a:pPr>
            <a:r>
              <a:rPr lang="en-US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  Objective of the Self-Assessment   </a:t>
            </a:r>
          </a:p>
          <a:p>
            <a:pPr marL="682625" indent="-682625" algn="l">
              <a:buNone/>
            </a:pPr>
            <a:endParaRPr lang="en-US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2625" indent="-682625" algn="l">
              <a:buNone/>
            </a:pPr>
            <a:r>
              <a:rPr lang="en-US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 Preparations for the Self-Assessment     </a:t>
            </a:r>
          </a:p>
          <a:p>
            <a:pPr marL="109728" indent="0" algn="l">
              <a:buNone/>
            </a:pPr>
            <a:endParaRPr lang="en-US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l">
              <a:buNone/>
            </a:pPr>
            <a:r>
              <a:rPr lang="en-US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III. Conduct of Self-Assessment </a:t>
            </a:r>
          </a:p>
          <a:p>
            <a:pPr marL="0" indent="0" algn="l">
              <a:buNone/>
            </a:pPr>
            <a:endParaRPr lang="en-US" sz="8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l">
              <a:buNone/>
            </a:pPr>
            <a:r>
              <a:rPr lang="en-US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IV.  Post Self-Assessment Activities</a:t>
            </a:r>
          </a:p>
          <a:p>
            <a:pPr marL="109728" indent="0" algn="l">
              <a:buNone/>
            </a:pPr>
            <a:endParaRPr lang="en-US" sz="8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l">
              <a:buNone/>
            </a:pPr>
            <a:r>
              <a:rPr lang="en-US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V.   Lessons and Challenges  </a:t>
            </a:r>
          </a:p>
          <a:p>
            <a:pPr marL="109728" indent="0" algn="l">
              <a:buNone/>
            </a:pPr>
            <a:r>
              <a:rPr lang="en-US" sz="1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l"/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utoShape 2" descr="https://encrypted-tbn2.gstatic.com/images?q=tbn:ANd9GcSj7OZs75lbC8igz2FQche6DT2DV1De2R9uZIWu9wLCE4dkBpYBWG1w-Q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0323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43484" y="720852"/>
            <a:ext cx="7481316" cy="118414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57200" indent="-457200"/>
            <a:r>
              <a:rPr lang="en-US" sz="28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en-US" sz="32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 of the Self-Assessment</a:t>
            </a:r>
            <a:endParaRPr lang="en-US" sz="3200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75163" y="2209800"/>
            <a:ext cx="7467600" cy="3644900"/>
          </a:xfrm>
        </p:spPr>
        <p:txBody>
          <a:bodyPr>
            <a:normAutofit/>
          </a:bodyPr>
          <a:lstStyle/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sz="3200" spc="-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evaluate adherence to the Core Principles and in the 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en-US" sz="3200" spc="-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identify legal, policy and program gaps that need to be addressed to have a more effective deposit insurance syste</a:t>
            </a:r>
            <a:r>
              <a:rPr lang="en-US" sz="3200" spc="-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45" y="5099735"/>
            <a:ext cx="1584374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838200"/>
            <a:ext cx="7620000" cy="990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633413" indent="-633413" algn="l"/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Preparations for the </a:t>
            </a:r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Self-  Assessment</a:t>
            </a:r>
            <a:r>
              <a:rPr lang="en-US" sz="310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100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133600"/>
            <a:ext cx="7467600" cy="4191000"/>
          </a:xfrm>
        </p:spPr>
        <p:txBody>
          <a:bodyPr>
            <a:normAutofit/>
          </a:bodyPr>
          <a:lstStyle/>
          <a:p>
            <a:pPr marL="341313" indent="-341313" algn="l"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Informed the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Board </a:t>
            </a:r>
            <a:r>
              <a:rPr lang="en-US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Directors, PDIC’s governing body</a:t>
            </a:r>
            <a:endParaRPr lang="en-US" sz="2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728" indent="0" algn="l">
              <a:buNone/>
            </a:pPr>
            <a:endParaRPr 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1313" indent="-341313" algn="l"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Informed the  Financial Sector Forum (FSF)* </a:t>
            </a:r>
          </a:p>
          <a:p>
            <a:pPr marL="0" indent="0" algn="l">
              <a:buNone/>
            </a:pP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7338" indent="-177800" algn="l">
              <a:buNone/>
            </a:pP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sz="18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Bangko</a:t>
            </a:r>
            <a:r>
              <a:rPr lang="en-US" sz="18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Sentral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ng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Pilipinas</a:t>
            </a:r>
            <a:r>
              <a:rPr lang="en-US" sz="18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(Central Bank), Securities and Exchange Commission (SEC), and Insurance Commission (IC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pic>
        <p:nvPicPr>
          <p:cNvPr id="1026" name="Picture 2" descr="C:\Users\npmicu\Pictures\prepa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922243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1" y="689439"/>
            <a:ext cx="7493024" cy="9906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633413" indent="-633413" algn="l"/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Preparations for the </a:t>
            </a:r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Self-   Assessment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2133600"/>
            <a:ext cx="7467600" cy="3644900"/>
          </a:xfrm>
        </p:spPr>
        <p:txBody>
          <a:bodyPr>
            <a:normAutofit lnSpcReduction="10000"/>
          </a:bodyPr>
          <a:lstStyle/>
          <a:p>
            <a:pPr marL="341313" indent="-341313" algn="l">
              <a:buClr>
                <a:srgbClr val="0033CC"/>
              </a:buClr>
              <a:buSzPct val="12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Creation of an Internal Assessment Team(IAT)</a:t>
            </a:r>
          </a:p>
          <a:p>
            <a:pPr algn="l">
              <a:spcBef>
                <a:spcPts val="0"/>
              </a:spcBef>
            </a:pPr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73138" indent="-457200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Nine (9) members from top management </a:t>
            </a:r>
          </a:p>
          <a:p>
            <a:pPr marL="515938" algn="l"/>
            <a:endParaRPr lang="en-U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73138" indent="-457200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Chaired by an Executive Vice President</a:t>
            </a:r>
          </a:p>
          <a:p>
            <a:pPr marL="515938" algn="l"/>
            <a:endParaRPr lang="en-US" sz="2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73138" indent="-457200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2200" b="1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responsibilities</a:t>
            </a:r>
            <a:r>
              <a:rPr lang="en-US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conduct of self-assessment and preparation for external assessment by an IADI team of assessors  </a:t>
            </a:r>
            <a:endParaRPr lang="en-US" sz="2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2057400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7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1" y="670105"/>
            <a:ext cx="7467600" cy="104344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633413" indent="-633413" algn="l"/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Preparations for the </a:t>
            </a:r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Self- Assessment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62000" y="1905000"/>
            <a:ext cx="7719060" cy="4343400"/>
          </a:xfrm>
        </p:spPr>
        <p:txBody>
          <a:bodyPr>
            <a:normAutofit fontScale="32500" lnSpcReduction="20000"/>
          </a:bodyPr>
          <a:lstStyle/>
          <a:p>
            <a:pPr marL="341313" indent="-341313" algn="l">
              <a:buClr>
                <a:srgbClr val="0033CC"/>
              </a:buClr>
              <a:buSzPct val="120000"/>
              <a:buFont typeface="Arial" pitchFamily="34" charset="0"/>
              <a:buChar char="•"/>
            </a:pPr>
            <a:r>
              <a:rPr lang="en-US" sz="7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Formation of a secretariat to provide technical and administrative support to IAT </a:t>
            </a:r>
          </a:p>
          <a:p>
            <a:pPr algn="l">
              <a:spcBef>
                <a:spcPts val="0"/>
              </a:spcBef>
            </a:pPr>
            <a:endParaRPr lang="en-US" sz="1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5938" algn="l"/>
            <a:endParaRPr lang="en-US" sz="3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2625" indent="-341313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6800" b="1" u="sng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responsibilities</a:t>
            </a:r>
            <a:r>
              <a:rPr lang="en-US" sz="6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515938" indent="0" algn="l">
              <a:buNone/>
            </a:pPr>
            <a:endParaRPr lang="en-US" sz="3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2200" indent="-409575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5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gather and compile supporting documents </a:t>
            </a:r>
            <a:r>
              <a:rPr lang="en-US" sz="5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5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relevant data and information</a:t>
            </a:r>
          </a:p>
          <a:p>
            <a:pPr marL="973138" indent="0" algn="l">
              <a:buNone/>
            </a:pPr>
            <a:endParaRPr lang="en-US" sz="5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5375" indent="-412750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5800" dirty="0">
                <a:latin typeface="Verdana" pitchFamily="34" charset="0"/>
                <a:ea typeface="Verdana" pitchFamily="34" charset="0"/>
                <a:cs typeface="Verdana" pitchFamily="34" charset="0"/>
              </a:rPr>
              <a:t>assist in preparation of preliminary self-assessment write-up for each Core </a:t>
            </a:r>
            <a:r>
              <a:rPr lang="en-US" sz="5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Principle</a:t>
            </a:r>
          </a:p>
          <a:p>
            <a:pPr marL="1312863" indent="-339725">
              <a:buFont typeface="Wingdings" pitchFamily="2" charset="2"/>
              <a:buChar char="Ø"/>
            </a:pPr>
            <a:endParaRPr lang="en-US" sz="5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2200" indent="-409575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5800" dirty="0">
                <a:latin typeface="Verdana" pitchFamily="34" charset="0"/>
                <a:ea typeface="Verdana" pitchFamily="34" charset="0"/>
                <a:cs typeface="Verdana" pitchFamily="34" charset="0"/>
              </a:rPr>
              <a:t>record minutes of meetings and </a:t>
            </a:r>
            <a:r>
              <a:rPr lang="en-US" sz="5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agreements</a:t>
            </a:r>
          </a:p>
          <a:p>
            <a:pPr marL="973138" indent="0">
              <a:buNone/>
            </a:pPr>
            <a:endParaRPr lang="en-US" sz="5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92200" indent="-409575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5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liaise with other safety net players, government agencies</a:t>
            </a:r>
            <a:endParaRPr lang="en-US" sz="5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pic>
        <p:nvPicPr>
          <p:cNvPr id="4098" name="Picture 2" descr="C:\Users\npmicu\Pictures\SECRETARIA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9000"/>
                    </a14:imgEffect>
                    <a14:imgEffect>
                      <a14:brightnessContrast bright="1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22"/>
            <a:ext cx="1428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2998" y="533400"/>
            <a:ext cx="7525603" cy="9532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633413" indent="-633413" algn="l"/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en-US" sz="31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Preparations for the </a:t>
            </a:r>
            <a:r>
              <a:rPr lang="en-US" sz="31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Self- Assessment</a:t>
            </a:r>
            <a:r>
              <a:rPr lang="en-US" sz="31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1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1600200"/>
            <a:ext cx="8229600" cy="4986655"/>
          </a:xfrm>
        </p:spPr>
        <p:txBody>
          <a:bodyPr>
            <a:noAutofit/>
          </a:bodyPr>
          <a:lstStyle/>
          <a:p>
            <a:pPr marL="280988" indent="-280988" algn="l"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 and understanding of IADI assessment methodology</a:t>
            </a:r>
          </a:p>
          <a:p>
            <a:pPr marL="0" indent="0" algn="l">
              <a:spcBef>
                <a:spcPts val="0"/>
              </a:spcBef>
              <a:buSzPct val="100000"/>
              <a:buNone/>
            </a:pPr>
            <a:endParaRPr lang="en-US" sz="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227013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of each Core Principle</a:t>
            </a:r>
          </a:p>
          <a:p>
            <a:pPr marL="9731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essential and additional criteria  </a:t>
            </a:r>
          </a:p>
          <a:p>
            <a:pPr marL="1085850" indent="-342900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five-grade scale rating system</a:t>
            </a:r>
          </a:p>
          <a:p>
            <a:pPr marL="742950" indent="0" algn="l">
              <a:buNone/>
            </a:pPr>
            <a:endParaRPr lang="en-US" sz="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indent="-227013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Participation in two IADI assessment workshops </a:t>
            </a:r>
          </a:p>
          <a:p>
            <a:pPr marL="9731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Seminar on Assessing Compliance with the Core Principles for Effective Deposit Insurance Systems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(September 6-8,2011, Basel, Switzerland)</a:t>
            </a:r>
          </a:p>
          <a:p>
            <a:pPr marL="9731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 Regional Workshop on the Assessment of Compliance with the Core Principles for Effective Deposit Insurance Systems 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 March 25-29,2012,Kuala Lumpur, Malaysia)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7106" indent="0" algn="l">
              <a:buNone/>
            </a:pPr>
            <a:endParaRPr lang="en-US" sz="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6450" indent="-293688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1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IAT member participation as assessor in the </a:t>
            </a:r>
            <a:r>
              <a:rPr lang="en-US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Fifth Regional Workshop on the Assessment of Compliance with the Core Principles for Effective Deposit Insurance Systems </a:t>
            </a:r>
            <a:r>
              <a:rPr lang="en-U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(November </a:t>
            </a:r>
            <a:r>
              <a:rPr lang="en-U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4-10, 2012)</a:t>
            </a:r>
            <a:endParaRPr lang="en-US"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01713" indent="-488950" algn="l">
              <a:buFont typeface="Wingdings" pitchFamily="2" charset="2"/>
              <a:buChar char="q"/>
            </a:pPr>
            <a:endParaRPr lang="en-US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npmicu\Pictures\STUDY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86" y="2057400"/>
            <a:ext cx="14192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703087"/>
            <a:ext cx="7696200" cy="685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57200" indent="-457200" algn="l"/>
            <a:r>
              <a:rPr lang="en-US" sz="28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III. Conduct of Self-Assessment</a:t>
            </a:r>
            <a:r>
              <a:rPr lang="en-US" sz="28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b="1" dirty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447800"/>
            <a:ext cx="8127492" cy="510540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SzPct val="100000"/>
              <a:buNone/>
            </a:pPr>
            <a:endParaRPr lang="en-US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1313" indent="-341313" algn="l">
              <a:buClr>
                <a:srgbClr val="0033CC"/>
              </a:buClr>
              <a:buSzPct val="120000"/>
              <a:buFont typeface="Arial" pitchFamily="34" charset="0"/>
              <a:buChar char="•"/>
            </a:pPr>
            <a:r>
              <a:rPr lang="en-US" sz="10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of Work Plan and schedule </a:t>
            </a:r>
            <a:endParaRPr lang="en-US" sz="10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l">
              <a:buSzPct val="100000"/>
              <a:buNone/>
            </a:pPr>
            <a:endParaRPr lang="en-US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96925" indent="-395288" algn="l">
              <a:buClr>
                <a:srgbClr val="0033CC"/>
              </a:buClr>
              <a:buFont typeface="Wingdings" pitchFamily="2" charset="2"/>
              <a:buChar char="q"/>
            </a:pPr>
            <a:r>
              <a:rPr lang="en-US" sz="9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Formation of  </a:t>
            </a:r>
            <a:r>
              <a:rPr lang="en-US" sz="9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three sub-groups </a:t>
            </a:r>
            <a:r>
              <a:rPr lang="en-US" sz="9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the IAT </a:t>
            </a:r>
            <a:r>
              <a:rPr lang="en-US" sz="9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facilitate work</a:t>
            </a:r>
          </a:p>
          <a:p>
            <a:pPr marL="457200" indent="0" algn="l">
              <a:buNone/>
            </a:pPr>
            <a:endParaRPr lang="en-US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2863" indent="-5159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Initial assessment of extent of compliance using the Handbook as a guide</a:t>
            </a:r>
          </a:p>
          <a:p>
            <a:pPr marL="796925" indent="0" algn="l">
              <a:buNone/>
            </a:pP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2863" indent="-5159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Determination of gaps/deficiencies</a:t>
            </a:r>
          </a:p>
          <a:p>
            <a:pPr marL="1312863" indent="-515938" algn="l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2863" indent="-5159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Drafting of assessment write-ups</a:t>
            </a:r>
          </a:p>
          <a:p>
            <a:pPr marL="796925" indent="0" algn="l">
              <a:buNone/>
            </a:pP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2863" indent="-5159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 of references, information        and data to support assessment of compliance</a:t>
            </a:r>
          </a:p>
          <a:p>
            <a:pPr marL="1312863" indent="-515938" algn="l">
              <a:buFont typeface="Wingdings" pitchFamily="2" charset="2"/>
              <a:buChar char="Ø"/>
            </a:pP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2863" indent="-5159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Consultation with other safety net players </a:t>
            </a:r>
            <a:r>
              <a:rPr lang="en-US" sz="8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government agencies </a:t>
            </a: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relevant stakeholders</a:t>
            </a:r>
          </a:p>
          <a:p>
            <a:pPr marL="796925" indent="0" algn="l">
              <a:buNone/>
            </a:pPr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12863" indent="-515938" algn="l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8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of plans to achieve compliance</a:t>
            </a:r>
          </a:p>
          <a:p>
            <a:pPr marL="1312863" indent="-515938" algn="l">
              <a:buFont typeface="Wingdings" pitchFamily="2" charset="2"/>
              <a:buChar char="Ø"/>
            </a:pPr>
            <a:endParaRPr lang="en-US" sz="8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7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3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73138" algn="l"/>
            <a:endParaRPr lang="en-US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 descr="C:\Users\npmicu\Pictures\3 SUBGROU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  <a14:imgEffect>
                      <a14:brightnessContrast bright="2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87" y="3200407"/>
            <a:ext cx="15240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950976"/>
            <a:ext cx="7696200" cy="685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57200" indent="-457200" algn="l"/>
            <a:r>
              <a:rPr lang="en-US" sz="2800" b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III. Conduct of Self-Assessment</a:t>
            </a:r>
            <a:r>
              <a:rPr lang="en-US" sz="2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47700" y="1676400"/>
            <a:ext cx="8077200" cy="5562600"/>
          </a:xfrm>
        </p:spPr>
        <p:txBody>
          <a:bodyPr>
            <a:normAutofit/>
          </a:bodyPr>
          <a:lstStyle/>
          <a:p>
            <a:pPr algn="l"/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4675" indent="-574675">
              <a:buClr>
                <a:srgbClr val="0033CC"/>
              </a:buClr>
              <a:buSzPct val="120000"/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sub-group assigned a set of inter-related Core Principles and had series of discussions to reach consensus  on initial rating and write-up to support the rating</a:t>
            </a:r>
            <a:endParaRPr lang="en-US" sz="2600" spc="-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633413" algn="l">
              <a:buClr>
                <a:srgbClr val="0033CC"/>
              </a:buClr>
              <a:buSzPct val="120000"/>
              <a:buFont typeface="Arial" pitchFamily="34" charset="0"/>
              <a:buChar char="•"/>
            </a:pPr>
            <a:r>
              <a:rPr lang="en-US" sz="2800" spc="-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Sub-group outputs subjected to plenary review of the IAT to arrive at final ratings and write-ups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l"/>
            <a:endParaRPr lang="en-US" sz="5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sz="1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73138" algn="l"/>
            <a:endParaRPr lang="en-US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24801" y="167185"/>
            <a:ext cx="1050974" cy="100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458200" y="65532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en-US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75" y="4876822"/>
            <a:ext cx="2111235" cy="147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3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ezentacja wzór -3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3_Prezentacja wzór -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3_Prezentacja wzór 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zentacja wzór 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zentacja wzór 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zentacja wzór 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zentacja wzór 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zentacja wzór 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zentacja wzór 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zentacja wzór 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zentacja wzór 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zentacja wzór 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zentacja wzór 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zentacja wzór 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760</Words>
  <Application>Microsoft Office PowerPoint</Application>
  <PresentationFormat>On-screen Show (4:3)</PresentationFormat>
  <Paragraphs>157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Office Theme</vt:lpstr>
      <vt:lpstr>1_Projekt niestandardowy</vt:lpstr>
      <vt:lpstr>2_Projekt niestandardowy</vt:lpstr>
      <vt:lpstr>3_Prezentacja wzór -3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SELF-ASSESSMENT OF COMPLIANCE WITH THE IADI CORE PRINCIPLES:  THE PDIC EXPERIENCE</vt:lpstr>
      <vt:lpstr>Presentation Outline</vt:lpstr>
      <vt:lpstr>I. Objective of the Self-Assessment</vt:lpstr>
      <vt:lpstr>II. Preparations for the Self-  Assessment  </vt:lpstr>
      <vt:lpstr>II. Preparations for the Self-   Assessment  </vt:lpstr>
      <vt:lpstr>II. Preparations for the Self- Assessment  </vt:lpstr>
      <vt:lpstr>II. Preparations for the Self- Assessment  </vt:lpstr>
      <vt:lpstr>III. Conduct of Self-Assessment  </vt:lpstr>
      <vt:lpstr>III. Conduct of Self-Assessment  </vt:lpstr>
      <vt:lpstr>III. Conduct of Self-Assessment  </vt:lpstr>
      <vt:lpstr>Recap:  Self-assessment process   Timeline: Six (6) months</vt:lpstr>
      <vt:lpstr>PowerPoint Presentation</vt:lpstr>
      <vt:lpstr>V. Lessons and Challenges</vt:lpstr>
      <vt:lpstr>V. Lessons and Challenges</vt:lpstr>
      <vt:lpstr>V. Lessons and Challenges</vt:lpstr>
      <vt:lpstr>PowerPoint Presentation</vt:lpstr>
      <vt:lpstr>PowerPoint Presentation</vt:lpstr>
    </vt:vector>
  </TitlesOfParts>
  <Company>Bank for International Settlements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Lasconia, Delia</dc:creator>
  <cp:lastModifiedBy>Noel Nunes</cp:lastModifiedBy>
  <cp:revision>24</cp:revision>
  <dcterms:created xsi:type="dcterms:W3CDTF">2014-10-14T07:40:48Z</dcterms:created>
  <dcterms:modified xsi:type="dcterms:W3CDTF">2014-10-29T16:59:26Z</dcterms:modified>
</cp:coreProperties>
</file>