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  <p:sldMasterId id="2147483666" r:id="rId5"/>
    <p:sldMasterId id="2147483670" r:id="rId6"/>
  </p:sldMasterIdLst>
  <p:notesMasterIdLst>
    <p:notesMasterId r:id="rId10"/>
  </p:notesMasterIdLst>
  <p:handoutMasterIdLst>
    <p:handoutMasterId r:id="rId11"/>
  </p:handoutMasterIdLst>
  <p:sldIdLst>
    <p:sldId id="297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86383" autoAdjust="0"/>
  </p:normalViewPr>
  <p:slideViewPr>
    <p:cSldViewPr>
      <p:cViewPr varScale="1">
        <p:scale>
          <a:sx n="59" d="100"/>
          <a:sy n="59" d="100"/>
        </p:scale>
        <p:origin x="-12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0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24682-8805-4F78-A2A9-7373B040F9F0}" type="datetimeFigureOut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C2873-DA08-4BC5-80EB-8FF3688C6F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80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5D37-E57A-4204-AA67-977030612B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A656B-3A52-4547-97A9-F9D1808FD1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1754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35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8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63695-FDC2-43AB-BB53-E1D1BC0415A6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334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0B13C-E38A-43D1-99F1-AC8EB1D99AB8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814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8BD27-529D-4B3B-A0B0-48A4D16BBA7D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4177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327DE-9466-4D41-A1BC-D416BE436887}" type="datetime1">
              <a:rPr lang="en-GB" altLang="ja-JP" smtClean="0">
                <a:solidFill>
                  <a:prstClr val="black">
                    <a:tint val="75000"/>
                  </a:prstClr>
                </a:solidFill>
              </a:rPr>
              <a:t>29/10/2014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79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58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654A0-B73A-4508-93C8-F8D981EBE004}" type="datetime1">
              <a:rPr lang="en-GB" altLang="ja-JP" smtClean="0">
                <a:solidFill>
                  <a:prstClr val="black">
                    <a:tint val="75000"/>
                  </a:prstClr>
                </a:solidFill>
              </a:rPr>
              <a:t>29/10/2014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86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D53C2-275D-409A-8B4D-A3CEFA1A17F8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941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6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90FA6-8F45-41AF-90F0-9125DF5AE201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2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48048-40D6-47DD-BF5A-0219D2DF8FBA}" type="datetime1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1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9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9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E11A1-1E93-4582-B29F-9E6AE734AAF7}" type="datetime1">
              <a:rPr lang="en-GB" smtClean="0"/>
              <a:t>29/10/2014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061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9461C-762E-466A-8B7B-44FF81E4DC6D}" type="datetime1">
              <a:rPr lang="en-GB" smtClean="0"/>
              <a:t>29/10/2014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8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8C55-402C-4332-9891-74DD8BD131B6}" type="datetime1">
              <a:rPr lang="en-GB" smtClean="0"/>
              <a:t>29/10/2014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27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EB2C6-FC80-4332-8FB4-9783ECF7D094}" type="datetime1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271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EC8E-2F19-42F3-8394-377CD206EF21}" type="datetime1">
              <a:rPr lang="en-GB" smtClean="0"/>
              <a:t>29/10/2014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676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bg1">
                <a:lumMod val="35000"/>
                <a:lumOff val="65000"/>
                <a:alpha val="0"/>
              </a:schemeClr>
            </a:gs>
            <a:gs pos="100000">
              <a:schemeClr val="bg1">
                <a:shade val="30000"/>
                <a:satMod val="200000"/>
                <a:lumMod val="39000"/>
                <a:lumOff val="61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F507C-9E1A-46BF-8B46-49ACC0809BA0}" type="datetime1">
              <a:rPr lang="en-GB" smtClean="0"/>
              <a:t>29/10/2014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5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7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6DCA6-85E1-459E-85E5-7A41FC1E25E5}" type="datetime1">
              <a:rPr kumimoji="1" lang="en-GB" altLang="ja-JP" smtClean="0">
                <a:solidFill>
                  <a:prstClr val="black">
                    <a:tint val="75000"/>
                  </a:prstClr>
                </a:solidFill>
              </a:rPr>
              <a:t>29/10/2014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5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C7DE1-3BF2-458C-AC62-3005D142B8CA}" type="datetime1">
              <a:rPr kumimoji="1" lang="en-GB" altLang="ja-JP" smtClean="0">
                <a:solidFill>
                  <a:prstClr val="black">
                    <a:tint val="75000"/>
                  </a:prstClr>
                </a:solidFill>
              </a:rPr>
              <a:t>29/10/2014</a:t>
            </a:fld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5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5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50CBE13-323B-4C85-AC73-AED56B68C6F2}" type="datetime1">
              <a:rPr lang="en-GB" b="1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29/10/2014</a:t>
            </a:fld>
            <a:endParaRPr lang="en-GB" b="1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5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 flipV="1">
            <a:off x="250829" y="6308725"/>
            <a:ext cx="8642350" cy="0"/>
          </a:xfrm>
          <a:prstGeom prst="line">
            <a:avLst/>
          </a:prstGeom>
          <a:noFill/>
          <a:ln w="28575">
            <a:solidFill>
              <a:srgbClr val="EF9E0D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3929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GB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5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668614C-4DE9-49BD-8DB5-8196565602B6}" type="datetime1">
              <a:rPr lang="en-GB" b="1" smtClean="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rPr>
              <a:t>29/10/2014</a:t>
            </a:fld>
            <a:endParaRPr lang="en-GB" b="1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51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>
                  <a:tint val="75000"/>
                </a:prstClr>
              </a:solidFill>
              <a:latin typeface="Arial" charset="0"/>
              <a:cs typeface="Arial" charset="0"/>
            </a:endParaRPr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 flipV="1">
            <a:off x="250829" y="6308725"/>
            <a:ext cx="8642350" cy="0"/>
          </a:xfrm>
          <a:prstGeom prst="line">
            <a:avLst/>
          </a:prstGeom>
          <a:noFill/>
          <a:ln w="28575">
            <a:solidFill>
              <a:srgbClr val="EF9E0D"/>
            </a:solidFill>
            <a:round/>
            <a:headEnd/>
            <a:tailEnd/>
          </a:ln>
          <a:ex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sz="80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739295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37" y="6381750"/>
            <a:ext cx="7489825" cy="287338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 b="0" i="1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>
              <a:solidFill>
                <a:prstClr val="black"/>
              </a:solidFill>
            </a:endParaRPr>
          </a:p>
        </p:txBody>
      </p:sp>
      <p:sp>
        <p:nvSpPr>
          <p:cNvPr id="1028" name="Line 14"/>
          <p:cNvSpPr>
            <a:spLocks noChangeShapeType="1"/>
          </p:cNvSpPr>
          <p:nvPr/>
        </p:nvSpPr>
        <p:spPr bwMode="auto">
          <a:xfrm>
            <a:off x="250829" y="6308725"/>
            <a:ext cx="8642350" cy="0"/>
          </a:xfrm>
          <a:prstGeom prst="line">
            <a:avLst/>
          </a:prstGeom>
          <a:noFill/>
          <a:ln w="28575">
            <a:solidFill>
              <a:srgbClr val="EF9E0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b="1" smtClean="0">
              <a:solidFill>
                <a:prstClr val="black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633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23528" y="239738"/>
            <a:ext cx="8424936" cy="6501630"/>
          </a:xfrm>
          <a:prstGeom prst="roundRect">
            <a:avLst>
              <a:gd name="adj" fmla="val 5089"/>
            </a:avLst>
          </a:prstGeom>
          <a:solidFill>
            <a:schemeClr val="accent1"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91762"/>
            <a:ext cx="8424936" cy="286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24936" cy="1346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7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0" name="直線コネクタ 259"/>
          <p:cNvCxnSpPr/>
          <p:nvPr/>
        </p:nvCxnSpPr>
        <p:spPr>
          <a:xfrm flipH="1" flipV="1">
            <a:off x="4125839" y="2392359"/>
            <a:ext cx="1145732" cy="119147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フリーフォーム 280"/>
          <p:cNvSpPr/>
          <p:nvPr/>
        </p:nvSpPr>
        <p:spPr>
          <a:xfrm>
            <a:off x="888235" y="1323633"/>
            <a:ext cx="2168732" cy="2875752"/>
          </a:xfrm>
          <a:custGeom>
            <a:avLst/>
            <a:gdLst>
              <a:gd name="connsiteX0" fmla="*/ 2168732 w 2168732"/>
              <a:gd name="connsiteY0" fmla="*/ 137614 h 2875752"/>
              <a:gd name="connsiteX1" fmla="*/ 1281226 w 2168732"/>
              <a:gd name="connsiteY1" fmla="*/ 254155 h 2875752"/>
              <a:gd name="connsiteX2" fmla="*/ 35132 w 2168732"/>
              <a:gd name="connsiteY2" fmla="*/ 2459473 h 2875752"/>
              <a:gd name="connsiteX3" fmla="*/ 465438 w 2168732"/>
              <a:gd name="connsiteY3" fmla="*/ 2871849 h 287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8732" h="2875752">
                <a:moveTo>
                  <a:pt x="2168732" y="137614"/>
                </a:moveTo>
                <a:cubicBezTo>
                  <a:pt x="1902779" y="2396"/>
                  <a:pt x="1636826" y="-132821"/>
                  <a:pt x="1281226" y="254155"/>
                </a:cubicBezTo>
                <a:cubicBezTo>
                  <a:pt x="925626" y="641131"/>
                  <a:pt x="171097" y="2023191"/>
                  <a:pt x="35132" y="2459473"/>
                </a:cubicBezTo>
                <a:cubicBezTo>
                  <a:pt x="-100833" y="2895755"/>
                  <a:pt x="182302" y="2883802"/>
                  <a:pt x="465438" y="2871849"/>
                </a:cubicBezTo>
              </a:path>
            </a:pathLst>
          </a:cu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80" name="フリーフォーム 279"/>
          <p:cNvSpPr/>
          <p:nvPr/>
        </p:nvSpPr>
        <p:spPr>
          <a:xfrm>
            <a:off x="1446494" y="4742329"/>
            <a:ext cx="4205896" cy="801868"/>
          </a:xfrm>
          <a:custGeom>
            <a:avLst/>
            <a:gdLst>
              <a:gd name="connsiteX0" fmla="*/ 50614 w 4205896"/>
              <a:gd name="connsiteY0" fmla="*/ 0 h 801868"/>
              <a:gd name="connsiteX1" fmla="*/ 140261 w 4205896"/>
              <a:gd name="connsiteY1" fmla="*/ 457200 h 801868"/>
              <a:gd name="connsiteX2" fmla="*/ 1242920 w 4205896"/>
              <a:gd name="connsiteY2" fmla="*/ 779930 h 801868"/>
              <a:gd name="connsiteX3" fmla="*/ 3914402 w 4205896"/>
              <a:gd name="connsiteY3" fmla="*/ 699247 h 801868"/>
              <a:gd name="connsiteX4" fmla="*/ 4013014 w 4205896"/>
              <a:gd name="connsiteY4" fmla="*/ 107577 h 801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5896" h="801868">
                <a:moveTo>
                  <a:pt x="50614" y="0"/>
                </a:moveTo>
                <a:cubicBezTo>
                  <a:pt x="-3922" y="163606"/>
                  <a:pt x="-58457" y="327212"/>
                  <a:pt x="140261" y="457200"/>
                </a:cubicBezTo>
                <a:cubicBezTo>
                  <a:pt x="338979" y="587188"/>
                  <a:pt x="613897" y="739589"/>
                  <a:pt x="1242920" y="779930"/>
                </a:cubicBezTo>
                <a:cubicBezTo>
                  <a:pt x="1871943" y="820271"/>
                  <a:pt x="3452720" y="811306"/>
                  <a:pt x="3914402" y="699247"/>
                </a:cubicBezTo>
                <a:cubicBezTo>
                  <a:pt x="4376084" y="587188"/>
                  <a:pt x="4194549" y="347382"/>
                  <a:pt x="4013014" y="107577"/>
                </a:cubicBezTo>
              </a:path>
            </a:pathLst>
          </a:cu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79" name="フリーフォーム 278"/>
          <p:cNvSpPr/>
          <p:nvPr/>
        </p:nvSpPr>
        <p:spPr>
          <a:xfrm>
            <a:off x="3756224" y="1283365"/>
            <a:ext cx="1923107" cy="2544564"/>
          </a:xfrm>
          <a:custGeom>
            <a:avLst/>
            <a:gdLst>
              <a:gd name="connsiteX0" fmla="*/ 0 w 1923107"/>
              <a:gd name="connsiteY0" fmla="*/ 150988 h 2544564"/>
              <a:gd name="connsiteX1" fmla="*/ 717176 w 1923107"/>
              <a:gd name="connsiteY1" fmla="*/ 159953 h 2544564"/>
              <a:gd name="connsiteX2" fmla="*/ 1739153 w 1923107"/>
              <a:gd name="connsiteY2" fmla="*/ 1791529 h 2544564"/>
              <a:gd name="connsiteX3" fmla="*/ 1918447 w 1923107"/>
              <a:gd name="connsiteY3" fmla="*/ 2544564 h 254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3107" h="2544564">
                <a:moveTo>
                  <a:pt x="0" y="150988"/>
                </a:moveTo>
                <a:cubicBezTo>
                  <a:pt x="213658" y="18759"/>
                  <a:pt x="427317" y="-113470"/>
                  <a:pt x="717176" y="159953"/>
                </a:cubicBezTo>
                <a:cubicBezTo>
                  <a:pt x="1007035" y="433376"/>
                  <a:pt x="1538941" y="1394094"/>
                  <a:pt x="1739153" y="1791529"/>
                </a:cubicBezTo>
                <a:cubicBezTo>
                  <a:pt x="1939365" y="2188964"/>
                  <a:pt x="1928906" y="2366764"/>
                  <a:pt x="1918447" y="2544564"/>
                </a:cubicBezTo>
              </a:path>
            </a:pathLst>
          </a:custGeom>
          <a:noFill/>
          <a:ln w="2222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76" name="直線コネクタ 275"/>
          <p:cNvCxnSpPr/>
          <p:nvPr/>
        </p:nvCxnSpPr>
        <p:spPr>
          <a:xfrm flipH="1" flipV="1">
            <a:off x="5723752" y="3944601"/>
            <a:ext cx="94518" cy="44037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直線コネクタ 273"/>
          <p:cNvCxnSpPr>
            <a:stCxn id="203" idx="3"/>
          </p:cNvCxnSpPr>
          <p:nvPr/>
        </p:nvCxnSpPr>
        <p:spPr>
          <a:xfrm flipH="1" flipV="1">
            <a:off x="1543690" y="4760595"/>
            <a:ext cx="698156" cy="14431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直線コネクタ 193"/>
          <p:cNvCxnSpPr>
            <a:stCxn id="181" idx="7"/>
          </p:cNvCxnSpPr>
          <p:nvPr/>
        </p:nvCxnSpPr>
        <p:spPr>
          <a:xfrm flipV="1">
            <a:off x="3036412" y="2142872"/>
            <a:ext cx="497646" cy="20659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直線コネクタ 205"/>
          <p:cNvCxnSpPr/>
          <p:nvPr/>
        </p:nvCxnSpPr>
        <p:spPr>
          <a:xfrm flipV="1">
            <a:off x="2037884" y="4074352"/>
            <a:ext cx="493703" cy="19636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線コネクタ 224"/>
          <p:cNvCxnSpPr>
            <a:stCxn id="219" idx="7"/>
          </p:cNvCxnSpPr>
          <p:nvPr/>
        </p:nvCxnSpPr>
        <p:spPr>
          <a:xfrm flipH="1">
            <a:off x="5017081" y="3722427"/>
            <a:ext cx="241969" cy="60968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 bwMode="auto">
          <a:xfrm>
            <a:off x="2215022" y="768688"/>
            <a:ext cx="6320000" cy="38728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non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Node addition and preferential attachment</a:t>
            </a:r>
            <a:endParaRPr kumimoji="1" lang="ja-JP" altLang="en-US" sz="240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84" name="円/楕円 183"/>
          <p:cNvSpPr/>
          <p:nvPr/>
        </p:nvSpPr>
        <p:spPr>
          <a:xfrm>
            <a:off x="7212485" y="1958537"/>
            <a:ext cx="503449" cy="4881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86" name="テキスト ボックス 185"/>
          <p:cNvSpPr txBox="1"/>
          <p:nvPr/>
        </p:nvSpPr>
        <p:spPr bwMode="auto">
          <a:xfrm>
            <a:off x="7669658" y="1978175"/>
            <a:ext cx="810478" cy="448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Hub</a:t>
            </a:r>
            <a:endParaRPr kumimoji="1" lang="ja-JP" altLang="en-US" sz="2800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88" name="円/楕円 187"/>
          <p:cNvSpPr/>
          <p:nvPr/>
        </p:nvSpPr>
        <p:spPr>
          <a:xfrm>
            <a:off x="7302003" y="2697980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89" name="直線コネクタ 188"/>
          <p:cNvCxnSpPr/>
          <p:nvPr/>
        </p:nvCxnSpPr>
        <p:spPr>
          <a:xfrm rot="5700000">
            <a:off x="7443055" y="3058172"/>
            <a:ext cx="42305" cy="46396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左矢印 189"/>
          <p:cNvSpPr/>
          <p:nvPr/>
        </p:nvSpPr>
        <p:spPr>
          <a:xfrm>
            <a:off x="6917186" y="3583835"/>
            <a:ext cx="1782767" cy="594054"/>
          </a:xfrm>
          <a:prstGeom prst="leftArrow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95" name="テキスト ボックス 194"/>
          <p:cNvSpPr txBox="1"/>
          <p:nvPr/>
        </p:nvSpPr>
        <p:spPr bwMode="auto">
          <a:xfrm>
            <a:off x="6971859" y="4296959"/>
            <a:ext cx="2172142" cy="6335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0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ddition of</a:t>
            </a:r>
            <a:r>
              <a:rPr kumimoji="1" lang="ja-JP" altLang="en-US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　</a:t>
            </a:r>
            <a:r>
              <a:rPr kumimoji="1" lang="en-US" altLang="ja-JP" sz="20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nodes and links</a:t>
            </a:r>
          </a:p>
        </p:txBody>
      </p:sp>
      <p:sp>
        <p:nvSpPr>
          <p:cNvPr id="180" name="テキスト ボックス 179"/>
          <p:cNvSpPr txBox="1"/>
          <p:nvPr/>
        </p:nvSpPr>
        <p:spPr bwMode="auto">
          <a:xfrm>
            <a:off x="508120" y="192154"/>
            <a:ext cx="8459614" cy="5103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2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Figure1  Scale-Free Network</a:t>
            </a:r>
            <a:endParaRPr kumimoji="1" lang="ja-JP" altLang="en-US" sz="3200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05" name="テキスト ボックス 104"/>
          <p:cNvSpPr txBox="1"/>
          <p:nvPr/>
        </p:nvSpPr>
        <p:spPr bwMode="auto">
          <a:xfrm>
            <a:off x="7696539" y="2595945"/>
            <a:ext cx="1110240" cy="879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Node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800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Link</a:t>
            </a:r>
            <a:endParaRPr kumimoji="1" lang="ja-JP" altLang="en-US" sz="2800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106" name="円/楕円 105"/>
          <p:cNvSpPr/>
          <p:nvPr/>
        </p:nvSpPr>
        <p:spPr>
          <a:xfrm>
            <a:off x="3313861" y="1898655"/>
            <a:ext cx="503449" cy="4881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09" name="直線コネクタ 108"/>
          <p:cNvCxnSpPr>
            <a:stCxn id="198" idx="3"/>
            <a:endCxn id="213" idx="5"/>
          </p:cNvCxnSpPr>
          <p:nvPr/>
        </p:nvCxnSpPr>
        <p:spPr>
          <a:xfrm flipV="1">
            <a:off x="2256949" y="4270874"/>
            <a:ext cx="2554245" cy="373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コネクタ 110"/>
          <p:cNvCxnSpPr>
            <a:stCxn id="106" idx="5"/>
            <a:endCxn id="213" idx="3"/>
          </p:cNvCxnSpPr>
          <p:nvPr/>
        </p:nvCxnSpPr>
        <p:spPr>
          <a:xfrm>
            <a:off x="3743502" y="2315448"/>
            <a:ext cx="1305886" cy="1690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線コネクタ 116"/>
          <p:cNvCxnSpPr>
            <a:stCxn id="106" idx="3"/>
            <a:endCxn id="198" idx="4"/>
          </p:cNvCxnSpPr>
          <p:nvPr/>
        </p:nvCxnSpPr>
        <p:spPr>
          <a:xfrm flipH="1">
            <a:off x="2269987" y="2315448"/>
            <a:ext cx="1117591" cy="180142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円/楕円 172"/>
          <p:cNvSpPr/>
          <p:nvPr/>
        </p:nvSpPr>
        <p:spPr>
          <a:xfrm>
            <a:off x="3920124" y="153861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74" name="円/楕円 173"/>
          <p:cNvSpPr/>
          <p:nvPr/>
        </p:nvSpPr>
        <p:spPr>
          <a:xfrm>
            <a:off x="3534351" y="129280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87" name="直線コネクタ 186"/>
          <p:cNvCxnSpPr>
            <a:stCxn id="106" idx="4"/>
            <a:endCxn id="182" idx="0"/>
          </p:cNvCxnSpPr>
          <p:nvPr/>
        </p:nvCxnSpPr>
        <p:spPr>
          <a:xfrm flipH="1">
            <a:off x="3549490" y="2386931"/>
            <a:ext cx="16016" cy="26984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直線コネクタ 190"/>
          <p:cNvCxnSpPr>
            <a:endCxn id="106" idx="0"/>
          </p:cNvCxnSpPr>
          <p:nvPr/>
        </p:nvCxnSpPr>
        <p:spPr>
          <a:xfrm flipH="1">
            <a:off x="3565506" y="1652847"/>
            <a:ext cx="99804" cy="2458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直線コネクタ 191"/>
          <p:cNvCxnSpPr>
            <a:stCxn id="175" idx="4"/>
            <a:endCxn id="106" idx="1"/>
          </p:cNvCxnSpPr>
          <p:nvPr/>
        </p:nvCxnSpPr>
        <p:spPr>
          <a:xfrm>
            <a:off x="3176334" y="1652843"/>
            <a:ext cx="211174" cy="31729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直線コネクタ 192"/>
          <p:cNvCxnSpPr>
            <a:stCxn id="178" idx="6"/>
            <a:endCxn id="106" idx="2"/>
          </p:cNvCxnSpPr>
          <p:nvPr/>
        </p:nvCxnSpPr>
        <p:spPr>
          <a:xfrm>
            <a:off x="3037476" y="1958539"/>
            <a:ext cx="276308" cy="1841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/>
          <p:cNvCxnSpPr>
            <a:stCxn id="173" idx="3"/>
            <a:endCxn id="106" idx="7"/>
          </p:cNvCxnSpPr>
          <p:nvPr/>
        </p:nvCxnSpPr>
        <p:spPr>
          <a:xfrm flipH="1">
            <a:off x="3743582" y="1845925"/>
            <a:ext cx="229349" cy="12421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/>
          <p:cNvCxnSpPr>
            <a:stCxn id="172" idx="1"/>
            <a:endCxn id="106" idx="6"/>
          </p:cNvCxnSpPr>
          <p:nvPr/>
        </p:nvCxnSpPr>
        <p:spPr>
          <a:xfrm flipH="1" flipV="1">
            <a:off x="3817300" y="2142873"/>
            <a:ext cx="228217" cy="7050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円/楕円 197"/>
          <p:cNvSpPr/>
          <p:nvPr/>
        </p:nvSpPr>
        <p:spPr>
          <a:xfrm rot="15120000">
            <a:off x="1786160" y="3948071"/>
            <a:ext cx="503449" cy="48811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01" name="円/楕円 200"/>
          <p:cNvSpPr/>
          <p:nvPr/>
        </p:nvSpPr>
        <p:spPr>
          <a:xfrm rot="15120000">
            <a:off x="1174683" y="397812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07" name="直線コネクタ 206"/>
          <p:cNvCxnSpPr>
            <a:stCxn id="201" idx="3"/>
            <a:endCxn id="198" idx="0"/>
          </p:cNvCxnSpPr>
          <p:nvPr/>
        </p:nvCxnSpPr>
        <p:spPr>
          <a:xfrm>
            <a:off x="1515103" y="4239865"/>
            <a:ext cx="290588" cy="2768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直線コネクタ 207"/>
          <p:cNvCxnSpPr>
            <a:stCxn id="202" idx="4"/>
            <a:endCxn id="198" idx="1"/>
          </p:cNvCxnSpPr>
          <p:nvPr/>
        </p:nvCxnSpPr>
        <p:spPr>
          <a:xfrm flipV="1">
            <a:off x="1692177" y="4414741"/>
            <a:ext cx="236504" cy="19947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コネクタ 208"/>
          <p:cNvCxnSpPr>
            <a:stCxn id="203" idx="6"/>
            <a:endCxn id="198" idx="2"/>
          </p:cNvCxnSpPr>
          <p:nvPr/>
        </p:nvCxnSpPr>
        <p:spPr>
          <a:xfrm flipV="1">
            <a:off x="2025829" y="4431532"/>
            <a:ext cx="89775" cy="22028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コネクタ 209"/>
          <p:cNvCxnSpPr>
            <a:stCxn id="204" idx="7"/>
            <a:endCxn id="198" idx="3"/>
          </p:cNvCxnSpPr>
          <p:nvPr/>
        </p:nvCxnSpPr>
        <p:spPr>
          <a:xfrm flipH="1" flipV="1">
            <a:off x="2256949" y="4308083"/>
            <a:ext cx="140847" cy="2239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直線コネクタ 210"/>
          <p:cNvCxnSpPr>
            <a:stCxn id="200" idx="3"/>
            <a:endCxn id="198" idx="7"/>
          </p:cNvCxnSpPr>
          <p:nvPr/>
        </p:nvCxnSpPr>
        <p:spPr>
          <a:xfrm>
            <a:off x="1629669" y="3797020"/>
            <a:ext cx="189002" cy="27915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直線コネクタ 211"/>
          <p:cNvCxnSpPr>
            <a:stCxn id="199" idx="1"/>
            <a:endCxn id="198" idx="6"/>
          </p:cNvCxnSpPr>
          <p:nvPr/>
        </p:nvCxnSpPr>
        <p:spPr>
          <a:xfrm>
            <a:off x="1956565" y="3614471"/>
            <a:ext cx="3465" cy="33825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円/楕円 212"/>
          <p:cNvSpPr/>
          <p:nvPr/>
        </p:nvSpPr>
        <p:spPr>
          <a:xfrm rot="7920000">
            <a:off x="4807198" y="4009542"/>
            <a:ext cx="503449" cy="4892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21" name="直線コネクタ 220"/>
          <p:cNvCxnSpPr/>
          <p:nvPr/>
        </p:nvCxnSpPr>
        <p:spPr>
          <a:xfrm rot="7920000" flipH="1">
            <a:off x="4778030" y="3858349"/>
            <a:ext cx="8615" cy="27055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直線コネクタ 221"/>
          <p:cNvCxnSpPr/>
          <p:nvPr/>
        </p:nvCxnSpPr>
        <p:spPr>
          <a:xfrm rot="7920000" flipH="1">
            <a:off x="5249620" y="4415761"/>
            <a:ext cx="95545" cy="24643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線コネクタ 222"/>
          <p:cNvCxnSpPr/>
          <p:nvPr/>
        </p:nvCxnSpPr>
        <p:spPr>
          <a:xfrm rot="7920000">
            <a:off x="5387891" y="4109116"/>
            <a:ext cx="217355" cy="31499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/>
          <p:nvPr/>
        </p:nvCxnSpPr>
        <p:spPr>
          <a:xfrm rot="7920000">
            <a:off x="5250677" y="3938117"/>
            <a:ext cx="276373" cy="17706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コネクタ 225"/>
          <p:cNvCxnSpPr/>
          <p:nvPr/>
        </p:nvCxnSpPr>
        <p:spPr>
          <a:xfrm rot="7920000" flipH="1">
            <a:off x="4925153" y="4564210"/>
            <a:ext cx="224162" cy="12989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コネクタ 226"/>
          <p:cNvCxnSpPr/>
          <p:nvPr/>
        </p:nvCxnSpPr>
        <p:spPr>
          <a:xfrm rot="7920000" flipH="1" flipV="1">
            <a:off x="4670989" y="4470541"/>
            <a:ext cx="230496" cy="6406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直線コネクタ 254"/>
          <p:cNvCxnSpPr/>
          <p:nvPr/>
        </p:nvCxnSpPr>
        <p:spPr>
          <a:xfrm flipH="1">
            <a:off x="1587488" y="3542449"/>
            <a:ext cx="385337" cy="17121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直線コネクタ 255"/>
          <p:cNvCxnSpPr/>
          <p:nvPr/>
        </p:nvCxnSpPr>
        <p:spPr>
          <a:xfrm flipH="1">
            <a:off x="2241857" y="4674274"/>
            <a:ext cx="262003" cy="14890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>
            <a:stCxn id="215" idx="5"/>
          </p:cNvCxnSpPr>
          <p:nvPr/>
        </p:nvCxnSpPr>
        <p:spPr>
          <a:xfrm flipH="1" flipV="1">
            <a:off x="4505188" y="4596182"/>
            <a:ext cx="331833" cy="3489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/>
          <p:cNvCxnSpPr/>
          <p:nvPr/>
        </p:nvCxnSpPr>
        <p:spPr>
          <a:xfrm flipH="1" flipV="1">
            <a:off x="5258980" y="3573107"/>
            <a:ext cx="322184" cy="19241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コネクタ 258"/>
          <p:cNvCxnSpPr/>
          <p:nvPr/>
        </p:nvCxnSpPr>
        <p:spPr>
          <a:xfrm flipH="1">
            <a:off x="2558184" y="4596344"/>
            <a:ext cx="1946992" cy="73659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直線コネクタ 260"/>
          <p:cNvCxnSpPr/>
          <p:nvPr/>
        </p:nvCxnSpPr>
        <p:spPr>
          <a:xfrm flipH="1">
            <a:off x="2037814" y="2476595"/>
            <a:ext cx="871317" cy="99907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円/楕円 180"/>
          <p:cNvSpPr/>
          <p:nvPr/>
        </p:nvSpPr>
        <p:spPr>
          <a:xfrm>
            <a:off x="2729100" y="229657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63" name="直線コネクタ 262"/>
          <p:cNvCxnSpPr>
            <a:stCxn id="219" idx="3"/>
          </p:cNvCxnSpPr>
          <p:nvPr/>
        </p:nvCxnSpPr>
        <p:spPr>
          <a:xfrm flipH="1" flipV="1">
            <a:off x="4064406" y="1679170"/>
            <a:ext cx="1175274" cy="168330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>
            <a:stCxn id="200" idx="6"/>
          </p:cNvCxnSpPr>
          <p:nvPr/>
        </p:nvCxnSpPr>
        <p:spPr>
          <a:xfrm flipV="1">
            <a:off x="1413665" y="2050628"/>
            <a:ext cx="1415071" cy="14934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直線コネクタ 268"/>
          <p:cNvCxnSpPr/>
          <p:nvPr/>
        </p:nvCxnSpPr>
        <p:spPr>
          <a:xfrm>
            <a:off x="2098731" y="4890655"/>
            <a:ext cx="2901418" cy="867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コネクタ 281"/>
          <p:cNvCxnSpPr>
            <a:stCxn id="175" idx="2"/>
          </p:cNvCxnSpPr>
          <p:nvPr/>
        </p:nvCxnSpPr>
        <p:spPr>
          <a:xfrm>
            <a:off x="2996368" y="1472823"/>
            <a:ext cx="747187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線コネクタ 284"/>
          <p:cNvCxnSpPr/>
          <p:nvPr/>
        </p:nvCxnSpPr>
        <p:spPr>
          <a:xfrm>
            <a:off x="2025816" y="3475673"/>
            <a:ext cx="609136" cy="51795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直線コネクタ 287"/>
          <p:cNvCxnSpPr/>
          <p:nvPr/>
        </p:nvCxnSpPr>
        <p:spPr>
          <a:xfrm flipV="1">
            <a:off x="2677432" y="2836798"/>
            <a:ext cx="888072" cy="111608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直線コネクタ 288"/>
          <p:cNvCxnSpPr>
            <a:endCxn id="182" idx="5"/>
          </p:cNvCxnSpPr>
          <p:nvPr/>
        </p:nvCxnSpPr>
        <p:spPr>
          <a:xfrm flipH="1" flipV="1">
            <a:off x="3676782" y="2964089"/>
            <a:ext cx="875850" cy="81291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直線コネクタ 289"/>
          <p:cNvCxnSpPr/>
          <p:nvPr/>
        </p:nvCxnSpPr>
        <p:spPr>
          <a:xfrm flipH="1">
            <a:off x="2677432" y="3797014"/>
            <a:ext cx="1827744" cy="23435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直線コネクタ 295"/>
          <p:cNvCxnSpPr/>
          <p:nvPr/>
        </p:nvCxnSpPr>
        <p:spPr>
          <a:xfrm flipV="1">
            <a:off x="4505179" y="3797014"/>
            <a:ext cx="47457" cy="7350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直線コネクタ 298"/>
          <p:cNvCxnSpPr/>
          <p:nvPr/>
        </p:nvCxnSpPr>
        <p:spPr>
          <a:xfrm flipV="1">
            <a:off x="5458326" y="4425861"/>
            <a:ext cx="302017" cy="41477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直線コネクタ 300"/>
          <p:cNvCxnSpPr/>
          <p:nvPr/>
        </p:nvCxnSpPr>
        <p:spPr>
          <a:xfrm flipV="1">
            <a:off x="5017009" y="4814301"/>
            <a:ext cx="403902" cy="13102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直線コネクタ 305"/>
          <p:cNvCxnSpPr/>
          <p:nvPr/>
        </p:nvCxnSpPr>
        <p:spPr>
          <a:xfrm>
            <a:off x="1390464" y="4199799"/>
            <a:ext cx="124640" cy="46919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直線コネクタ 308"/>
          <p:cNvCxnSpPr>
            <a:endCxn id="181" idx="4"/>
          </p:cNvCxnSpPr>
          <p:nvPr/>
        </p:nvCxnSpPr>
        <p:spPr>
          <a:xfrm>
            <a:off x="2845217" y="2068406"/>
            <a:ext cx="63959" cy="58821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直線コネクタ 310"/>
          <p:cNvCxnSpPr/>
          <p:nvPr/>
        </p:nvCxnSpPr>
        <p:spPr>
          <a:xfrm flipH="1">
            <a:off x="2828712" y="1424529"/>
            <a:ext cx="292756" cy="58821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直線コネクタ 314"/>
          <p:cNvCxnSpPr/>
          <p:nvPr/>
        </p:nvCxnSpPr>
        <p:spPr>
          <a:xfrm>
            <a:off x="4100155" y="1775747"/>
            <a:ext cx="25695" cy="56476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直線コネクタ 317"/>
          <p:cNvCxnSpPr/>
          <p:nvPr/>
        </p:nvCxnSpPr>
        <p:spPr>
          <a:xfrm flipH="1">
            <a:off x="3531682" y="2359672"/>
            <a:ext cx="594159" cy="51832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直線コネクタ 319"/>
          <p:cNvCxnSpPr/>
          <p:nvPr/>
        </p:nvCxnSpPr>
        <p:spPr>
          <a:xfrm flipH="1">
            <a:off x="2509196" y="3993634"/>
            <a:ext cx="125756" cy="59905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円/楕円 203"/>
          <p:cNvSpPr/>
          <p:nvPr/>
        </p:nvSpPr>
        <p:spPr>
          <a:xfrm rot="15120000">
            <a:off x="2378162" y="443384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05" name="円/楕円 204"/>
          <p:cNvSpPr/>
          <p:nvPr/>
        </p:nvSpPr>
        <p:spPr>
          <a:xfrm rot="15120000">
            <a:off x="2454932" y="3823665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99" name="円/楕円 198"/>
          <p:cNvSpPr/>
          <p:nvPr/>
        </p:nvSpPr>
        <p:spPr>
          <a:xfrm rot="15120000">
            <a:off x="1858259" y="327405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00" name="円/楕円 199"/>
          <p:cNvSpPr/>
          <p:nvPr/>
        </p:nvSpPr>
        <p:spPr>
          <a:xfrm rot="15120000">
            <a:off x="1289250" y="353527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304" name="直線コネクタ 303"/>
          <p:cNvCxnSpPr/>
          <p:nvPr/>
        </p:nvCxnSpPr>
        <p:spPr>
          <a:xfrm flipH="1">
            <a:off x="1344579" y="3742324"/>
            <a:ext cx="192670" cy="43020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円/楕円 202"/>
          <p:cNvSpPr/>
          <p:nvPr/>
        </p:nvSpPr>
        <p:spPr>
          <a:xfrm rot="15120000">
            <a:off x="1901425" y="4643072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02" name="円/楕円 201"/>
          <p:cNvSpPr/>
          <p:nvPr/>
        </p:nvSpPr>
        <p:spPr>
          <a:xfrm rot="15120000">
            <a:off x="1340945" y="448989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91" name="直線コネクタ 290"/>
          <p:cNvCxnSpPr/>
          <p:nvPr/>
        </p:nvCxnSpPr>
        <p:spPr>
          <a:xfrm>
            <a:off x="2909120" y="2511529"/>
            <a:ext cx="656385" cy="36663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円/楕円 177"/>
          <p:cNvSpPr/>
          <p:nvPr/>
        </p:nvSpPr>
        <p:spPr>
          <a:xfrm>
            <a:off x="2677434" y="177851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75" name="円/楕円 174"/>
          <p:cNvSpPr/>
          <p:nvPr/>
        </p:nvSpPr>
        <p:spPr>
          <a:xfrm>
            <a:off x="2996316" y="1292803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313" name="直線コネクタ 312"/>
          <p:cNvCxnSpPr/>
          <p:nvPr/>
        </p:nvCxnSpPr>
        <p:spPr>
          <a:xfrm>
            <a:off x="3665311" y="1546876"/>
            <a:ext cx="434834" cy="17191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円/楕円 171"/>
          <p:cNvSpPr/>
          <p:nvPr/>
        </p:nvSpPr>
        <p:spPr>
          <a:xfrm>
            <a:off x="3992721" y="2160491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182" name="円/楕円 181"/>
          <p:cNvSpPr/>
          <p:nvPr/>
        </p:nvSpPr>
        <p:spPr>
          <a:xfrm>
            <a:off x="3369471" y="2656614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293" name="直線コネクタ 292"/>
          <p:cNvCxnSpPr/>
          <p:nvPr/>
        </p:nvCxnSpPr>
        <p:spPr>
          <a:xfrm flipV="1">
            <a:off x="4552632" y="3542450"/>
            <a:ext cx="687048" cy="1922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円/楕円 219"/>
          <p:cNvSpPr/>
          <p:nvPr/>
        </p:nvSpPr>
        <p:spPr>
          <a:xfrm rot="7920000">
            <a:off x="4372612" y="3596393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4" name="円/楕円 213"/>
          <p:cNvSpPr/>
          <p:nvPr/>
        </p:nvSpPr>
        <p:spPr>
          <a:xfrm rot="7920000">
            <a:off x="4325155" y="4392477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5" name="円/楕円 214"/>
          <p:cNvSpPr/>
          <p:nvPr/>
        </p:nvSpPr>
        <p:spPr>
          <a:xfrm rot="7920000">
            <a:off x="4836989" y="4755648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6" name="円/楕円 215"/>
          <p:cNvSpPr/>
          <p:nvPr/>
        </p:nvSpPr>
        <p:spPr>
          <a:xfrm rot="7920000">
            <a:off x="5278233" y="4633837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7" name="円/楕円 216"/>
          <p:cNvSpPr/>
          <p:nvPr/>
        </p:nvSpPr>
        <p:spPr>
          <a:xfrm rot="7920000">
            <a:off x="5638249" y="4233976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8" name="円/楕円 217"/>
          <p:cNvSpPr/>
          <p:nvPr/>
        </p:nvSpPr>
        <p:spPr>
          <a:xfrm rot="7920000">
            <a:off x="5489799" y="3671084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sp>
        <p:nvSpPr>
          <p:cNvPr id="219" name="円/楕円 218"/>
          <p:cNvSpPr/>
          <p:nvPr/>
        </p:nvSpPr>
        <p:spPr>
          <a:xfrm rot="7920000">
            <a:off x="5069309" y="3361998"/>
            <a:ext cx="360040" cy="36090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322" name="直線コネクタ 321"/>
          <p:cNvCxnSpPr/>
          <p:nvPr/>
        </p:nvCxnSpPr>
        <p:spPr>
          <a:xfrm flipH="1">
            <a:off x="816947" y="4681421"/>
            <a:ext cx="652324" cy="279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直線コネクタ 324"/>
          <p:cNvCxnSpPr/>
          <p:nvPr/>
        </p:nvCxnSpPr>
        <p:spPr>
          <a:xfrm flipH="1">
            <a:off x="683441" y="4275439"/>
            <a:ext cx="652324" cy="279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直線コネクタ 325"/>
          <p:cNvCxnSpPr/>
          <p:nvPr/>
        </p:nvCxnSpPr>
        <p:spPr>
          <a:xfrm flipH="1">
            <a:off x="5760272" y="3831916"/>
            <a:ext cx="652324" cy="279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直線コネクタ 326"/>
          <p:cNvCxnSpPr/>
          <p:nvPr/>
        </p:nvCxnSpPr>
        <p:spPr>
          <a:xfrm flipH="1">
            <a:off x="5818271" y="4455628"/>
            <a:ext cx="652324" cy="27916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8" name="直線コネクタ 327"/>
          <p:cNvCxnSpPr/>
          <p:nvPr/>
        </p:nvCxnSpPr>
        <p:spPr>
          <a:xfrm flipH="1">
            <a:off x="3690867" y="1155974"/>
            <a:ext cx="229256" cy="26855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0" name="直線コネクタ 329"/>
          <p:cNvCxnSpPr/>
          <p:nvPr/>
        </p:nvCxnSpPr>
        <p:spPr>
          <a:xfrm>
            <a:off x="2845232" y="1156136"/>
            <a:ext cx="282863" cy="3316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19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 bwMode="auto">
          <a:xfrm>
            <a:off x="5728172" y="3348002"/>
            <a:ext cx="251909" cy="2333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indent="6985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srgbClr val="8064A2">
                    <a:lumMod val="50000"/>
                  </a:srgbClr>
                </a:solidFill>
                <a:latin typeface="Arial" panose="020B0604020202020204" pitchFamily="34" charset="0"/>
                <a:ea typeface="ＭＳ 明朝" pitchFamily="17" charset="-128"/>
                <a:cs typeface="Arial" panose="020B0604020202020204" pitchFamily="34" charset="0"/>
              </a:rPr>
              <a:t>0</a:t>
            </a:r>
            <a:endParaRPr kumimoji="1" lang="ja-JP" altLang="en-US" sz="1400" b="1" dirty="0" smtClean="0">
              <a:solidFill>
                <a:srgbClr val="8064A2">
                  <a:lumMod val="50000"/>
                </a:srgbClr>
              </a:solidFill>
              <a:latin typeface="Arial" panose="020B0604020202020204" pitchFamily="34" charset="0"/>
              <a:ea typeface="ＭＳ 明朝" pitchFamily="17" charset="-128"/>
              <a:cs typeface="Arial" panose="020B0604020202020204" pitchFamily="34" charset="0"/>
            </a:endParaRPr>
          </a:p>
        </p:txBody>
      </p:sp>
      <p:sp>
        <p:nvSpPr>
          <p:cNvPr id="12" name="Text Box 27"/>
          <p:cNvSpPr txBox="1">
            <a:spLocks noChangeArrowheads="1"/>
          </p:cNvSpPr>
          <p:nvPr/>
        </p:nvSpPr>
        <p:spPr bwMode="auto">
          <a:xfrm>
            <a:off x="4582849" y="3769200"/>
            <a:ext cx="1138793" cy="203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Tier</a:t>
            </a:r>
            <a:r>
              <a:rPr kumimoji="1" lang="ja-JP" altLang="en-US" sz="12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(Capital)</a:t>
            </a:r>
          </a:p>
        </p:txBody>
      </p:sp>
      <p:sp>
        <p:nvSpPr>
          <p:cNvPr id="7" name="Line 32"/>
          <p:cNvSpPr>
            <a:spLocks noChangeShapeType="1"/>
          </p:cNvSpPr>
          <p:nvPr/>
        </p:nvSpPr>
        <p:spPr bwMode="auto">
          <a:xfrm>
            <a:off x="4593600" y="4267731"/>
            <a:ext cx="10489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2946781" y="3346765"/>
            <a:ext cx="1725242" cy="2255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indent="6985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srgbClr val="8064A2">
                    <a:lumMod val="50000"/>
                  </a:srgbClr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Unexpected Loss</a:t>
            </a:r>
            <a:endParaRPr kumimoji="1" lang="ja-JP" altLang="en-US" sz="1400" b="1" dirty="0" smtClean="0">
              <a:solidFill>
                <a:srgbClr val="8064A2">
                  <a:lumMod val="50000"/>
                </a:srgbClr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642507" y="3824479"/>
            <a:ext cx="941899" cy="1967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Provision</a:t>
            </a:r>
            <a:endParaRPr kumimoji="1" lang="ja-JP" altLang="ja-JP" sz="1200" dirty="0" smtClean="0">
              <a:solidFill>
                <a:prstClr val="black"/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4784222" y="3346766"/>
            <a:ext cx="1631374" cy="22557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indent="13970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srgbClr val="8064A2">
                    <a:lumMod val="50000"/>
                  </a:srgbClr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Expected Loss</a:t>
            </a:r>
            <a:endParaRPr kumimoji="1" lang="ja-JP" altLang="en-US" sz="1400" b="1" dirty="0" smtClean="0">
              <a:solidFill>
                <a:srgbClr val="8064A2">
                  <a:lumMod val="50000"/>
                </a:srgbClr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34" name="AutoShape 5"/>
          <p:cNvSpPr>
            <a:spLocks noChangeShapeType="1"/>
          </p:cNvSpPr>
          <p:nvPr/>
        </p:nvSpPr>
        <p:spPr bwMode="auto">
          <a:xfrm flipH="1">
            <a:off x="3009601" y="4267731"/>
            <a:ext cx="1584200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3" name="AutoShape 16"/>
          <p:cNvSpPr>
            <a:spLocks noChangeShapeType="1"/>
          </p:cNvSpPr>
          <p:nvPr/>
        </p:nvSpPr>
        <p:spPr bwMode="auto">
          <a:xfrm>
            <a:off x="1785320" y="1321835"/>
            <a:ext cx="767" cy="8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24" name="AutoShape 15"/>
          <p:cNvSpPr>
            <a:spLocks noChangeShapeType="1"/>
          </p:cNvSpPr>
          <p:nvPr/>
        </p:nvSpPr>
        <p:spPr bwMode="auto">
          <a:xfrm>
            <a:off x="1782253" y="4345410"/>
            <a:ext cx="767" cy="8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1834453" y="2778107"/>
            <a:ext cx="712626" cy="24198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Loss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8271213" y="2779200"/>
            <a:ext cx="820510" cy="3871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Profit</a:t>
            </a:r>
            <a:endParaRPr kumimoji="1" lang="ja-JP" altLang="ja-JP" sz="200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25" name="AutoShape 14"/>
          <p:cNvSpPr>
            <a:spLocks noChangeShapeType="1"/>
          </p:cNvSpPr>
          <p:nvPr/>
        </p:nvSpPr>
        <p:spPr bwMode="auto">
          <a:xfrm flipH="1" flipV="1">
            <a:off x="6468505" y="921098"/>
            <a:ext cx="46304" cy="2383334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Line 31"/>
          <p:cNvSpPr>
            <a:spLocks noChangeShapeType="1"/>
          </p:cNvSpPr>
          <p:nvPr/>
        </p:nvSpPr>
        <p:spPr bwMode="auto">
          <a:xfrm flipV="1">
            <a:off x="5612334" y="4267731"/>
            <a:ext cx="9120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Line 28"/>
          <p:cNvSpPr>
            <a:spLocks noChangeShapeType="1"/>
          </p:cNvSpPr>
          <p:nvPr/>
        </p:nvSpPr>
        <p:spPr bwMode="auto">
          <a:xfrm flipV="1">
            <a:off x="4645800" y="5458968"/>
            <a:ext cx="1878534" cy="0"/>
          </a:xfrm>
          <a:prstGeom prst="line">
            <a:avLst/>
          </a:prstGeom>
          <a:noFill/>
          <a:ln w="15875">
            <a:solidFill>
              <a:schemeClr val="accent1">
                <a:lumMod val="50000"/>
              </a:schemeClr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39" name="Text Box 8"/>
          <p:cNvSpPr txBox="1">
            <a:spLocks noChangeArrowheads="1"/>
          </p:cNvSpPr>
          <p:nvPr/>
        </p:nvSpPr>
        <p:spPr bwMode="auto">
          <a:xfrm>
            <a:off x="4278055" y="1121060"/>
            <a:ext cx="1680015" cy="40288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Probability Distribution</a:t>
            </a:r>
            <a:r>
              <a:rPr kumimoji="1" lang="ja-JP" altLang="en-US" sz="14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of Net Profit (Loss) </a:t>
            </a:r>
          </a:p>
        </p:txBody>
      </p:sp>
      <p:sp>
        <p:nvSpPr>
          <p:cNvPr id="45" name="テキスト ボックス 44"/>
          <p:cNvSpPr txBox="1"/>
          <p:nvPr/>
        </p:nvSpPr>
        <p:spPr bwMode="auto">
          <a:xfrm>
            <a:off x="508120" y="192154"/>
            <a:ext cx="8459614" cy="51039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74295" tIns="8890" rIns="74295" bIns="889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3200" dirty="0" smtClean="0">
                <a:solidFill>
                  <a:srgbClr val="1F497D">
                    <a:lumMod val="50000"/>
                  </a:srgbClr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Figure 2  Systemic Crisis</a:t>
            </a:r>
            <a:endParaRPr kumimoji="1" lang="ja-JP" altLang="en-US" sz="3200" dirty="0" smtClean="0">
              <a:solidFill>
                <a:srgbClr val="1F497D">
                  <a:lumMod val="50000"/>
                </a:srgbClr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1726670" y="3304432"/>
            <a:ext cx="7222940" cy="0"/>
          </a:xfrm>
          <a:prstGeom prst="line">
            <a:avLst/>
          </a:prstGeom>
          <a:ln w="25400"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6"/>
          <p:cNvSpPr txBox="1">
            <a:spLocks noChangeArrowheads="1"/>
          </p:cNvSpPr>
          <p:nvPr/>
        </p:nvSpPr>
        <p:spPr bwMode="auto">
          <a:xfrm>
            <a:off x="2976906" y="3769200"/>
            <a:ext cx="1807312" cy="165819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Tier Ⅱ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(Subordinated debt)</a:t>
            </a:r>
          </a:p>
        </p:txBody>
      </p:sp>
      <p:sp>
        <p:nvSpPr>
          <p:cNvPr id="38" name="Freeform 3"/>
          <p:cNvSpPr>
            <a:spLocks/>
          </p:cNvSpPr>
          <p:nvPr/>
        </p:nvSpPr>
        <p:spPr bwMode="auto">
          <a:xfrm>
            <a:off x="1728274" y="1026376"/>
            <a:ext cx="7071814" cy="2125049"/>
          </a:xfrm>
          <a:custGeom>
            <a:avLst/>
            <a:gdLst>
              <a:gd name="T0" fmla="*/ 7344 w 7344"/>
              <a:gd name="T1" fmla="*/ 2867 h 2867"/>
              <a:gd name="T2" fmla="*/ 5418 w 7344"/>
              <a:gd name="T3" fmla="*/ 2275 h 2867"/>
              <a:gd name="T4" fmla="*/ 4581 w 7344"/>
              <a:gd name="T5" fmla="*/ 322 h 2867"/>
              <a:gd name="T6" fmla="*/ 4220 w 7344"/>
              <a:gd name="T7" fmla="*/ 343 h 2867"/>
              <a:gd name="T8" fmla="*/ 3628 w 7344"/>
              <a:gd name="T9" fmla="*/ 1995 h 2867"/>
              <a:gd name="T10" fmla="*/ 2270 w 7344"/>
              <a:gd name="T11" fmla="*/ 2715 h 2867"/>
              <a:gd name="T12" fmla="*/ 0 w 7344"/>
              <a:gd name="T13" fmla="*/ 2867 h 2867"/>
              <a:gd name="connsiteX0" fmla="*/ 14836 w 14836"/>
              <a:gd name="connsiteY0" fmla="*/ 9631 h 9631"/>
              <a:gd name="connsiteX1" fmla="*/ 12213 w 14836"/>
              <a:gd name="connsiteY1" fmla="*/ 7566 h 9631"/>
              <a:gd name="connsiteX2" fmla="*/ 11074 w 14836"/>
              <a:gd name="connsiteY2" fmla="*/ 754 h 9631"/>
              <a:gd name="connsiteX3" fmla="*/ 10582 w 14836"/>
              <a:gd name="connsiteY3" fmla="*/ 827 h 9631"/>
              <a:gd name="connsiteX4" fmla="*/ 9776 w 14836"/>
              <a:gd name="connsiteY4" fmla="*/ 6589 h 9631"/>
              <a:gd name="connsiteX5" fmla="*/ 7927 w 14836"/>
              <a:gd name="connsiteY5" fmla="*/ 9101 h 9631"/>
              <a:gd name="connsiteX6" fmla="*/ 0 w 14836"/>
              <a:gd name="connsiteY6" fmla="*/ 9599 h 9631"/>
              <a:gd name="connsiteX0" fmla="*/ 10474 w 10474"/>
              <a:gd name="connsiteY0" fmla="*/ 10000 h 10000"/>
              <a:gd name="connsiteX1" fmla="*/ 8706 w 10474"/>
              <a:gd name="connsiteY1" fmla="*/ 7856 h 10000"/>
              <a:gd name="connsiteX2" fmla="*/ 7938 w 10474"/>
              <a:gd name="connsiteY2" fmla="*/ 783 h 10000"/>
              <a:gd name="connsiteX3" fmla="*/ 7607 w 10474"/>
              <a:gd name="connsiteY3" fmla="*/ 859 h 10000"/>
              <a:gd name="connsiteX4" fmla="*/ 7063 w 10474"/>
              <a:gd name="connsiteY4" fmla="*/ 6841 h 10000"/>
              <a:gd name="connsiteX5" fmla="*/ 5817 w 10474"/>
              <a:gd name="connsiteY5" fmla="*/ 9450 h 10000"/>
              <a:gd name="connsiteX6" fmla="*/ 0 w 10474"/>
              <a:gd name="connsiteY6" fmla="*/ 9967 h 10000"/>
              <a:gd name="connsiteX0" fmla="*/ 10775 w 10775"/>
              <a:gd name="connsiteY0" fmla="*/ 10000 h 10001"/>
              <a:gd name="connsiteX1" fmla="*/ 9007 w 10775"/>
              <a:gd name="connsiteY1" fmla="*/ 7856 h 10001"/>
              <a:gd name="connsiteX2" fmla="*/ 8239 w 10775"/>
              <a:gd name="connsiteY2" fmla="*/ 783 h 10001"/>
              <a:gd name="connsiteX3" fmla="*/ 7908 w 10775"/>
              <a:gd name="connsiteY3" fmla="*/ 859 h 10001"/>
              <a:gd name="connsiteX4" fmla="*/ 7364 w 10775"/>
              <a:gd name="connsiteY4" fmla="*/ 6841 h 10001"/>
              <a:gd name="connsiteX5" fmla="*/ 6118 w 10775"/>
              <a:gd name="connsiteY5" fmla="*/ 9450 h 10001"/>
              <a:gd name="connsiteX6" fmla="*/ 0 w 10775"/>
              <a:gd name="connsiteY6" fmla="*/ 10001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775" h="10001">
                <a:moveTo>
                  <a:pt x="10775" y="10000"/>
                </a:moveTo>
                <a:cubicBezTo>
                  <a:pt x="10102" y="9696"/>
                  <a:pt x="9430" y="9392"/>
                  <a:pt x="9007" y="7856"/>
                </a:cubicBezTo>
                <a:cubicBezTo>
                  <a:pt x="8585" y="6320"/>
                  <a:pt x="8423" y="1949"/>
                  <a:pt x="8239" y="783"/>
                </a:cubicBezTo>
                <a:cubicBezTo>
                  <a:pt x="8055" y="-383"/>
                  <a:pt x="8054" y="-152"/>
                  <a:pt x="7908" y="859"/>
                </a:cubicBezTo>
                <a:cubicBezTo>
                  <a:pt x="7762" y="1870"/>
                  <a:pt x="7663" y="5412"/>
                  <a:pt x="7364" y="6841"/>
                </a:cubicBezTo>
                <a:cubicBezTo>
                  <a:pt x="7066" y="8272"/>
                  <a:pt x="6673" y="8924"/>
                  <a:pt x="6118" y="9450"/>
                </a:cubicBezTo>
                <a:cubicBezTo>
                  <a:pt x="5563" y="9975"/>
                  <a:pt x="764" y="9986"/>
                  <a:pt x="0" y="10001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46" name="Text Box 23"/>
          <p:cNvSpPr txBox="1">
            <a:spLocks noChangeArrowheads="1"/>
          </p:cNvSpPr>
          <p:nvPr/>
        </p:nvSpPr>
        <p:spPr bwMode="auto">
          <a:xfrm>
            <a:off x="1782201" y="5661123"/>
            <a:ext cx="2811419" cy="864096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8890" rIns="0" bIns="889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General Account</a:t>
            </a:r>
            <a:r>
              <a:rPr kumimoji="1" lang="ja-JP" altLang="en-US" sz="105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[Deposit </a:t>
            </a:r>
            <a:r>
              <a:rPr kumimoji="1" lang="en-US" altLang="ja-JP" sz="105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Insurance </a:t>
            </a:r>
            <a:r>
              <a:rPr kumimoji="1" lang="en-US" altLang="ja-JP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Fund</a:t>
            </a:r>
            <a:r>
              <a:rPr kumimoji="1" lang="en-US" altLang="ja-JP" sz="105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]</a:t>
            </a:r>
            <a:endParaRPr kumimoji="1" lang="en-US" altLang="ja-JP" sz="105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Crisis Management Account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 altLang="ja-JP" sz="1050" b="1" dirty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05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(Grant, Capital Injection, etc.)</a:t>
            </a:r>
            <a:endParaRPr kumimoji="1" lang="ja-JP" altLang="ja-JP" sz="105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42" name="AutoShape 5"/>
          <p:cNvSpPr>
            <a:spLocks noChangeShapeType="1"/>
          </p:cNvSpPr>
          <p:nvPr/>
        </p:nvSpPr>
        <p:spPr bwMode="auto">
          <a:xfrm flipH="1">
            <a:off x="1818000" y="4267731"/>
            <a:ext cx="1189630" cy="0"/>
          </a:xfrm>
          <a:prstGeom prst="straightConnector1">
            <a:avLst/>
          </a:prstGeom>
          <a:noFill/>
          <a:ln w="222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1482127" y="3769822"/>
            <a:ext cx="1880241" cy="221974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General </a:t>
            </a: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creditor’s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claim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1619673" y="3710746"/>
            <a:ext cx="5047829" cy="1842331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prstClr val="white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>
          <a:xfrm flipV="1">
            <a:off x="5641200" y="3213505"/>
            <a:ext cx="0" cy="90928"/>
          </a:xfrm>
          <a:prstGeom prst="line">
            <a:avLst/>
          </a:prstGeom>
          <a:ln w="254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Line 32"/>
          <p:cNvSpPr>
            <a:spLocks noChangeShapeType="1"/>
          </p:cNvSpPr>
          <p:nvPr/>
        </p:nvSpPr>
        <p:spPr bwMode="auto">
          <a:xfrm>
            <a:off x="4015934" y="5040000"/>
            <a:ext cx="82800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40" name="Line 32"/>
          <p:cNvSpPr>
            <a:spLocks noChangeShapeType="1"/>
          </p:cNvSpPr>
          <p:nvPr/>
        </p:nvSpPr>
        <p:spPr bwMode="auto">
          <a:xfrm>
            <a:off x="3009600" y="5040000"/>
            <a:ext cx="6480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triangl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41" name="Line 32"/>
          <p:cNvSpPr>
            <a:spLocks noChangeShapeType="1"/>
          </p:cNvSpPr>
          <p:nvPr/>
        </p:nvSpPr>
        <p:spPr bwMode="auto">
          <a:xfrm flipV="1">
            <a:off x="4824001" y="5040000"/>
            <a:ext cx="828000" cy="0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>
            <a:off x="3559176" y="5040000"/>
            <a:ext cx="45676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dash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 altLang="en-US" dirty="0">
              <a:solidFill>
                <a:prstClr val="black"/>
              </a:solidFill>
            </a:endParaRPr>
          </a:p>
        </p:txBody>
      </p:sp>
      <p:sp>
        <p:nvSpPr>
          <p:cNvPr id="44" name="Text Box 27"/>
          <p:cNvSpPr txBox="1">
            <a:spLocks noChangeArrowheads="1"/>
          </p:cNvSpPr>
          <p:nvPr/>
        </p:nvSpPr>
        <p:spPr bwMode="auto">
          <a:xfrm>
            <a:off x="4278065" y="4359133"/>
            <a:ext cx="1138793" cy="203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Regulatory minimum capital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0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sp>
        <p:nvSpPr>
          <p:cNvPr id="47" name="Text Box 27"/>
          <p:cNvSpPr txBox="1">
            <a:spLocks noChangeArrowheads="1"/>
          </p:cNvSpPr>
          <p:nvPr/>
        </p:nvSpPr>
        <p:spPr bwMode="auto">
          <a:xfrm>
            <a:off x="3009629" y="4346075"/>
            <a:ext cx="1138793" cy="2035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2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 </a:t>
            </a:r>
            <a:r>
              <a:rPr kumimoji="1" lang="en-US" altLang="ja-JP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Additional Economic Capital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200" b="1" dirty="0" smtClean="0">
              <a:solidFill>
                <a:prstClr val="black"/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  <p:grpSp>
        <p:nvGrpSpPr>
          <p:cNvPr id="60" name="Group 457"/>
          <p:cNvGrpSpPr>
            <a:grpSpLocks/>
          </p:cNvGrpSpPr>
          <p:nvPr/>
        </p:nvGrpSpPr>
        <p:grpSpPr bwMode="auto">
          <a:xfrm rot="5400000">
            <a:off x="3859273" y="5031619"/>
            <a:ext cx="180000" cy="72000"/>
            <a:chOff x="2893" y="459"/>
            <a:chExt cx="1815" cy="682"/>
          </a:xfrm>
        </p:grpSpPr>
        <p:sp>
          <p:nvSpPr>
            <p:cNvPr id="61" name="Freeform 458"/>
            <p:cNvSpPr>
              <a:spLocks/>
            </p:cNvSpPr>
            <p:nvPr/>
          </p:nvSpPr>
          <p:spPr bwMode="auto">
            <a:xfrm>
              <a:off x="2893" y="459"/>
              <a:ext cx="1815" cy="682"/>
            </a:xfrm>
            <a:custGeom>
              <a:avLst/>
              <a:gdLst>
                <a:gd name="T0" fmla="*/ 0 w 1815"/>
                <a:gd name="T1" fmla="*/ 681 h 682"/>
                <a:gd name="T2" fmla="*/ 0 w 1815"/>
                <a:gd name="T3" fmla="*/ 454 h 682"/>
                <a:gd name="T4" fmla="*/ 681 w 1815"/>
                <a:gd name="T5" fmla="*/ 1 h 682"/>
                <a:gd name="T6" fmla="*/ 1134 w 1815"/>
                <a:gd name="T7" fmla="*/ 454 h 682"/>
                <a:gd name="T8" fmla="*/ 1815 w 1815"/>
                <a:gd name="T9" fmla="*/ 1 h 682"/>
                <a:gd name="T10" fmla="*/ 1815 w 1815"/>
                <a:gd name="T11" fmla="*/ 228 h 682"/>
                <a:gd name="T12" fmla="*/ 1134 w 1815"/>
                <a:gd name="T13" fmla="*/ 681 h 682"/>
                <a:gd name="T14" fmla="*/ 681 w 1815"/>
                <a:gd name="T15" fmla="*/ 228 h 682"/>
                <a:gd name="T16" fmla="*/ 0 w 1815"/>
                <a:gd name="T17" fmla="*/ 68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15" h="682">
                  <a:moveTo>
                    <a:pt x="0" y="681"/>
                  </a:moveTo>
                  <a:cubicBezTo>
                    <a:pt x="0" y="567"/>
                    <a:pt x="0" y="454"/>
                    <a:pt x="0" y="454"/>
                  </a:cubicBezTo>
                  <a:cubicBezTo>
                    <a:pt x="123" y="344"/>
                    <a:pt x="461" y="0"/>
                    <a:pt x="681" y="1"/>
                  </a:cubicBezTo>
                  <a:cubicBezTo>
                    <a:pt x="870" y="1"/>
                    <a:pt x="945" y="454"/>
                    <a:pt x="1134" y="454"/>
                  </a:cubicBezTo>
                  <a:cubicBezTo>
                    <a:pt x="1389" y="442"/>
                    <a:pt x="1725" y="62"/>
                    <a:pt x="1815" y="1"/>
                  </a:cubicBezTo>
                  <a:cubicBezTo>
                    <a:pt x="1815" y="114"/>
                    <a:pt x="1815" y="228"/>
                    <a:pt x="1815" y="228"/>
                  </a:cubicBezTo>
                  <a:cubicBezTo>
                    <a:pt x="1815" y="228"/>
                    <a:pt x="1377" y="682"/>
                    <a:pt x="1134" y="681"/>
                  </a:cubicBezTo>
                  <a:cubicBezTo>
                    <a:pt x="945" y="681"/>
                    <a:pt x="870" y="228"/>
                    <a:pt x="681" y="228"/>
                  </a:cubicBezTo>
                  <a:cubicBezTo>
                    <a:pt x="483" y="220"/>
                    <a:pt x="157" y="528"/>
                    <a:pt x="0" y="6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2" name="Freeform 459"/>
            <p:cNvSpPr>
              <a:spLocks/>
            </p:cNvSpPr>
            <p:nvPr/>
          </p:nvSpPr>
          <p:spPr bwMode="auto">
            <a:xfrm>
              <a:off x="2893" y="460"/>
              <a:ext cx="1815" cy="453"/>
            </a:xfrm>
            <a:custGeom>
              <a:avLst/>
              <a:gdLst>
                <a:gd name="T0" fmla="*/ 0 w 1815"/>
                <a:gd name="T1" fmla="*/ 453 h 453"/>
                <a:gd name="T2" fmla="*/ 681 w 1815"/>
                <a:gd name="T3" fmla="*/ 0 h 453"/>
                <a:gd name="T4" fmla="*/ 1134 w 1815"/>
                <a:gd name="T5" fmla="*/ 453 h 453"/>
                <a:gd name="T6" fmla="*/ 1815 w 1815"/>
                <a:gd name="T7" fmla="*/ 0 h 4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5" h="453">
                  <a:moveTo>
                    <a:pt x="0" y="453"/>
                  </a:moveTo>
                  <a:cubicBezTo>
                    <a:pt x="246" y="226"/>
                    <a:pt x="492" y="0"/>
                    <a:pt x="681" y="0"/>
                  </a:cubicBezTo>
                  <a:cubicBezTo>
                    <a:pt x="870" y="0"/>
                    <a:pt x="945" y="453"/>
                    <a:pt x="1134" y="453"/>
                  </a:cubicBezTo>
                  <a:cubicBezTo>
                    <a:pt x="1323" y="453"/>
                    <a:pt x="1569" y="226"/>
                    <a:pt x="1815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63" name="Freeform 460"/>
            <p:cNvSpPr>
              <a:spLocks/>
            </p:cNvSpPr>
            <p:nvPr/>
          </p:nvSpPr>
          <p:spPr bwMode="auto">
            <a:xfrm>
              <a:off x="2893" y="687"/>
              <a:ext cx="1815" cy="453"/>
            </a:xfrm>
            <a:custGeom>
              <a:avLst/>
              <a:gdLst>
                <a:gd name="T0" fmla="*/ 0 w 1815"/>
                <a:gd name="T1" fmla="*/ 453 h 453"/>
                <a:gd name="T2" fmla="*/ 681 w 1815"/>
                <a:gd name="T3" fmla="*/ 0 h 453"/>
                <a:gd name="T4" fmla="*/ 1134 w 1815"/>
                <a:gd name="T5" fmla="*/ 453 h 453"/>
                <a:gd name="T6" fmla="*/ 1815 w 1815"/>
                <a:gd name="T7" fmla="*/ 0 h 4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5" h="453">
                  <a:moveTo>
                    <a:pt x="0" y="453"/>
                  </a:moveTo>
                  <a:cubicBezTo>
                    <a:pt x="246" y="226"/>
                    <a:pt x="492" y="0"/>
                    <a:pt x="681" y="0"/>
                  </a:cubicBezTo>
                  <a:cubicBezTo>
                    <a:pt x="870" y="0"/>
                    <a:pt x="945" y="453"/>
                    <a:pt x="1134" y="453"/>
                  </a:cubicBezTo>
                  <a:cubicBezTo>
                    <a:pt x="1323" y="453"/>
                    <a:pt x="1569" y="226"/>
                    <a:pt x="1815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70" name="Group 457"/>
          <p:cNvGrpSpPr>
            <a:grpSpLocks/>
          </p:cNvGrpSpPr>
          <p:nvPr/>
        </p:nvGrpSpPr>
        <p:grpSpPr bwMode="auto">
          <a:xfrm rot="5400000">
            <a:off x="4104776" y="5025388"/>
            <a:ext cx="180000" cy="72000"/>
            <a:chOff x="2893" y="459"/>
            <a:chExt cx="1815" cy="682"/>
          </a:xfrm>
        </p:grpSpPr>
        <p:sp>
          <p:nvSpPr>
            <p:cNvPr id="71" name="Freeform 458"/>
            <p:cNvSpPr>
              <a:spLocks/>
            </p:cNvSpPr>
            <p:nvPr/>
          </p:nvSpPr>
          <p:spPr bwMode="auto">
            <a:xfrm>
              <a:off x="2893" y="459"/>
              <a:ext cx="1815" cy="682"/>
            </a:xfrm>
            <a:custGeom>
              <a:avLst/>
              <a:gdLst>
                <a:gd name="T0" fmla="*/ 0 w 1815"/>
                <a:gd name="T1" fmla="*/ 681 h 682"/>
                <a:gd name="T2" fmla="*/ 0 w 1815"/>
                <a:gd name="T3" fmla="*/ 454 h 682"/>
                <a:gd name="T4" fmla="*/ 681 w 1815"/>
                <a:gd name="T5" fmla="*/ 1 h 682"/>
                <a:gd name="T6" fmla="*/ 1134 w 1815"/>
                <a:gd name="T7" fmla="*/ 454 h 682"/>
                <a:gd name="T8" fmla="*/ 1815 w 1815"/>
                <a:gd name="T9" fmla="*/ 1 h 682"/>
                <a:gd name="T10" fmla="*/ 1815 w 1815"/>
                <a:gd name="T11" fmla="*/ 228 h 682"/>
                <a:gd name="T12" fmla="*/ 1134 w 1815"/>
                <a:gd name="T13" fmla="*/ 681 h 682"/>
                <a:gd name="T14" fmla="*/ 681 w 1815"/>
                <a:gd name="T15" fmla="*/ 228 h 682"/>
                <a:gd name="T16" fmla="*/ 0 w 1815"/>
                <a:gd name="T17" fmla="*/ 681 h 68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815" h="682">
                  <a:moveTo>
                    <a:pt x="0" y="681"/>
                  </a:moveTo>
                  <a:cubicBezTo>
                    <a:pt x="0" y="567"/>
                    <a:pt x="0" y="454"/>
                    <a:pt x="0" y="454"/>
                  </a:cubicBezTo>
                  <a:cubicBezTo>
                    <a:pt x="123" y="344"/>
                    <a:pt x="461" y="0"/>
                    <a:pt x="681" y="1"/>
                  </a:cubicBezTo>
                  <a:cubicBezTo>
                    <a:pt x="870" y="1"/>
                    <a:pt x="945" y="454"/>
                    <a:pt x="1134" y="454"/>
                  </a:cubicBezTo>
                  <a:cubicBezTo>
                    <a:pt x="1389" y="442"/>
                    <a:pt x="1725" y="62"/>
                    <a:pt x="1815" y="1"/>
                  </a:cubicBezTo>
                  <a:cubicBezTo>
                    <a:pt x="1815" y="114"/>
                    <a:pt x="1815" y="228"/>
                    <a:pt x="1815" y="228"/>
                  </a:cubicBezTo>
                  <a:cubicBezTo>
                    <a:pt x="1815" y="228"/>
                    <a:pt x="1377" y="682"/>
                    <a:pt x="1134" y="681"/>
                  </a:cubicBezTo>
                  <a:cubicBezTo>
                    <a:pt x="945" y="681"/>
                    <a:pt x="870" y="228"/>
                    <a:pt x="681" y="228"/>
                  </a:cubicBezTo>
                  <a:cubicBezTo>
                    <a:pt x="483" y="220"/>
                    <a:pt x="157" y="528"/>
                    <a:pt x="0" y="68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2" name="Freeform 459"/>
            <p:cNvSpPr>
              <a:spLocks/>
            </p:cNvSpPr>
            <p:nvPr/>
          </p:nvSpPr>
          <p:spPr bwMode="auto">
            <a:xfrm>
              <a:off x="2893" y="460"/>
              <a:ext cx="1815" cy="453"/>
            </a:xfrm>
            <a:custGeom>
              <a:avLst/>
              <a:gdLst>
                <a:gd name="T0" fmla="*/ 0 w 1815"/>
                <a:gd name="T1" fmla="*/ 453 h 453"/>
                <a:gd name="T2" fmla="*/ 681 w 1815"/>
                <a:gd name="T3" fmla="*/ 0 h 453"/>
                <a:gd name="T4" fmla="*/ 1134 w 1815"/>
                <a:gd name="T5" fmla="*/ 453 h 453"/>
                <a:gd name="T6" fmla="*/ 1815 w 1815"/>
                <a:gd name="T7" fmla="*/ 0 h 4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5" h="453">
                  <a:moveTo>
                    <a:pt x="0" y="453"/>
                  </a:moveTo>
                  <a:cubicBezTo>
                    <a:pt x="246" y="226"/>
                    <a:pt x="492" y="0"/>
                    <a:pt x="681" y="0"/>
                  </a:cubicBezTo>
                  <a:cubicBezTo>
                    <a:pt x="870" y="0"/>
                    <a:pt x="945" y="453"/>
                    <a:pt x="1134" y="453"/>
                  </a:cubicBezTo>
                  <a:cubicBezTo>
                    <a:pt x="1323" y="453"/>
                    <a:pt x="1569" y="226"/>
                    <a:pt x="1815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  <p:sp>
          <p:nvSpPr>
            <p:cNvPr id="73" name="Freeform 460"/>
            <p:cNvSpPr>
              <a:spLocks/>
            </p:cNvSpPr>
            <p:nvPr/>
          </p:nvSpPr>
          <p:spPr bwMode="auto">
            <a:xfrm>
              <a:off x="2893" y="687"/>
              <a:ext cx="1815" cy="453"/>
            </a:xfrm>
            <a:custGeom>
              <a:avLst/>
              <a:gdLst>
                <a:gd name="T0" fmla="*/ 0 w 1815"/>
                <a:gd name="T1" fmla="*/ 453 h 453"/>
                <a:gd name="T2" fmla="*/ 681 w 1815"/>
                <a:gd name="T3" fmla="*/ 0 h 453"/>
                <a:gd name="T4" fmla="*/ 1134 w 1815"/>
                <a:gd name="T5" fmla="*/ 453 h 453"/>
                <a:gd name="T6" fmla="*/ 1815 w 1815"/>
                <a:gd name="T7" fmla="*/ 0 h 45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815" h="453">
                  <a:moveTo>
                    <a:pt x="0" y="453"/>
                  </a:moveTo>
                  <a:cubicBezTo>
                    <a:pt x="246" y="226"/>
                    <a:pt x="492" y="0"/>
                    <a:pt x="681" y="0"/>
                  </a:cubicBezTo>
                  <a:cubicBezTo>
                    <a:pt x="870" y="0"/>
                    <a:pt x="945" y="453"/>
                    <a:pt x="1134" y="453"/>
                  </a:cubicBezTo>
                  <a:cubicBezTo>
                    <a:pt x="1323" y="453"/>
                    <a:pt x="1569" y="226"/>
                    <a:pt x="1815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kumimoji="1" lang="ja-JP" alt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2" name="Text Box 26"/>
          <p:cNvSpPr txBox="1">
            <a:spLocks noChangeArrowheads="1"/>
          </p:cNvSpPr>
          <p:nvPr/>
        </p:nvSpPr>
        <p:spPr bwMode="auto">
          <a:xfrm>
            <a:off x="4194787" y="5157609"/>
            <a:ext cx="2405853" cy="2144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1400" b="1" dirty="0" smtClean="0">
                <a:solidFill>
                  <a:srgbClr val="4F81BD">
                    <a:lumMod val="50000"/>
                  </a:srgbClr>
                </a:solidFill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Buffer to avoid insolvency</a:t>
            </a:r>
            <a:endParaRPr kumimoji="1" lang="ja-JP" altLang="ja-JP" sz="1400" b="1" dirty="0" smtClean="0">
              <a:solidFill>
                <a:srgbClr val="4F81BD">
                  <a:lumMod val="50000"/>
                </a:srgbClr>
              </a:solidFill>
              <a:latin typeface="Arial" panose="020B0604020202020204" pitchFamily="34" charset="0"/>
              <a:ea typeface="Arial Unicode MS" panose="020B0604020202020204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2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6985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1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ＭＳ 明朝" pitchFamily="17" charset="-128"/>
            <a:ea typeface="ＭＳ 明朝" pitchFamily="17" charset="-128"/>
            <a:cs typeface="Times New Roman" pitchFamily="18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74295" tIns="8890" rIns="74295" bIns="8890" numCol="1" anchor="t" anchorCtr="0" compatLnSpc="1">
        <a:prstTxWarp prst="textNoShape">
          <a:avLst/>
        </a:prstTxWarp>
      </a:bodyPr>
      <a:lstStyle>
        <a:defPPr marL="0" marR="0" indent="69850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1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ＭＳ 明朝" pitchFamily="17" charset="-128"/>
            <a:ea typeface="ＭＳ 明朝" pitchFamily="17" charset="-128"/>
            <a:cs typeface="Times New Roman" pitchFamily="18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Projekt niestandardowy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Prezentacja wzór -3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3_Prezentacja wzór -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3_Prezentacja wzór -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ezentacja wzór -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ezentacja wzór -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ezentacja wzór -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ezentacja wzór -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rezentacja wzór -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rezentacja wzór -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77</Words>
  <Application>Microsoft Office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Office Theme</vt:lpstr>
      <vt:lpstr>Office ​​テーマ</vt:lpstr>
      <vt:lpstr>1_Office ​​テーマ</vt:lpstr>
      <vt:lpstr>1_Projekt niestandardowy</vt:lpstr>
      <vt:lpstr>2_Projekt niestandardowy</vt:lpstr>
      <vt:lpstr>3_Prezentacja wzór -3</vt:lpstr>
      <vt:lpstr>PowerPoint Presentation</vt:lpstr>
      <vt:lpstr>PowerPoint Presentation</vt:lpstr>
      <vt:lpstr>PowerPoint Presentation</vt:lpstr>
    </vt:vector>
  </TitlesOfParts>
  <Company>Bank for International Settlements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Lasconia, Delia</dc:creator>
  <cp:lastModifiedBy>Noel Nunes</cp:lastModifiedBy>
  <cp:revision>23</cp:revision>
  <dcterms:created xsi:type="dcterms:W3CDTF">2014-10-14T07:40:48Z</dcterms:created>
  <dcterms:modified xsi:type="dcterms:W3CDTF">2014-10-29T16:57:11Z</dcterms:modified>
</cp:coreProperties>
</file>